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83" r:id="rId3"/>
    <p:sldId id="284" r:id="rId4"/>
    <p:sldId id="269" r:id="rId5"/>
    <p:sldId id="285" r:id="rId6"/>
    <p:sldId id="286" r:id="rId7"/>
    <p:sldId id="287" r:id="rId8"/>
    <p:sldId id="288" r:id="rId9"/>
    <p:sldId id="289" r:id="rId10"/>
    <p:sldId id="265" r:id="rId11"/>
    <p:sldId id="290" r:id="rId12"/>
    <p:sldId id="291" r:id="rId13"/>
    <p:sldId id="278" r:id="rId14"/>
    <p:sldId id="279" r:id="rId15"/>
    <p:sldId id="280" r:id="rId16"/>
    <p:sldId id="281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3" r:id="rId25"/>
    <p:sldId id="304" r:id="rId26"/>
    <p:sldId id="305" r:id="rId27"/>
    <p:sldId id="306" r:id="rId28"/>
    <p:sldId id="307" r:id="rId29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207" autoAdjust="0"/>
    <p:restoredTop sz="94660"/>
  </p:normalViewPr>
  <p:slideViewPr>
    <p:cSldViewPr>
      <p:cViewPr varScale="1">
        <p:scale>
          <a:sx n="161" d="100"/>
          <a:sy n="161" d="100"/>
        </p:scale>
        <p:origin x="1748" y="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714924F-DBC3-4F65-BEC9-C5666CCA4786}" type="datetimeFigureOut">
              <a:rPr lang="ru-RU"/>
              <a:pPr>
                <a:defRPr/>
              </a:pPr>
              <a:t>25.11.2024</a:t>
            </a:fld>
            <a:endParaRPr lang="ru-RU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Click to edit Master text styles</a:t>
            </a:r>
          </a:p>
          <a:p>
            <a:pPr lvl="1"/>
            <a:r>
              <a:rPr lang="ru-RU" noProof="0"/>
              <a:t>Second level</a:t>
            </a:r>
          </a:p>
          <a:p>
            <a:pPr lvl="2"/>
            <a:r>
              <a:rPr lang="ru-RU" noProof="0"/>
              <a:t>Third level</a:t>
            </a:r>
          </a:p>
          <a:p>
            <a:pPr lvl="3"/>
            <a:r>
              <a:rPr lang="ru-RU" noProof="0"/>
              <a:t>Fourth level</a:t>
            </a:r>
          </a:p>
          <a:p>
            <a:pPr lvl="4"/>
            <a:r>
              <a:rPr lang="ru-RU" noProof="0"/>
              <a:t>Fifth level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6F1051C-FBB0-41EA-AE82-D877C0FD8D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6F1051C-FBB0-41EA-AE82-D877C0FD8D45}" type="slidenum">
              <a:rPr lang="ru-RU" smtClean="0"/>
              <a:pPr>
                <a:defRPr/>
              </a:pPr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684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24F960-45CC-4E94-9360-3F08B8036553}" type="datetimeFigureOut">
              <a:rPr lang="ru-RU"/>
              <a:pPr>
                <a:defRPr/>
              </a:pPr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775799-87B8-4D2A-941B-C697FFCA10E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19911C-D3E2-4B02-A802-03F0A387173F}" type="datetimeFigureOut">
              <a:rPr lang="ru-RU"/>
              <a:pPr>
                <a:defRPr/>
              </a:pPr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62EF89-3E16-4D52-9840-9EFCA1EC93C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63E723-8C21-4546-B3FE-ADD54E268FC9}" type="datetimeFigureOut">
              <a:rPr lang="ru-RU"/>
              <a:pPr>
                <a:defRPr/>
              </a:pPr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7C5073-8229-4397-BD4F-0625423957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5FC30D-F50F-4420-B7E7-2A52B1CCE6F6}" type="datetimeFigureOut">
              <a:rPr lang="ru-RU"/>
              <a:pPr>
                <a:defRPr/>
              </a:pPr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3BB52-EA87-40A1-B379-A3852EE5D4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F37822-8727-4B74-B5EF-C02B791648C0}" type="datetimeFigureOut">
              <a:rPr lang="ru-RU"/>
              <a:pPr>
                <a:defRPr/>
              </a:pPr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8D3AB3-A7BA-4206-9154-2CEC687CAEA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0D3547-6FCB-40C2-A112-E27F87AED090}" type="datetimeFigureOut">
              <a:rPr lang="ru-RU"/>
              <a:pPr>
                <a:defRPr/>
              </a:pPr>
              <a:t>25.11.2024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05F5A-1C33-418E-869E-CEF7555E364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E51D9D-0151-4822-9D56-7B1836F357AB}" type="datetimeFigureOut">
              <a:rPr lang="ru-RU"/>
              <a:pPr>
                <a:defRPr/>
              </a:pPr>
              <a:t>25.11.2024</a:t>
            </a:fld>
            <a:endParaRPr lang="ru-RU"/>
          </a:p>
        </p:txBody>
      </p:sp>
      <p:sp>
        <p:nvSpPr>
          <p:cNvPr id="8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8B9A6D-FF84-4650-ACBB-7988853680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AECCAA-0263-419D-91C7-33F837C98731}" type="datetimeFigureOut">
              <a:rPr lang="ru-RU"/>
              <a:pPr>
                <a:defRPr/>
              </a:pPr>
              <a:t>25.11.2024</a:t>
            </a:fld>
            <a:endParaRPr lang="ru-RU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F945B8-804C-4F9E-B1F4-2DDFB07FCDE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619DF2-95F7-4E31-98BC-9238F3E1D249}" type="datetimeFigureOut">
              <a:rPr lang="ru-RU"/>
              <a:pPr>
                <a:defRPr/>
              </a:pPr>
              <a:t>25.11.2024</a:t>
            </a:fld>
            <a:endParaRPr lang="ru-RU"/>
          </a:p>
        </p:txBody>
      </p:sp>
      <p:sp>
        <p:nvSpPr>
          <p:cNvPr id="3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3B587-535C-41AA-8F08-D70E40E84C7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A7283D-3FEB-402B-B7DD-2721815E03BB}" type="datetimeFigureOut">
              <a:rPr lang="ru-RU"/>
              <a:pPr>
                <a:defRPr/>
              </a:pPr>
              <a:t>25.11.2024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8B61DA-0C50-438E-98B3-271B1AD105A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046C30-3F02-4F23-8996-004544277927}" type="datetimeFigureOut">
              <a:rPr lang="ru-RU"/>
              <a:pPr>
                <a:defRPr/>
              </a:pPr>
              <a:t>25.11.2024</a:t>
            </a:fld>
            <a:endParaRPr lang="ru-RU"/>
          </a:p>
        </p:txBody>
      </p:sp>
      <p:sp>
        <p:nvSpPr>
          <p:cNvPr id="6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D02BCC-BAF1-4110-AD38-146ACD6620C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Заголовок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</a:p>
        </p:txBody>
      </p:sp>
      <p:sp>
        <p:nvSpPr>
          <p:cNvPr id="1027" name="Текст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4C97877-7F96-4CE0-8BC3-C309F522C05E}" type="datetimeFigureOut">
              <a:rPr lang="ru-RU"/>
              <a:pPr>
                <a:defRPr/>
              </a:pPr>
              <a:t>25.11.2024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3774EF7-A6A7-457F-831F-22128D38CB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>
                <a:latin typeface="Arial" charset="0"/>
              </a:rPr>
              <a:t>Алгоритмы с возвратом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AutoShape 3"/>
          <p:cNvSpPr>
            <a:spLocks noGrp="1" noChangeAspect="1" noChangeArrowheads="1"/>
          </p:cNvSpPr>
          <p:nvPr>
            <p:ph type="body" idx="1"/>
          </p:nvPr>
        </p:nvSpPr>
        <p:spPr>
          <a:xfrm>
            <a:off x="323850" y="981075"/>
            <a:ext cx="8229600" cy="5184775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en-US" dirty="0"/>
              <a:t> </a:t>
            </a:r>
            <a:endParaRPr lang="ru-RU" dirty="0"/>
          </a:p>
        </p:txBody>
      </p:sp>
      <p:pic>
        <p:nvPicPr>
          <p:cNvPr id="34818" name="Picture 5" descr="http://www.mgopu.ru/PVU/2.1/Recurs/BacketTm/CnReturn/Images/horse/horse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850" y="1700213"/>
            <a:ext cx="83534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4820" name="Rectangle 4"/>
          <p:cNvSpPr>
            <a:spLocks noChangeArrowheads="1"/>
          </p:cNvSpPr>
          <p:nvPr/>
        </p:nvSpPr>
        <p:spPr bwMode="auto">
          <a:xfrm>
            <a:off x="250825" y="404813"/>
            <a:ext cx="820737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 dirty="0">
                <a:latin typeface="Calibri" pitchFamily="34" charset="0"/>
              </a:rPr>
              <a:t>Ниже приведен фрагмент доски. Конь </a:t>
            </a:r>
            <a:r>
              <a:rPr lang="ru-RU" sz="2000" i="1" dirty="0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стоит в позиции (</a:t>
            </a:r>
            <a:r>
              <a:rPr lang="ru-RU" sz="2000" i="1" dirty="0" err="1">
                <a:latin typeface="Calibri" pitchFamily="34" charset="0"/>
              </a:rPr>
              <a:t>x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i="1" dirty="0" err="1">
                <a:latin typeface="Calibri" pitchFamily="34" charset="0"/>
              </a:rPr>
              <a:t>y</a:t>
            </a:r>
            <a:r>
              <a:rPr lang="ru-RU" sz="2000" dirty="0">
                <a:latin typeface="Calibri" pitchFamily="34" charset="0"/>
              </a:rPr>
              <a:t>).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Клетки с</a:t>
            </a:r>
            <a:endParaRPr lang="en-US" sz="2000" dirty="0">
              <a:latin typeface="Calibri" pitchFamily="34" charset="0"/>
            </a:endParaRPr>
          </a:p>
          <a:p>
            <a:r>
              <a:rPr lang="ru-RU" sz="2000" dirty="0">
                <a:latin typeface="Calibri" pitchFamily="34" charset="0"/>
              </a:rPr>
              <a:t>цифрами вокруг </a:t>
            </a:r>
            <a:r>
              <a:rPr lang="ru-RU" sz="2000" i="1" dirty="0">
                <a:latin typeface="Calibri" pitchFamily="34" charset="0"/>
              </a:rPr>
              <a:t>K</a:t>
            </a:r>
            <a:r>
              <a:rPr lang="ru-RU" sz="2000" dirty="0">
                <a:latin typeface="Calibri" pitchFamily="34" charset="0"/>
              </a:rPr>
              <a:t> - это поля, на которые конь может</a:t>
            </a:r>
            <a:r>
              <a:rPr lang="en-US" sz="2000" dirty="0">
                <a:latin typeface="Calibri" pitchFamily="34" charset="0"/>
              </a:rPr>
              <a:t> </a:t>
            </a:r>
            <a:r>
              <a:rPr lang="ru-RU" sz="2000" dirty="0">
                <a:latin typeface="Calibri" pitchFamily="34" charset="0"/>
              </a:rPr>
              <a:t>переместиться из </a:t>
            </a:r>
            <a:endParaRPr lang="en-US" sz="2000" dirty="0">
              <a:latin typeface="Calibri" pitchFamily="34" charset="0"/>
            </a:endParaRPr>
          </a:p>
          <a:p>
            <a:r>
              <a:rPr lang="ru-RU" sz="2000" dirty="0">
                <a:latin typeface="Calibri" pitchFamily="34" charset="0"/>
              </a:rPr>
              <a:t>(</a:t>
            </a:r>
            <a:r>
              <a:rPr lang="ru-RU" sz="2000" i="1" dirty="0" err="1">
                <a:latin typeface="Calibri" pitchFamily="34" charset="0"/>
              </a:rPr>
              <a:t>x</a:t>
            </a:r>
            <a:r>
              <a:rPr lang="ru-RU" sz="2000" i="1" dirty="0">
                <a:latin typeface="Calibri" pitchFamily="34" charset="0"/>
              </a:rPr>
              <a:t>, </a:t>
            </a:r>
            <a:r>
              <a:rPr lang="ru-RU" sz="2000" i="1" dirty="0" err="1">
                <a:latin typeface="Calibri" pitchFamily="34" charset="0"/>
              </a:rPr>
              <a:t>y</a:t>
            </a:r>
            <a:r>
              <a:rPr lang="ru-RU" sz="2000" dirty="0">
                <a:latin typeface="Calibri" pitchFamily="34" charset="0"/>
              </a:rPr>
              <a:t>) за один ход.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8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48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sz="3600" dirty="0"/>
              <a:t>Правило </a:t>
            </a:r>
            <a:r>
              <a:rPr lang="ru-RU" sz="3600" dirty="0" err="1"/>
              <a:t>Варнсдорфа</a:t>
            </a:r>
            <a:r>
              <a:rPr lang="ru-RU" sz="3600" dirty="0"/>
              <a:t>, 1823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800" dirty="0"/>
              <a:t>На каждом ходу ставь коня на такое поле, из которого можно совершить наименьшее число ходов на еще не пройденные поля. Если таких полей несколько, разрешается выбирать любое из них. </a:t>
            </a:r>
          </a:p>
          <a:p>
            <a:pPr>
              <a:lnSpc>
                <a:spcPct val="80000"/>
              </a:lnSpc>
              <a:buNone/>
            </a:pPr>
            <a:r>
              <a:rPr lang="ru-RU" sz="2800" dirty="0"/>
              <a:t>Долгое время не было известно, справедливо ли оно. </a:t>
            </a:r>
          </a:p>
          <a:p>
            <a:pPr>
              <a:lnSpc>
                <a:spcPct val="80000"/>
              </a:lnSpc>
              <a:buNone/>
            </a:pPr>
            <a:r>
              <a:rPr lang="ru-RU" sz="2800" dirty="0"/>
              <a:t>Верно для доски от 5x5 до 76x76.</a:t>
            </a:r>
          </a:p>
          <a:p>
            <a:pPr>
              <a:lnSpc>
                <a:spcPct val="80000"/>
              </a:lnSpc>
              <a:buNone/>
            </a:pPr>
            <a:r>
              <a:rPr lang="ru-RU" sz="2800" dirty="0"/>
              <a:t>Опровержение правила </a:t>
            </a:r>
            <a:r>
              <a:rPr lang="ru-RU" sz="2800" dirty="0" err="1"/>
              <a:t>Варнсдорфа</a:t>
            </a:r>
            <a:r>
              <a:rPr lang="ru-RU" sz="2800" dirty="0"/>
              <a:t>: для любого исходного поля доски указаны контрпримеры, построенные с помощью ЭВМ. Иными словами, с какого бы поля конь ни начал движение, следуя правилу </a:t>
            </a:r>
            <a:r>
              <a:rPr lang="ru-RU" sz="2800" dirty="0" err="1"/>
              <a:t>Варнсдорфа</a:t>
            </a:r>
            <a:r>
              <a:rPr lang="ru-RU" sz="2800" dirty="0"/>
              <a:t>, его можно завести в тупик до полного обхода доски. </a:t>
            </a:r>
          </a:p>
          <a:p>
            <a:pPr>
              <a:buNone/>
            </a:pPr>
            <a:endParaRPr lang="ru-RU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b="1" dirty="0"/>
              <a:t>Задача о восьми ферзях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1"/>
            <a:ext cx="8229600" cy="2808311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Задача о восьми ферзях — хорошо известный пример использования методов проб и ошибок и алгоритмов с возвратами. </a:t>
            </a:r>
          </a:p>
          <a:p>
            <a:pPr>
              <a:buNone/>
            </a:pPr>
            <a:r>
              <a:rPr lang="ru-RU" sz="2400" dirty="0"/>
              <a:t>В 1850 г. эту задачу исследовал К. Ф.</a:t>
            </a:r>
            <a:r>
              <a:rPr lang="en-US" sz="2400" dirty="0"/>
              <a:t> </a:t>
            </a:r>
            <a:r>
              <a:rPr lang="ru-RU" sz="2400" dirty="0"/>
              <a:t>Гаусс, однако полностью он ее так и не решил. </a:t>
            </a:r>
            <a:endParaRPr lang="en-US" sz="2400" dirty="0"/>
          </a:p>
          <a:p>
            <a:pPr>
              <a:buNone/>
            </a:pPr>
            <a:r>
              <a:rPr lang="ru-RU" sz="2400" dirty="0"/>
              <a:t>Восемь ферзей нужно расставить на шахматной доске так, чтобы ни один ферзь не угрожал другому. </a:t>
            </a:r>
          </a:p>
          <a:p>
            <a:pPr>
              <a:buNone/>
            </a:pPr>
            <a:endParaRPr lang="ru-RU" sz="2400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27313" y="3789363"/>
            <a:ext cx="2952750" cy="2376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56"/>
          </a:xfrm>
        </p:spPr>
        <p:txBody>
          <a:bodyPr/>
          <a:lstStyle/>
          <a:p>
            <a:r>
              <a:rPr lang="ru-RU" dirty="0"/>
              <a:t>Пример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2143106" y="1643050"/>
          <a:ext cx="4214844" cy="33218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3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37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37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537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3939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3678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39396"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Овал 4"/>
          <p:cNvSpPr/>
          <p:nvPr/>
        </p:nvSpPr>
        <p:spPr>
          <a:xfrm>
            <a:off x="1071538" y="1785926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1142976" y="2571744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/>
          <p:cNvSpPr/>
          <p:nvPr/>
        </p:nvSpPr>
        <p:spPr>
          <a:xfrm>
            <a:off x="1142976" y="3429000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/>
          <p:cNvSpPr/>
          <p:nvPr/>
        </p:nvSpPr>
        <p:spPr>
          <a:xfrm>
            <a:off x="1142976" y="4286256"/>
            <a:ext cx="642942" cy="64294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8.09249E-7 L 0.13507 0.0039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1.6763E-6 L 0.36354 0.00463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6354 0.00463 L 0.4875 0.00463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3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5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-1.6763E-6 L 2.77778E-7 -1.6763E-6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5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75 0.00463 L 0.00139 0.00463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63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.25 0  E" pathEditMode="relative" ptsTypes="">
                                      <p:cBhvr>
                                        <p:cTn id="4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3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4.04624E-6 L 0.47239 4.04624E-6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63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2.83237E-6 L 0.13524 0.00578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8" y="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2.65896E-6 L 0.36354 -0.0037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-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5" grpId="2" animBg="1"/>
      <p:bldP spid="6" grpId="0" animBg="1"/>
      <p:bldP spid="6" grpId="1" animBg="1"/>
      <p:bldP spid="6" grpId="2" animBg="1"/>
      <p:bldP spid="6" grpId="3" animBg="1"/>
      <p:bldP spid="6" grpId="4" animBg="1"/>
      <p:bldP spid="7" grpId="0" animBg="1"/>
      <p:bldP spid="7" grpId="1" animBg="1"/>
      <p:bldP spid="7" grpId="2" animBg="1"/>
      <p:bldP spid="7" grpId="3" animBg="1"/>
      <p:bldP spid="8" grpId="0" animBg="1"/>
      <p:bldP spid="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929718" cy="714380"/>
          </a:xfrm>
        </p:spPr>
        <p:txBody>
          <a:bodyPr/>
          <a:lstStyle/>
          <a:p>
            <a:r>
              <a:rPr lang="ru-RU" sz="2400" b="1" dirty="0"/>
              <a:t>Схема нахождения всех решений</a:t>
            </a:r>
            <a:r>
              <a:rPr lang="en-US" sz="2400" b="1" dirty="0"/>
              <a:t> </a:t>
            </a:r>
            <a:br>
              <a:rPr lang="ru-RU" sz="2400" b="1" dirty="0"/>
            </a:br>
            <a:r>
              <a:rPr lang="en-US" sz="2400" dirty="0"/>
              <a:t>(n – </a:t>
            </a:r>
            <a:r>
              <a:rPr lang="ru-RU" sz="2400" dirty="0"/>
              <a:t>количество шагов, </a:t>
            </a:r>
            <a:r>
              <a:rPr lang="en-US" sz="2400" dirty="0"/>
              <a:t>m – </a:t>
            </a:r>
            <a:r>
              <a:rPr lang="ru-RU" sz="2400" dirty="0"/>
              <a:t>количество вариантов на каждом шаге)</a:t>
            </a:r>
            <a:r>
              <a:rPr lang="en-US" sz="2400" dirty="0"/>
              <a:t>  </a:t>
            </a:r>
            <a:endParaRPr lang="ru-RU" sz="24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28596" y="928670"/>
            <a:ext cx="8229600" cy="5715040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k;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for (k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1; k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&lt;= m; k++)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выбор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k-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го кандидата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(подходит)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его запись;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(i+1)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печатать решение;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стирание записи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/>
          <a:lstStyle/>
          <a:p>
            <a:r>
              <a:rPr lang="ru-RU" sz="2800" b="1" dirty="0"/>
              <a:t>Нахождение оптимальной выборки </a:t>
            </a:r>
            <a:br>
              <a:rPr lang="ru-RU" sz="2800" b="1" dirty="0"/>
            </a:br>
            <a:r>
              <a:rPr lang="ru-RU" sz="2800" b="1" dirty="0"/>
              <a:t>(задача о рюкзаке)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0" y="1214422"/>
            <a:ext cx="8858280" cy="3714776"/>
          </a:xfrm>
        </p:spPr>
        <p:txBody>
          <a:bodyPr/>
          <a:lstStyle/>
          <a:p>
            <a:pPr>
              <a:buNone/>
            </a:pPr>
            <a:r>
              <a:rPr lang="ru-RU" sz="2800" dirty="0"/>
              <a:t>Пусть дано множество вещей </a:t>
            </a:r>
            <a:r>
              <a:rPr lang="en-US" sz="2800" dirty="0"/>
              <a:t>{x</a:t>
            </a:r>
            <a:r>
              <a:rPr lang="en-US" sz="2800" baseline="-25000" dirty="0"/>
              <a:t>1</a:t>
            </a:r>
            <a:r>
              <a:rPr lang="en-US" sz="2800" dirty="0"/>
              <a:t>, x</a:t>
            </a:r>
            <a:r>
              <a:rPr lang="en-US" sz="2800" baseline="-25000" dirty="0"/>
              <a:t>2</a:t>
            </a:r>
            <a:r>
              <a:rPr lang="en-US" sz="2800" dirty="0"/>
              <a:t>, x</a:t>
            </a:r>
            <a:r>
              <a:rPr lang="en-US" sz="2800" baseline="-25000" dirty="0"/>
              <a:t>3</a:t>
            </a:r>
            <a:r>
              <a:rPr lang="en-US" sz="2800" dirty="0"/>
              <a:t>, …</a:t>
            </a:r>
            <a:r>
              <a:rPr lang="en-US" sz="2800" dirty="0" err="1"/>
              <a:t>x</a:t>
            </a:r>
            <a:r>
              <a:rPr lang="en-US" sz="2800" baseline="-25000" dirty="0" err="1"/>
              <a:t>n</a:t>
            </a:r>
            <a:r>
              <a:rPr lang="en-US" sz="2800" dirty="0"/>
              <a:t>}.</a:t>
            </a:r>
          </a:p>
          <a:p>
            <a:pPr>
              <a:buNone/>
            </a:pPr>
            <a:r>
              <a:rPr lang="ru-RU" sz="2800" dirty="0"/>
              <a:t>Каждая </a:t>
            </a:r>
            <a:r>
              <a:rPr lang="en-US" sz="2800" i="1" dirty="0" err="1"/>
              <a:t>i</a:t>
            </a:r>
            <a:r>
              <a:rPr lang="en-US" sz="2800" dirty="0"/>
              <a:t>-</a:t>
            </a:r>
            <a:r>
              <a:rPr lang="ru-RU" sz="2800" dirty="0"/>
              <a:t>я вещь имеет свой вес </a:t>
            </a:r>
            <a:r>
              <a:rPr lang="en-US" sz="2800" i="1" dirty="0" err="1"/>
              <a:t>w</a:t>
            </a:r>
            <a:r>
              <a:rPr lang="en-US" sz="2800" i="1" baseline="-25000" dirty="0" err="1"/>
              <a:t>i</a:t>
            </a:r>
            <a:r>
              <a:rPr lang="en-US" sz="2800" dirty="0"/>
              <a:t>, </a:t>
            </a:r>
            <a:r>
              <a:rPr lang="ru-RU" sz="2800" dirty="0"/>
              <a:t>и свою стоимость</a:t>
            </a:r>
            <a:r>
              <a:rPr lang="en-US" sz="2800" dirty="0"/>
              <a:t>  </a:t>
            </a:r>
            <a:r>
              <a:rPr lang="en-US" sz="2800" i="1" dirty="0" err="1"/>
              <a:t>c</a:t>
            </a:r>
            <a:r>
              <a:rPr lang="en-US" sz="2800" i="1" baseline="-25000" dirty="0" err="1"/>
              <a:t>i</a:t>
            </a:r>
            <a:r>
              <a:rPr lang="en-US" sz="2800" dirty="0"/>
              <a:t>.</a:t>
            </a:r>
            <a:endParaRPr lang="ru-RU" sz="2800" dirty="0"/>
          </a:p>
          <a:p>
            <a:pPr>
              <a:buNone/>
            </a:pPr>
            <a:r>
              <a:rPr lang="ru-RU" sz="2800" dirty="0"/>
              <a:t>Нужно из этого множества выбрать такой набор вещей, что их общий вес не превышал бы заданного числа </a:t>
            </a:r>
            <a:r>
              <a:rPr lang="en-US" sz="2800" i="1" dirty="0"/>
              <a:t>K</a:t>
            </a:r>
            <a:r>
              <a:rPr lang="ru-RU" sz="2800" dirty="0"/>
              <a:t>, а их общая стоимость была бы максимальной.</a:t>
            </a:r>
            <a:endParaRPr lang="en-US" sz="2800" dirty="0"/>
          </a:p>
          <a:p>
            <a:pPr>
              <a:buNone/>
            </a:pPr>
            <a:r>
              <a:rPr lang="en-US" sz="2800" i="1" dirty="0" err="1"/>
              <a:t>t</a:t>
            </a:r>
            <a:r>
              <a:rPr lang="en-US" sz="2800" i="1" baseline="-25000" dirty="0" err="1"/>
              <a:t>i</a:t>
            </a:r>
            <a:r>
              <a:rPr lang="en-US" sz="2800" i="1" baseline="-25000" dirty="0"/>
              <a:t> </a:t>
            </a:r>
            <a:r>
              <a:rPr lang="en-US" sz="2800" dirty="0"/>
              <a:t> = 0, </a:t>
            </a:r>
            <a:r>
              <a:rPr lang="ru-RU" sz="2800" dirty="0"/>
              <a:t>если вещь не взята, и </a:t>
            </a:r>
          </a:p>
          <a:p>
            <a:pPr>
              <a:buNone/>
            </a:pPr>
            <a:r>
              <a:rPr lang="en-US" sz="2800" i="1" dirty="0" err="1"/>
              <a:t>t</a:t>
            </a:r>
            <a:r>
              <a:rPr lang="en-US" sz="2800" i="1" baseline="-25000" dirty="0" err="1"/>
              <a:t>i</a:t>
            </a:r>
            <a:r>
              <a:rPr lang="en-US" sz="2800" i="1" baseline="-25000" dirty="0"/>
              <a:t> </a:t>
            </a:r>
            <a:r>
              <a:rPr lang="ru-RU" sz="2800" i="1" baseline="-25000" dirty="0"/>
              <a:t> </a:t>
            </a:r>
            <a:r>
              <a:rPr lang="ru-RU" sz="2800" dirty="0"/>
              <a:t>= 1, иначе.</a:t>
            </a:r>
            <a:endParaRPr lang="en-US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  <a:p>
            <a:pPr>
              <a:buNone/>
            </a:pPr>
            <a:endParaRPr lang="ru-RU" sz="2800" dirty="0"/>
          </a:p>
        </p:txBody>
      </p:sp>
      <p:sp>
        <p:nvSpPr>
          <p:cNvPr id="6146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000099" y="5143512"/>
            <a:ext cx="2013743" cy="1285884"/>
          </a:xfrm>
          <a:prstGeom prst="rect">
            <a:avLst/>
          </a:prstGeom>
          <a:noFill/>
        </p:spPr>
      </p:pic>
      <p:sp>
        <p:nvSpPr>
          <p:cNvPr id="614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429123" y="5072074"/>
            <a:ext cx="2377673" cy="128588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9784"/>
          </a:xfrm>
        </p:spPr>
        <p:txBody>
          <a:bodyPr/>
          <a:lstStyle/>
          <a:p>
            <a:r>
              <a:rPr lang="ru-RU" sz="2800" b="1" dirty="0"/>
              <a:t>Схема перебора всех решений</a:t>
            </a:r>
            <a:r>
              <a:rPr lang="en-US" sz="2800" b="1" dirty="0"/>
              <a:t> </a:t>
            </a:r>
            <a:r>
              <a:rPr lang="ru-RU" sz="2800" b="1" dirty="0"/>
              <a:t>и выбора оптимального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214422"/>
            <a:ext cx="8229600" cy="5286412"/>
          </a:xfrm>
        </p:spPr>
        <p:txBody>
          <a:bodyPr/>
          <a:lstStyle/>
          <a:p>
            <a:pPr>
              <a:spcBef>
                <a:spcPts val="0"/>
              </a:spcBef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(включение приемлемо)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включение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го объекта;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(i+1)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проверка оптимальности;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исключение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го объекта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(приемлемо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невключение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) </a:t>
            </a:r>
          </a:p>
          <a:p>
            <a:pPr>
              <a:spcBef>
                <a:spcPts val="0"/>
              </a:spcBef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&lt; 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(i+1)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else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проверка оптимальности;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spcBef>
                <a:spcPts val="0"/>
              </a:spcBef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455649A-E934-410E-89DD-4EBDF8B11847}"/>
              </a:ext>
            </a:extLst>
          </p:cNvPr>
          <p:cNvSpPr txBox="1">
            <a:spLocks/>
          </p:cNvSpPr>
          <p:nvPr/>
        </p:nvSpPr>
        <p:spPr>
          <a:xfrm>
            <a:off x="197514" y="1754815"/>
            <a:ext cx="4266474" cy="3263504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Судоку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основанная на логике комбинаторная головоломка с размещением чисел.
Цель состоит в том, чтобы заполнить сетку 9×9 цифрами, чтобы каждый столбец, каждая строка и каждая из девяти подсетей 3×3, составляющих сетку, содержали все цифры от 1 до 9. 
Наборщик головоломок предоставляет частично завершенную сетку, которая для хорошо поставленной головоломки имеет единственное решение.
Вариации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судоку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предполагают доски других размеров, чем обычные 9 × 9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97FF3A-A7FB-4798-A29A-E6CE20BD9287}"/>
              </a:ext>
            </a:extLst>
          </p:cNvPr>
          <p:cNvSpPr txBox="1">
            <a:spLocks/>
          </p:cNvSpPr>
          <p:nvPr/>
        </p:nvSpPr>
        <p:spPr>
          <a:xfrm>
            <a:off x="628650" y="1131094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Sudoku</a:t>
            </a:r>
          </a:p>
        </p:txBody>
      </p:sp>
      <p:pic>
        <p:nvPicPr>
          <p:cNvPr id="1026" name="Picture 2" descr="судоку — Викисловарь">
            <a:extLst>
              <a:ext uri="{FF2B5EF4-FFF2-40B4-BE49-F238E27FC236}">
                <a16:creationId xmlns:a16="http://schemas.microsoft.com/office/drawing/2014/main" id="{FDB6D335-9AD1-4452-AAA4-40B4927778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24" y="1538790"/>
            <a:ext cx="4603440" cy="460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47614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5E561BA-F520-4168-84AD-FDA0CAD6E249}"/>
              </a:ext>
            </a:extLst>
          </p:cNvPr>
          <p:cNvSpPr txBox="1">
            <a:spLocks/>
          </p:cNvSpPr>
          <p:nvPr/>
        </p:nvSpPr>
        <p:spPr>
          <a:xfrm>
            <a:off x="628650" y="2492896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3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3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123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D822795C-36BB-420C-A4F9-A87DED2F99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052736"/>
            <a:ext cx="5486400" cy="49053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91CF9E9-D05E-4BDA-83B0-50E33A269E8C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44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dirty="0"/>
              <a:t>Постановка задачи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94928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400" dirty="0"/>
              <a:t>Интересная область программирования— задачи так называемого «искусственного интеллекта»</a:t>
            </a:r>
            <a:r>
              <a:rPr lang="en-US" sz="2400" dirty="0"/>
              <a:t>:</a:t>
            </a:r>
            <a:r>
              <a:rPr lang="ru-RU" sz="2400" dirty="0"/>
              <a:t>  ищем решение не по заданным правилам вычислений, а путем проб и ошибок.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Обычно процесс проб и ошибок разделяется на отдельные задачи, и они  наиболее естественно выражаются в терминах рекурсии и требуют исследования конечного числа подзадач.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В общем виде весь процесс можно мыслить как процесс поиска, строящий (и обрезающий) дерево подзадач.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Во многих проблемах такое дерево поиска растет очень быстро, рост зависит от параметров задачи и часто бывает экспоненциальным.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Иногда, используя некоторые эвристики, дерево поиска удается сократить и свести затраты на вычисления к разумным пределам.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Начнем с демонстрации основных методов на хорошо известном примере — задаче о ходе коня.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60E2B8E-BBFF-45DB-BC44-75B79C91B2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1109662"/>
            <a:ext cx="4867275" cy="46386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FBD58F9-A717-411B-8486-3DA6EE7AACBE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21393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8C2D998-A9AC-49D8-BFD2-CF9D4C5B0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737" y="1414462"/>
            <a:ext cx="4962525" cy="40290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4A3F048-816A-4F02-A672-9AE529CAD580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5415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40193-47A4-41C1-A1ED-A4F78BE196D6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83D3FA5-2B98-4210-AA84-C671A1B3D5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2675" y="1457325"/>
            <a:ext cx="4438650" cy="39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502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6A517F9B-6414-4CE9-9F70-067983FAD7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9752" y="404664"/>
            <a:ext cx="4600575" cy="42862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E0A425-C89F-408A-B560-D49D27F624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521" b="7639"/>
          <a:stretch/>
        </p:blipFill>
        <p:spPr>
          <a:xfrm>
            <a:off x="432350" y="4437112"/>
            <a:ext cx="8279299" cy="237626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0967276-C70F-485B-B369-03945FF97C2F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730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015980C-385F-4A87-B912-B0DF00F949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689" y="1124744"/>
            <a:ext cx="4076700" cy="373380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8C692DD-8B71-4D6C-8AFE-7B386283B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968" y="1116525"/>
            <a:ext cx="4476750" cy="1466850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E6E1B0-6733-44F5-BCD7-09BCC438E9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2861" y="2708920"/>
            <a:ext cx="3600450" cy="32861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02A846B-0D8E-4E39-8596-F501168691A3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1413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2AED0365-49E8-4204-A13A-974395426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887" y="1704975"/>
            <a:ext cx="4086225" cy="34480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6A19CDB-7517-4389-BFAB-DA3394DAFDE4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9312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46371459-806D-4D5E-9911-7B0DC33C77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2" y="1338262"/>
            <a:ext cx="8067675" cy="4181475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3111516-C64A-498E-B3B5-8EB9D807F2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5519737"/>
            <a:ext cx="7591425" cy="117157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FF238125-2E63-4D8F-ADA0-B859A0E74C87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09759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11C513B3-9A01-4B4E-AEDB-72AB09168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1571625"/>
            <a:ext cx="8020050" cy="371475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A962D8AF-D47E-4107-9E6E-A92426D5BD8F}"/>
              </a:ext>
            </a:extLst>
          </p:cNvPr>
          <p:cNvSpPr txBox="1">
            <a:spLocks/>
          </p:cNvSpPr>
          <p:nvPr/>
        </p:nvSpPr>
        <p:spPr>
          <a:xfrm>
            <a:off x="107504" y="116632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Алгоритм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ближайших соседей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98A6E0-1417-4BBF-BE72-4B9C5D196401}"/>
              </a:ext>
            </a:extLst>
          </p:cNvPr>
          <p:cNvSpPr txBox="1">
            <a:spLocks/>
          </p:cNvSpPr>
          <p:nvPr/>
        </p:nvSpPr>
        <p:spPr>
          <a:xfrm>
            <a:off x="827584" y="5493928"/>
            <a:ext cx="7886700" cy="62372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l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Это расстояние между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Приянкой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Джастином.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4868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1331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dirty="0"/>
              <a:t>Задача о ходе коня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23528" y="1052737"/>
            <a:ext cx="8640960" cy="2232247"/>
          </a:xfrm>
        </p:spPr>
        <p:txBody>
          <a:bodyPr/>
          <a:lstStyle/>
          <a:p>
            <a:pPr>
              <a:buNone/>
            </a:pPr>
            <a:r>
              <a:rPr lang="ru-RU" sz="2400" dirty="0"/>
              <a:t>Дана доска размером </a:t>
            </a:r>
            <a:r>
              <a:rPr lang="en-US" sz="2400" i="1" dirty="0"/>
              <a:t>n</a:t>
            </a:r>
            <a:r>
              <a:rPr lang="ru-RU" sz="2400" dirty="0"/>
              <a:t>*</a:t>
            </a:r>
            <a:r>
              <a:rPr lang="en-US" sz="2400" i="1" dirty="0"/>
              <a:t>n</a:t>
            </a:r>
            <a:r>
              <a:rPr lang="ru-RU" sz="2400" dirty="0"/>
              <a:t>. Вначале на поле с координатами  (х</a:t>
            </a:r>
            <a:r>
              <a:rPr lang="ru-RU" sz="2400" baseline="-25000" dirty="0"/>
              <a:t>0</a:t>
            </a:r>
            <a:r>
              <a:rPr lang="ru-RU" sz="2400" dirty="0"/>
              <a:t>, у</a:t>
            </a:r>
            <a:r>
              <a:rPr lang="ru-RU" sz="2400" baseline="-25000" dirty="0"/>
              <a:t>0</a:t>
            </a:r>
            <a:r>
              <a:rPr lang="ru-RU" sz="2400" dirty="0"/>
              <a:t>) помещается конь — фигура, перемещающаяся по обычным шахматным правилам. </a:t>
            </a:r>
          </a:p>
          <a:p>
            <a:pPr>
              <a:buNone/>
            </a:pPr>
            <a:r>
              <a:rPr lang="ru-RU" sz="2400" dirty="0"/>
              <a:t>Задача заключается в поиске последовательности ходов, при которой конь точно один раз побывает на всех полях доски.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31913" y="3284538"/>
            <a:ext cx="3529012" cy="2808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3"/>
          <p:cNvSpPr>
            <a:spLocks noGrp="1"/>
          </p:cNvSpPr>
          <p:nvPr>
            <p:ph type="body" idx="1"/>
          </p:nvPr>
        </p:nvSpPr>
        <p:spPr>
          <a:xfrm>
            <a:off x="395288" y="765175"/>
            <a:ext cx="8229600" cy="4525963"/>
          </a:xfrm>
        </p:spPr>
        <p:txBody>
          <a:bodyPr/>
          <a:lstStyle/>
          <a:p>
            <a:pPr>
              <a:buFont typeface="Arial" charset="0"/>
              <a:buNone/>
            </a:pPr>
            <a:r>
              <a:rPr lang="ru-RU"/>
              <a:t> </a:t>
            </a:r>
          </a:p>
        </p:txBody>
      </p:sp>
      <p:pic>
        <p:nvPicPr>
          <p:cNvPr id="20482" name="Picture 5" descr="http://upload.wikimedia.org/wikipedia/commons/c/ca/Knights-Tour-Animation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35150" y="1484313"/>
            <a:ext cx="4392613" cy="388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88640"/>
            <a:ext cx="8229600" cy="792088"/>
          </a:xfrm>
        </p:spPr>
        <p:txBody>
          <a:bodyPr/>
          <a:lstStyle/>
          <a:p>
            <a:r>
              <a:rPr lang="ru-RU" sz="3600" b="1" dirty="0"/>
              <a:t>Алгоритм выполнения очередного хода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51520" y="980728"/>
            <a:ext cx="8712968" cy="5616624"/>
          </a:xfrm>
        </p:spPr>
        <p:txBody>
          <a:bodyPr/>
          <a:lstStyle/>
          <a:p>
            <a:pPr>
              <a:buNone/>
            </a:pP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инициализация выбора хода;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выбор очередного хода из списка возможных;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 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(выбранный ход приемлем)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 запись хода;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(ход не последний)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(i+1)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(неудача)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отменить предыдущий ход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	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while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(неудача)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(есть другие ходы)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b="1" dirty="0">
              <a:latin typeface="Courier New" pitchFamily="49" charset="0"/>
              <a:cs typeface="Courier New" pitchFamily="49" charset="0"/>
            </a:endParaRPr>
          </a:p>
          <a:p>
            <a:pPr>
              <a:buNone/>
            </a:pP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dirty="0"/>
              <a:t>Выбор представления данных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001419"/>
          </a:xfrm>
        </p:spPr>
        <p:txBody>
          <a:bodyPr/>
          <a:lstStyle/>
          <a:p>
            <a:pPr>
              <a:buNone/>
            </a:pPr>
            <a:r>
              <a:rPr lang="ru-RU" dirty="0"/>
              <a:t>Доску можно представлять как матрицу </a:t>
            </a:r>
            <a:r>
              <a:rPr lang="ru-RU" i="1" dirty="0" err="1"/>
              <a:t>h</a:t>
            </a:r>
            <a:r>
              <a:rPr lang="en-US" dirty="0"/>
              <a:t>:</a:t>
            </a:r>
          </a:p>
          <a:p>
            <a:pPr>
              <a:buNone/>
            </a:pPr>
            <a:endParaRPr lang="ru-RU" dirty="0"/>
          </a:p>
          <a:p>
            <a:pPr>
              <a:buNone/>
            </a:pPr>
            <a:r>
              <a:rPr lang="ru-RU" i="1" dirty="0" err="1"/>
              <a:t>h</a:t>
            </a:r>
            <a:r>
              <a:rPr lang="ru-RU" dirty="0"/>
              <a:t> [</a:t>
            </a:r>
            <a:r>
              <a:rPr lang="ru-RU" i="1" dirty="0" err="1"/>
              <a:t>х</a:t>
            </a:r>
            <a:r>
              <a:rPr lang="en-US" dirty="0"/>
              <a:t>][</a:t>
            </a:r>
            <a:r>
              <a:rPr lang="ru-RU" dirty="0"/>
              <a:t> </a:t>
            </a:r>
            <a:r>
              <a:rPr lang="ru-RU" i="1" dirty="0"/>
              <a:t>у</a:t>
            </a:r>
            <a:r>
              <a:rPr lang="ru-RU" dirty="0"/>
              <a:t>] = 0  – поле (</a:t>
            </a:r>
            <a:r>
              <a:rPr lang="ru-RU" i="1" dirty="0" err="1"/>
              <a:t>х</a:t>
            </a:r>
            <a:r>
              <a:rPr lang="ru-RU" dirty="0"/>
              <a:t>, </a:t>
            </a:r>
            <a:r>
              <a:rPr lang="ru-RU" i="1" dirty="0"/>
              <a:t>у</a:t>
            </a:r>
            <a:r>
              <a:rPr lang="ru-RU" dirty="0"/>
              <a:t>) еще не посещалось </a:t>
            </a:r>
          </a:p>
          <a:p>
            <a:pPr>
              <a:buNone/>
            </a:pPr>
            <a:r>
              <a:rPr lang="ru-RU" i="1" dirty="0" err="1"/>
              <a:t>h</a:t>
            </a:r>
            <a:r>
              <a:rPr lang="ru-RU" dirty="0"/>
              <a:t> [</a:t>
            </a:r>
            <a:r>
              <a:rPr lang="ru-RU" i="1" dirty="0" err="1"/>
              <a:t>х</a:t>
            </a:r>
            <a:r>
              <a:rPr lang="en-US" dirty="0"/>
              <a:t>][</a:t>
            </a:r>
            <a:r>
              <a:rPr lang="ru-RU" i="1" dirty="0"/>
              <a:t>у</a:t>
            </a:r>
            <a:r>
              <a:rPr lang="ru-RU" dirty="0"/>
              <a:t>] = </a:t>
            </a:r>
            <a:r>
              <a:rPr lang="ru-RU" i="1" dirty="0" err="1"/>
              <a:t>i</a:t>
            </a:r>
            <a:r>
              <a:rPr lang="ru-RU" i="1" dirty="0"/>
              <a:t> </a:t>
            </a:r>
            <a:r>
              <a:rPr lang="ru-RU" dirty="0"/>
              <a:t>–  поле (</a:t>
            </a:r>
            <a:r>
              <a:rPr lang="ru-RU" i="1" dirty="0" err="1"/>
              <a:t>х</a:t>
            </a:r>
            <a:r>
              <a:rPr lang="ru-RU" dirty="0"/>
              <a:t>, </a:t>
            </a:r>
            <a:r>
              <a:rPr lang="ru-RU" i="1" dirty="0"/>
              <a:t>у</a:t>
            </a:r>
            <a:r>
              <a:rPr lang="ru-RU" dirty="0"/>
              <a:t>) посещалось на </a:t>
            </a:r>
            <a:r>
              <a:rPr lang="ru-RU" i="1" dirty="0"/>
              <a:t>i</a:t>
            </a:r>
            <a:r>
              <a:rPr lang="ru-RU" dirty="0"/>
              <a:t>-м ходу </a:t>
            </a:r>
          </a:p>
          <a:p>
            <a:pPr>
              <a:buNone/>
            </a:pPr>
            <a:endParaRPr lang="ru-RU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/>
          <a:lstStyle/>
          <a:p>
            <a:r>
              <a:rPr lang="ru-RU" dirty="0"/>
              <a:t>Выбор параметров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8"/>
            <a:ext cx="8229600" cy="5400600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400" dirty="0"/>
              <a:t>Параметры должны определять начальные условия следующего хода и результат (если ход сделан).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В первом случае достаточно задавать координаты поля (</a:t>
            </a:r>
            <a:r>
              <a:rPr lang="ru-RU" sz="2400" i="1" dirty="0" err="1"/>
              <a:t>х</a:t>
            </a:r>
            <a:r>
              <a:rPr lang="ru-RU" sz="2400" dirty="0"/>
              <a:t>, </a:t>
            </a:r>
            <a:r>
              <a:rPr lang="ru-RU" sz="2400" i="1" dirty="0"/>
              <a:t>у</a:t>
            </a:r>
            <a:r>
              <a:rPr lang="ru-RU" sz="2400" dirty="0"/>
              <a:t>), откуда следует ход, и число</a:t>
            </a:r>
            <a:r>
              <a:rPr lang="ru-RU" sz="2400" i="1" dirty="0"/>
              <a:t> </a:t>
            </a:r>
            <a:r>
              <a:rPr lang="ru-RU" sz="2400" i="1" dirty="0" err="1"/>
              <a:t>i</a:t>
            </a:r>
            <a:r>
              <a:rPr lang="ru-RU" sz="2400" dirty="0"/>
              <a:t>, указывающее  номер хода.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Очевидно, условие «ход не последний» можно переписать как </a:t>
            </a:r>
            <a:r>
              <a:rPr lang="en-US" sz="2400" i="1" dirty="0"/>
              <a:t>			</a:t>
            </a:r>
            <a:r>
              <a:rPr lang="ru-RU" sz="2400" i="1" dirty="0"/>
              <a:t>i</a:t>
            </a:r>
            <a:r>
              <a:rPr lang="ru-RU" sz="2400" dirty="0"/>
              <a:t> &lt; </a:t>
            </a:r>
            <a:r>
              <a:rPr lang="en-US" sz="2400" i="1" dirty="0"/>
              <a:t>n</a:t>
            </a:r>
            <a:r>
              <a:rPr lang="ru-RU" sz="2400" baseline="30000" dirty="0"/>
              <a:t>2</a:t>
            </a:r>
            <a:r>
              <a:rPr lang="ru-RU" sz="2400" dirty="0"/>
              <a:t>. </a:t>
            </a:r>
            <a:endParaRPr lang="en-US" sz="2400" dirty="0"/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Кроме того, если ввести две локальные переменные </a:t>
            </a:r>
            <a:r>
              <a:rPr lang="ru-RU" sz="2400" i="1" dirty="0" err="1"/>
              <a:t>u</a:t>
            </a:r>
            <a:r>
              <a:rPr lang="ru-RU" sz="2400" dirty="0"/>
              <a:t> и </a:t>
            </a:r>
            <a:r>
              <a:rPr lang="ru-RU" sz="2400" i="1" dirty="0" err="1"/>
              <a:t>v</a:t>
            </a:r>
            <a:r>
              <a:rPr lang="ru-RU" sz="2400" dirty="0"/>
              <a:t> для  позиции возможного хода, определяемого в соответствии с правилами хода коня, то условие «ход приемлем» можно представить как конъюнкцию условий, что новое поле находится в пределах доски</a:t>
            </a:r>
          </a:p>
          <a:p>
            <a:pPr algn="ctr">
              <a:lnSpc>
                <a:spcPct val="80000"/>
              </a:lnSpc>
              <a:buNone/>
            </a:pP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(0 ≤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0 ≤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и еще не посещалось  	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400" b="1" i="1" dirty="0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= 0</a:t>
            </a:r>
            <a:r>
              <a:rPr lang="ru-RU" sz="2400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ru-RU" sz="2400" dirty="0"/>
              <a:t> </a:t>
            </a:r>
            <a:r>
              <a:rPr lang="en-US" sz="2400" dirty="0"/>
              <a:t> </a:t>
            </a:r>
          </a:p>
          <a:p>
            <a:pPr>
              <a:lnSpc>
                <a:spcPct val="80000"/>
              </a:lnSpc>
              <a:buNone/>
            </a:pPr>
            <a:endParaRPr lang="ru-RU" sz="2400" dirty="0"/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Отмена  хода</a:t>
            </a:r>
            <a:r>
              <a:rPr lang="en-US" sz="2400" dirty="0"/>
              <a:t>:</a:t>
            </a:r>
            <a:r>
              <a:rPr lang="ru-RU" sz="2400" dirty="0">
                <a:latin typeface="Courier" pitchFamily="49" charset="0"/>
              </a:rPr>
              <a:t> </a:t>
            </a:r>
            <a:r>
              <a:rPr lang="ru-RU" sz="2400" i="1" dirty="0">
                <a:latin typeface="Courier" pitchFamily="49" charset="0"/>
              </a:rPr>
              <a:t> 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ru-RU" sz="2400" dirty="0">
                <a:latin typeface="Courier" pitchFamily="49" charset="0"/>
              </a:rPr>
              <a:t>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Введем локальную переменную </a:t>
            </a:r>
            <a:r>
              <a:rPr lang="ru-RU" sz="2400" i="1" dirty="0" err="1"/>
              <a:t>q</a:t>
            </a:r>
            <a:r>
              <a:rPr lang="ru-RU" sz="2400" dirty="0"/>
              <a:t> для результата.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418058"/>
          </a:xfrm>
        </p:spPr>
        <p:txBody>
          <a:bodyPr/>
          <a:lstStyle/>
          <a:p>
            <a:r>
              <a:rPr lang="ru-RU" dirty="0"/>
              <a:t>Конкретизация схемы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179512" y="500042"/>
            <a:ext cx="8712968" cy="6215106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х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у)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u,v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0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 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инициация выбора хода;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do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ru-RU" sz="2400" b="1" i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&gt; - координаты следующего хода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if(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(0&lt;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=u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)&amp;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&amp;(0&lt;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=v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&amp;(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&amp;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&amp;(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0)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{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 h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   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n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Try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(i+1,u,v);</a:t>
            </a:r>
            <a:br>
              <a:rPr lang="ru-RU" sz="2400" b="1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if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(!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h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u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][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v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]=0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 }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   else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 = 1;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while(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!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 &amp;&amp; (</a:t>
            </a:r>
            <a:r>
              <a:rPr lang="ru-RU" sz="2400" b="1" dirty="0">
                <a:latin typeface="Courier New" pitchFamily="49" charset="0"/>
                <a:cs typeface="Courier New" pitchFamily="49" charset="0"/>
              </a:rPr>
              <a:t>есть другие ходы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ru-RU" sz="2400" b="1" i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sz="2400" b="1" i="1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	return </a:t>
            </a:r>
            <a:r>
              <a:rPr lang="ru-RU" sz="2400" b="1" dirty="0" err="1"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lnSpc>
                <a:spcPct val="80000"/>
              </a:lnSpc>
              <a:buNone/>
            </a:pPr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/>
          <a:lstStyle/>
          <a:p>
            <a:r>
              <a:rPr lang="ru-RU" dirty="0"/>
              <a:t>Выбор ходов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980729"/>
            <a:ext cx="8229600" cy="3240359"/>
          </a:xfrm>
        </p:spPr>
        <p:txBody>
          <a:bodyPr/>
          <a:lstStyle/>
          <a:p>
            <a:pPr>
              <a:lnSpc>
                <a:spcPct val="80000"/>
              </a:lnSpc>
              <a:buNone/>
            </a:pPr>
            <a:r>
              <a:rPr lang="ru-RU" sz="2400" dirty="0"/>
              <a:t>Полю с координатами (х</a:t>
            </a:r>
            <a:r>
              <a:rPr lang="ru-RU" sz="2400" baseline="-25000" dirty="0"/>
              <a:t>0</a:t>
            </a:r>
            <a:r>
              <a:rPr lang="ru-RU" sz="2400" dirty="0"/>
              <a:t>,у</a:t>
            </a:r>
            <a:r>
              <a:rPr lang="ru-RU" sz="2400" baseline="-25000" dirty="0"/>
              <a:t>0</a:t>
            </a:r>
            <a:r>
              <a:rPr lang="ru-RU" sz="2400" dirty="0"/>
              <a:t>) присваивается значение 1, остальные поля помечаются как свободные.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Если задана начальная пара координат </a:t>
            </a:r>
            <a:r>
              <a:rPr lang="ru-RU" sz="2400" dirty="0" err="1"/>
              <a:t>х</a:t>
            </a:r>
            <a:r>
              <a:rPr lang="ru-RU" sz="2400" dirty="0"/>
              <a:t>, у, то для следующего хода </a:t>
            </a:r>
            <a:r>
              <a:rPr lang="ru-RU" sz="2400" i="1" dirty="0" err="1"/>
              <a:t>u</a:t>
            </a:r>
            <a:r>
              <a:rPr lang="ru-RU" sz="2400" dirty="0"/>
              <a:t>, </a:t>
            </a:r>
            <a:r>
              <a:rPr lang="ru-RU" sz="2400" i="1" dirty="0" err="1"/>
              <a:t>v</a:t>
            </a:r>
            <a:r>
              <a:rPr lang="ru-RU" sz="2400" dirty="0"/>
              <a:t> существует максимально восемь возможных вариантов.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Получать </a:t>
            </a:r>
            <a:r>
              <a:rPr lang="ru-RU" sz="2400" i="1" dirty="0" err="1"/>
              <a:t>u</a:t>
            </a:r>
            <a:r>
              <a:rPr lang="ru-RU" sz="2400" i="1" dirty="0"/>
              <a:t>, </a:t>
            </a:r>
            <a:r>
              <a:rPr lang="ru-RU" sz="2400" i="1" dirty="0" err="1"/>
              <a:t>v</a:t>
            </a:r>
            <a:r>
              <a:rPr lang="ru-RU" sz="2400" dirty="0"/>
              <a:t> из </a:t>
            </a:r>
            <a:r>
              <a:rPr lang="ru-RU" sz="2400" i="1" dirty="0" err="1"/>
              <a:t>х</a:t>
            </a:r>
            <a:r>
              <a:rPr lang="ru-RU" sz="2400" i="1" dirty="0"/>
              <a:t>, у</a:t>
            </a:r>
            <a:r>
              <a:rPr lang="ru-RU" sz="2400" dirty="0"/>
              <a:t> можно, если к последним добавлять разности между координатами, хранящиеся либо в массиве разностей, либо в двух массивах, хранящих отдельные разности. </a:t>
            </a:r>
          </a:p>
          <a:p>
            <a:pPr>
              <a:lnSpc>
                <a:spcPct val="80000"/>
              </a:lnSpc>
              <a:buNone/>
            </a:pPr>
            <a:r>
              <a:rPr lang="ru-RU" sz="2400" dirty="0"/>
              <a:t>Рассмотрим вспомогательную матрицу: </a:t>
            </a:r>
          </a:p>
          <a:p>
            <a:pPr>
              <a:lnSpc>
                <a:spcPct val="80000"/>
              </a:lnSpc>
              <a:buNone/>
            </a:pPr>
            <a:endParaRPr lang="ru-RU" sz="2400" dirty="0"/>
          </a:p>
          <a:p>
            <a:pPr>
              <a:buNone/>
            </a:pPr>
            <a:endParaRPr lang="ru-RU" dirty="0"/>
          </a:p>
        </p:txBody>
      </p:sp>
      <p:pic>
        <p:nvPicPr>
          <p:cNvPr id="4" name="Picture 8" descr="http://www.mgopu.ru/PVU/2.1/Recurs/BacketTm/CnReturn/Images/horse/Image966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67744" y="4221088"/>
            <a:ext cx="3888432" cy="832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611560" y="5160821"/>
            <a:ext cx="813593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ru-RU" sz="2400" dirty="0">
                <a:latin typeface="Calibri" pitchFamily="34" charset="0"/>
              </a:rPr>
              <a:t>Для поля (</a:t>
            </a:r>
            <a:r>
              <a:rPr lang="ru-RU" sz="2400" i="1" dirty="0" err="1">
                <a:latin typeface="Calibri" pitchFamily="34" charset="0"/>
              </a:rPr>
              <a:t>x</a:t>
            </a:r>
            <a:r>
              <a:rPr lang="ru-RU" sz="2400" i="1" dirty="0">
                <a:latin typeface="Calibri" pitchFamily="34" charset="0"/>
              </a:rPr>
              <a:t>, </a:t>
            </a:r>
            <a:r>
              <a:rPr lang="ru-RU" sz="2400" i="1" dirty="0" err="1">
                <a:latin typeface="Calibri" pitchFamily="34" charset="0"/>
              </a:rPr>
              <a:t>y</a:t>
            </a:r>
            <a:r>
              <a:rPr lang="ru-RU" sz="2400" dirty="0">
                <a:latin typeface="Calibri" pitchFamily="34" charset="0"/>
              </a:rPr>
              <a:t>) построим последовательность ходов</a:t>
            </a:r>
            <a:r>
              <a:rPr lang="en-US" sz="2400" dirty="0">
                <a:latin typeface="Calibri" pitchFamily="34" charset="0"/>
              </a:rPr>
              <a:t>:</a:t>
            </a:r>
          </a:p>
          <a:p>
            <a:pPr algn="just"/>
            <a:r>
              <a:rPr lang="en-US" sz="2400" dirty="0">
                <a:latin typeface="Calibri" pitchFamily="34" charset="0"/>
              </a:rPr>
              <a:t>	</a:t>
            </a:r>
            <a:r>
              <a:rPr lang="ru-RU" sz="2400" dirty="0">
                <a:latin typeface="Calibri" pitchFamily="34" charset="0"/>
              </a:rPr>
              <a:t>(</a:t>
            </a:r>
            <a:r>
              <a:rPr lang="ru-RU" sz="2400" i="1" dirty="0" err="1">
                <a:latin typeface="Calibri" pitchFamily="34" charset="0"/>
              </a:rPr>
              <a:t>x</a:t>
            </a:r>
            <a:r>
              <a:rPr lang="ru-RU" sz="2400" dirty="0">
                <a:latin typeface="Calibri" pitchFamily="34" charset="0"/>
              </a:rPr>
              <a:t> + </a:t>
            </a:r>
            <a:r>
              <a:rPr lang="ru-RU" sz="2400" i="1" dirty="0">
                <a:latin typeface="Calibri" pitchFamily="34" charset="0"/>
              </a:rPr>
              <a:t>D</a:t>
            </a:r>
            <a:r>
              <a:rPr lang="ru-RU" sz="2400" baseline="-25000" dirty="0">
                <a:latin typeface="Calibri" pitchFamily="34" charset="0"/>
              </a:rPr>
              <a:t>0,</a:t>
            </a:r>
            <a:r>
              <a:rPr lang="ru-RU" sz="2400" i="1" baseline="-25000" dirty="0">
                <a:latin typeface="Calibri" pitchFamily="34" charset="0"/>
              </a:rPr>
              <a:t>k</a:t>
            </a:r>
            <a:r>
              <a:rPr lang="ru-RU" sz="2400" dirty="0">
                <a:latin typeface="Calibri" pitchFamily="34" charset="0"/>
              </a:rPr>
              <a:t>, </a:t>
            </a:r>
            <a:r>
              <a:rPr lang="ru-RU" sz="2400" i="1" dirty="0" err="1">
                <a:latin typeface="Calibri" pitchFamily="34" charset="0"/>
              </a:rPr>
              <a:t>y</a:t>
            </a:r>
            <a:r>
              <a:rPr lang="ru-RU" sz="2400" dirty="0">
                <a:latin typeface="Calibri" pitchFamily="34" charset="0"/>
              </a:rPr>
              <a:t> + </a:t>
            </a:r>
            <a:r>
              <a:rPr lang="ru-RU" sz="2400" i="1" dirty="0">
                <a:latin typeface="Calibri" pitchFamily="34" charset="0"/>
              </a:rPr>
              <a:t>D</a:t>
            </a:r>
            <a:r>
              <a:rPr lang="ru-RU" sz="2400" baseline="-25000" dirty="0">
                <a:latin typeface="Calibri" pitchFamily="34" charset="0"/>
              </a:rPr>
              <a:t>1,</a:t>
            </a:r>
            <a:r>
              <a:rPr lang="en-US" sz="2400" baseline="-25000" dirty="0">
                <a:latin typeface="Calibri" pitchFamily="34" charset="0"/>
              </a:rPr>
              <a:t> </a:t>
            </a:r>
            <a:r>
              <a:rPr lang="ru-RU" sz="2400" i="1" baseline="-25000" dirty="0" err="1">
                <a:latin typeface="Calibri" pitchFamily="34" charset="0"/>
              </a:rPr>
              <a:t>k</a:t>
            </a:r>
            <a:r>
              <a:rPr lang="ru-RU" sz="2400" dirty="0">
                <a:latin typeface="Calibri" pitchFamily="34" charset="0"/>
              </a:rPr>
              <a:t>)     (</a:t>
            </a:r>
            <a:r>
              <a:rPr lang="ru-RU" sz="2400" i="1" dirty="0" err="1">
                <a:latin typeface="Calibri" pitchFamily="34" charset="0"/>
              </a:rPr>
              <a:t>k</a:t>
            </a:r>
            <a:r>
              <a:rPr lang="ru-RU" sz="2400" dirty="0">
                <a:latin typeface="Calibri" pitchFamily="34" charset="0"/>
              </a:rPr>
              <a:t> = 0, 1, ..., 7)   </a:t>
            </a:r>
          </a:p>
          <a:p>
            <a:pPr algn="just"/>
            <a:r>
              <a:rPr lang="ru-RU" sz="2400" dirty="0">
                <a:latin typeface="Calibri" pitchFamily="34" charset="0"/>
              </a:rPr>
              <a:t>и отберем из них те, которые не выводят за пределы поля</a:t>
            </a:r>
            <a:r>
              <a:rPr lang="ru-RU" sz="2400" dirty="0"/>
              <a:t>.</a:t>
            </a:r>
            <a:endParaRPr lang="ru-RU" sz="2400" dirty="0">
              <a:latin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1398</TotalTime>
  <Words>1379</Words>
  <Application>Microsoft Office PowerPoint</Application>
  <PresentationFormat>Экран (4:3)</PresentationFormat>
  <Paragraphs>117</Paragraphs>
  <Slides>28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28</vt:i4>
      </vt:variant>
    </vt:vector>
  </HeadingPairs>
  <TitlesOfParts>
    <vt:vector size="34" baseType="lpstr">
      <vt:lpstr>Arial</vt:lpstr>
      <vt:lpstr>Calibri</vt:lpstr>
      <vt:lpstr>Courier</vt:lpstr>
      <vt:lpstr>Courier New</vt:lpstr>
      <vt:lpstr>Times New Roman</vt:lpstr>
      <vt:lpstr>Тема Office</vt:lpstr>
      <vt:lpstr>Алгоритмы с возвратом</vt:lpstr>
      <vt:lpstr>Постановка задачи</vt:lpstr>
      <vt:lpstr>Задача о ходе коня</vt:lpstr>
      <vt:lpstr>Презентация PowerPoint</vt:lpstr>
      <vt:lpstr>Алгоритм выполнения очередного хода</vt:lpstr>
      <vt:lpstr>Выбор представления данных</vt:lpstr>
      <vt:lpstr>Выбор параметров</vt:lpstr>
      <vt:lpstr>Конкретизация схемы</vt:lpstr>
      <vt:lpstr>Выбор ходов</vt:lpstr>
      <vt:lpstr>Презентация PowerPoint</vt:lpstr>
      <vt:lpstr>Правило Варнсдорфа, 1823</vt:lpstr>
      <vt:lpstr>Задача о восьми ферзях</vt:lpstr>
      <vt:lpstr>Пример</vt:lpstr>
      <vt:lpstr>Схема нахождения всех решений  (n – количество шагов, m – количество вариантов на каждом шаге)  </vt:lpstr>
      <vt:lpstr>Нахождение оптимальной выборки  (задача о рюкзаке)</vt:lpstr>
      <vt:lpstr>Схема перебора всех решений и выбора оптимального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Двусвязность</dc:title>
  <dc:creator>Admin</dc:creator>
  <cp:lastModifiedBy>Дмитрий Васильевич Шиман</cp:lastModifiedBy>
  <cp:revision>166</cp:revision>
  <dcterms:created xsi:type="dcterms:W3CDTF">2009-12-06T06:01:18Z</dcterms:created>
  <dcterms:modified xsi:type="dcterms:W3CDTF">2024-11-25T10:48:20Z</dcterms:modified>
</cp:coreProperties>
</file>