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56" r:id="rId4"/>
    <p:sldId id="262" r:id="rId5"/>
    <p:sldId id="257" r:id="rId6"/>
    <p:sldId id="258" r:id="rId7"/>
    <p:sldId id="259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86201"/>
    <a:srgbClr val="F66401"/>
    <a:srgbClr val="42CA25"/>
    <a:srgbClr val="5C5A5B"/>
    <a:srgbClr val="8FBD01"/>
    <a:srgbClr val="D4C514"/>
    <a:srgbClr val="CDB316"/>
    <a:srgbClr val="EFA71A"/>
    <a:srgbClr val="F38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C5F4-0920-4C08-A562-A60B4D21C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F84F-3BE9-4855-A72D-2A583A43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B2B2-626C-4547-A178-9B5437BD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BDAD-4A1C-4457-AE7B-5434274C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8ED8-8749-4B0A-8588-B0D470F0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BC1C-5572-4C5B-B980-1992D6E1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CED8-CDB8-447D-8627-68D42005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870C-11FE-4C92-B155-76172766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A916-59F5-4B3B-8EBF-00728D0A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630B-FCE3-432B-860A-5B140B55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5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FA2-88B9-4EF0-B2A8-F2EBB4EA6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38BB-6753-4FAA-94A4-94A54B449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57BC-6583-438A-8226-4463BA43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4A22-CE65-41E3-BA8A-8AA760FE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5914-5ACC-41D2-A8EB-63EB3151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E85B-6A54-4DAD-BA85-C19B464B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B32F-ECF5-407B-B658-EE652619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A567-0920-467A-A91A-FAE22BA2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5A13F-E3E9-4F06-9DDC-A8418A5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EB18-CA10-435C-8107-8E72857C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EA5D-91C7-44D5-82B1-1C53B94A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377F-6AE8-44FB-A28A-FAE3739D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519E-CD63-48EB-ABDB-93A81BA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71DD-9CF6-4627-B8B1-45B68AEF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5D52-05DC-44FE-9B6A-DC9CC324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62DE-8368-4E28-8343-8FEB5FEF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862D-76D9-4611-BDED-25B39A97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66AC-D99C-4E87-ADFB-7A1F975A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0198B-B581-4125-B6AB-DE5FB03B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73B4-DD8B-4256-8FF7-B9BEC1A2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41F6-AC1E-4700-8DCD-C6552C28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8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128A-46A7-41CD-A0BD-7B37646A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6453-52BE-40C6-85B5-923AAFFB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5D84-27C8-4DCC-B5F3-EECEA472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8955-57E7-4894-96B7-5B25B8FC1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562DE-6A5B-4631-84BF-0AED772DC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93DA-04F3-4DF8-99BB-45E51B4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220A5-00AC-4F5A-A700-3FFAD2EE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1AEA5-7EB1-479B-B78A-24171901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F537-E1FE-447D-AFEF-8C61F7B0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7FE95-F4FB-4437-BCAE-22137E5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04DAF-CE7B-45BF-AA98-36F83357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1594E-D2FE-4EE5-8342-421E3824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796F2-62A0-4D7C-A8DE-6904619E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047EA-0BC7-4132-94E5-3006EB9B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14D61-FFC5-475A-BE63-50A1402B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5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429F-4B5D-4CAE-8003-BF3A9456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C857-1D48-48EE-8F06-F4CFB351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FA98-9955-4F20-BC0C-04EC43E20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6861-2B42-425A-94F4-C1E7E199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6D03B-461F-47ED-853D-0E14FB3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627C7-20A2-43CA-8061-E5AB5BE8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1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0D07-610A-44FA-ADA5-29720BA9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E26F4-6218-4466-8037-FFB691B43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0219-4C0A-4858-AABF-C9D53A77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DFA1-6F83-490A-AA4E-069E2D7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8867-60F4-4677-B0F5-3859D098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4EE0E-6B16-4D64-9CE4-893F0527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1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7A7A9-E318-48EC-97DB-23A4A5E9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4F7B-FFC0-4A9C-8941-64631B83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1496-948C-470B-9C3C-FFD739538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6AF2-4925-422C-BB20-A8F683837B1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E43E-B498-447F-8058-F5323E7A1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C2A4-8F69-4A49-94C6-4D0C53BD6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6575-E530-4BDD-AEBD-2AB477F1E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romo.888.com/888sport/webmaster/data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BFCBB-377B-4DEE-8733-82A43239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2936377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888SPORT</a:t>
            </a:r>
            <a:br>
              <a:rPr lang="en-US" kern="1200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kern="1200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WEBMASTER TEST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500B98-B4BA-466F-B004-CEB68EF5D4E4}"/>
              </a:ext>
            </a:extLst>
          </p:cNvPr>
          <p:cNvGrpSpPr/>
          <p:nvPr/>
        </p:nvGrpSpPr>
        <p:grpSpPr>
          <a:xfrm>
            <a:off x="4922918" y="5018286"/>
            <a:ext cx="2346164" cy="1635252"/>
            <a:chOff x="4922918" y="4793275"/>
            <a:chExt cx="2346164" cy="1635252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CEA52C5D-9E5C-4883-9BA5-F0F165645526}"/>
                </a:ext>
              </a:extLst>
            </p:cNvPr>
            <p:cNvSpPr txBox="1">
              <a:spLocks/>
            </p:cNvSpPr>
            <p:nvPr/>
          </p:nvSpPr>
          <p:spPr>
            <a:xfrm>
              <a:off x="4922918" y="5968749"/>
              <a:ext cx="2346164" cy="4597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1000"/>
                </a:spcBef>
              </a:pPr>
              <a:r>
                <a:rPr lang="en-US" sz="2400" kern="1200" dirty="0">
                  <a:solidFill>
                    <a:srgbClr val="FFFFFF"/>
                  </a:solidFill>
                  <a:latin typeface="Arial Black" panose="020B0A04020102020204" pitchFamily="34" charset="0"/>
                  <a:ea typeface="+mn-ea"/>
                  <a:cs typeface="+mn-cs"/>
                </a:rPr>
                <a:t>2.5 Hours</a:t>
              </a:r>
            </a:p>
          </p:txBody>
        </p:sp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988454D0-6405-44E5-9B0B-88860FFB5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8263" y="4793275"/>
              <a:ext cx="1175474" cy="1175474"/>
            </a:xfrm>
            <a:prstGeom prst="rect">
              <a:avLst/>
            </a:prstGeom>
          </p:spPr>
        </p:pic>
      </p:grpSp>
      <p:pic>
        <p:nvPicPr>
          <p:cNvPr id="10" name="Picture 2" descr="Online Sports Betting UK | 888 Sport">
            <a:extLst>
              <a:ext uri="{FF2B5EF4-FFF2-40B4-BE49-F238E27FC236}">
                <a16:creationId xmlns:a16="http://schemas.microsoft.com/office/drawing/2014/main" id="{AA953DD0-505F-42A9-B1A7-5FEE0D99A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372694" y="1257903"/>
            <a:ext cx="1428682" cy="138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2FC3F-E5C4-4721-8E9E-B0B104149253}"/>
              </a:ext>
            </a:extLst>
          </p:cNvPr>
          <p:cNvSpPr txBox="1"/>
          <p:nvPr/>
        </p:nvSpPr>
        <p:spPr>
          <a:xfrm>
            <a:off x="589560" y="783198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Instructions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B62B0E-9331-4034-A163-802EDB0305ED}"/>
              </a:ext>
            </a:extLst>
          </p:cNvPr>
          <p:cNvSpPr txBox="1"/>
          <p:nvPr/>
        </p:nvSpPr>
        <p:spPr>
          <a:xfrm>
            <a:off x="590720" y="1756944"/>
            <a:ext cx="4738926" cy="459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You have 2.5 hours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You may use any HTML/CSS/JS library and framework (please specify which you have used)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You can use any online knowledge share website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When done zip all files with your name and send back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will be for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Completing the whole challenges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Clean and organized code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of HTML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of Style Code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of JS (or any other language)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SzPct val="75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Bonus question will give you advantage, But start solving it only complete the challenges 1-3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4895E-9B48-4AD2-9C61-53E78A0373ED}"/>
              </a:ext>
            </a:extLst>
          </p:cNvPr>
          <p:cNvSpPr txBox="1"/>
          <p:nvPr/>
        </p:nvSpPr>
        <p:spPr>
          <a:xfrm>
            <a:off x="6410201" y="4856413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46816-F11A-4B45-A7D9-E26F89151E90}"/>
              </a:ext>
            </a:extLst>
          </p:cNvPr>
          <p:cNvCxnSpPr>
            <a:cxnSpLocks/>
          </p:cNvCxnSpPr>
          <p:nvPr/>
        </p:nvCxnSpPr>
        <p:spPr>
          <a:xfrm>
            <a:off x="589560" y="1744619"/>
            <a:ext cx="474008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Graphic 12" descr="Blog with solid fill">
            <a:extLst>
              <a:ext uri="{FF2B5EF4-FFF2-40B4-BE49-F238E27FC236}">
                <a16:creationId xmlns:a16="http://schemas.microsoft.com/office/drawing/2014/main" id="{BCA4B9BF-5F61-41FB-B053-43FE87DF6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588" y="1117777"/>
            <a:ext cx="4621810" cy="4621810"/>
          </a:xfrm>
          <a:prstGeom prst="rect">
            <a:avLst/>
          </a:prstGeom>
        </p:spPr>
      </p:pic>
      <p:pic>
        <p:nvPicPr>
          <p:cNvPr id="15" name="Picture 2" descr="Online Sports Betting UK | 888 Sport">
            <a:extLst>
              <a:ext uri="{FF2B5EF4-FFF2-40B4-BE49-F238E27FC236}">
                <a16:creationId xmlns:a16="http://schemas.microsoft.com/office/drawing/2014/main" id="{0D1023F3-F9F3-4E28-9D91-E607F7E86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6881471" y="2001587"/>
            <a:ext cx="605901" cy="58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3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4D6871F-4A58-4B2C-92C2-3D0FC5C0F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1111"/>
            <a:ext cx="12192000" cy="41768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93C59F-4703-4FF4-887D-0D1D91EAA3FB}"/>
              </a:ext>
            </a:extLst>
          </p:cNvPr>
          <p:cNvSpPr/>
          <p:nvPr/>
        </p:nvSpPr>
        <p:spPr>
          <a:xfrm>
            <a:off x="0" y="-8759"/>
            <a:ext cx="12192000" cy="2395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0F2E-E57C-4806-BFB5-CC029C745E0B}"/>
              </a:ext>
            </a:extLst>
          </p:cNvPr>
          <p:cNvSpPr/>
          <p:nvPr/>
        </p:nvSpPr>
        <p:spPr>
          <a:xfrm>
            <a:off x="173181" y="151524"/>
            <a:ext cx="12018819" cy="242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62B0E-9331-4034-A163-802EDB0305ED}"/>
              </a:ext>
            </a:extLst>
          </p:cNvPr>
          <p:cNvSpPr txBox="1"/>
          <p:nvPr/>
        </p:nvSpPr>
        <p:spPr>
          <a:xfrm>
            <a:off x="602673" y="298590"/>
            <a:ext cx="11159836" cy="21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86201"/>
                </a:solidFill>
              </a:rPr>
              <a:t>Challenge 1 – Build the described “Landing page”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Pay attention to page structure and details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Page should be fully responsive and support most devices (please check also the </a:t>
            </a:r>
            <a:r>
              <a:rPr lang="en-US" sz="1400" dirty="0">
                <a:solidFill>
                  <a:srgbClr val="ED7D3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 view</a:t>
            </a:r>
            <a:r>
              <a:rPr lang="en-US" sz="14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Check </a:t>
            </a:r>
            <a:r>
              <a:rPr lang="en-US" sz="1400" i="1" dirty="0"/>
              <a:t>images</a:t>
            </a:r>
            <a:r>
              <a:rPr lang="en-US" sz="1400" dirty="0"/>
              <a:t> folder for needed creative and </a:t>
            </a:r>
            <a:r>
              <a:rPr lang="en-US" sz="1400" i="1" dirty="0"/>
              <a:t>mockups</a:t>
            </a:r>
            <a:r>
              <a:rPr lang="en-US" sz="1400" dirty="0"/>
              <a:t> folder for more mockups views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Any style that isn’t specified here, you may style by using the mockup as reference</a:t>
            </a:r>
            <a:br>
              <a:rPr lang="en-US" sz="1400" dirty="0"/>
            </a:br>
            <a:r>
              <a:rPr lang="en-US" sz="1400" dirty="0"/>
              <a:t>(Our evaluation </a:t>
            </a:r>
            <a:r>
              <a:rPr lang="en-US" sz="1400" b="1" dirty="0"/>
              <a:t>will not </a:t>
            </a:r>
            <a:r>
              <a:rPr lang="en-US" sz="1400" dirty="0"/>
              <a:t>be based on inaccuracy of the element’s style in the page but by the page structure and level of code)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Font family can be anything you like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Copy can be taken from </a:t>
            </a:r>
            <a:r>
              <a:rPr lang="en-US" sz="1400" dirty="0">
                <a:solidFill>
                  <a:srgbClr val="ED7D3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next page </a:t>
            </a:r>
            <a:r>
              <a:rPr lang="en-US" sz="1400" dirty="0"/>
              <a:t>or use “Lorem ipsum”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92B1D6-3F62-4EFB-8F5D-B513D88390AA}"/>
              </a:ext>
            </a:extLst>
          </p:cNvPr>
          <p:cNvSpPr/>
          <p:nvPr/>
        </p:nvSpPr>
        <p:spPr>
          <a:xfrm>
            <a:off x="977064" y="2929049"/>
            <a:ext cx="1609725" cy="381000"/>
          </a:xfrm>
          <a:prstGeom prst="borderCallout1">
            <a:avLst>
              <a:gd name="adj1" fmla="val 97538"/>
              <a:gd name="adj2" fmla="val 56602"/>
              <a:gd name="adj3" fmla="val 146344"/>
              <a:gd name="adj4" fmla="val 117787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Background: #fb8d42</a:t>
            </a:r>
          </a:p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Text:       #ffffff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D716CFC-E719-4351-9CD5-FD9A7CCAD5BA}"/>
              </a:ext>
            </a:extLst>
          </p:cNvPr>
          <p:cNvSpPr/>
          <p:nvPr/>
        </p:nvSpPr>
        <p:spPr>
          <a:xfrm>
            <a:off x="172200" y="5184049"/>
            <a:ext cx="1609725" cy="514350"/>
          </a:xfrm>
          <a:prstGeom prst="borderCallout1">
            <a:avLst>
              <a:gd name="adj1" fmla="val 97538"/>
              <a:gd name="adj2" fmla="val 56602"/>
              <a:gd name="adj3" fmla="val 133712"/>
              <a:gd name="adj4" fmla="val 75433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Background Gradient From:     #000000b3</a:t>
            </a:r>
          </a:p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To:       #00000000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D400BAFF-1254-4712-A30A-D4B3CECB2138}"/>
              </a:ext>
            </a:extLst>
          </p:cNvPr>
          <p:cNvSpPr/>
          <p:nvPr/>
        </p:nvSpPr>
        <p:spPr>
          <a:xfrm>
            <a:off x="6210300" y="5143499"/>
            <a:ext cx="1609725" cy="381001"/>
          </a:xfrm>
          <a:prstGeom prst="borderCallout1">
            <a:avLst>
              <a:gd name="adj1" fmla="val 97538"/>
              <a:gd name="adj2" fmla="val 56602"/>
              <a:gd name="adj3" fmla="val 196870"/>
              <a:gd name="adj4" fmla="val 30587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Text:      #929292</a:t>
            </a:r>
          </a:p>
          <a:p>
            <a:r>
              <a:rPr lang="en-US" sz="105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Link:      #fa6200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854171F-10DB-4CA7-A374-1D570CE5DC70}"/>
              </a:ext>
            </a:extLst>
          </p:cNvPr>
          <p:cNvSpPr/>
          <p:nvPr/>
        </p:nvSpPr>
        <p:spPr>
          <a:xfrm>
            <a:off x="8212555" y="5143500"/>
            <a:ext cx="1609725" cy="381000"/>
          </a:xfrm>
          <a:prstGeom prst="borderCallout1">
            <a:avLst>
              <a:gd name="adj1" fmla="val 97538"/>
              <a:gd name="adj2" fmla="val 56602"/>
              <a:gd name="adj3" fmla="val 338418"/>
              <a:gd name="adj4" fmla="val 37006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Background: #42cb27</a:t>
            </a:r>
          </a:p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Text:       #ffffff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34E8C594-EBA7-4B4A-A007-5BDA347A9C47}"/>
              </a:ext>
            </a:extLst>
          </p:cNvPr>
          <p:cNvSpPr/>
          <p:nvPr/>
        </p:nvSpPr>
        <p:spPr>
          <a:xfrm>
            <a:off x="977063" y="4622149"/>
            <a:ext cx="1609725" cy="381001"/>
          </a:xfrm>
          <a:prstGeom prst="borderCallout1">
            <a:avLst>
              <a:gd name="adj1" fmla="val 46110"/>
              <a:gd name="adj2" fmla="val 91496"/>
              <a:gd name="adj3" fmla="val 445711"/>
              <a:gd name="adj4" fmla="val 129803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Text:      #ffffff</a:t>
            </a:r>
          </a:p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Line:      #fa6200d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1BDA13B3-A0AC-4805-9800-B657C8DC13A6}"/>
              </a:ext>
            </a:extLst>
          </p:cNvPr>
          <p:cNvSpPr/>
          <p:nvPr/>
        </p:nvSpPr>
        <p:spPr>
          <a:xfrm>
            <a:off x="4852035" y="2866627"/>
            <a:ext cx="1609725" cy="381001"/>
          </a:xfrm>
          <a:prstGeom prst="borderCallout1">
            <a:avLst>
              <a:gd name="adj1" fmla="val 46110"/>
              <a:gd name="adj2" fmla="val 91496"/>
              <a:gd name="adj3" fmla="val 594075"/>
              <a:gd name="adj4" fmla="val 59572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ED7D31"/>
                </a:solidFill>
                <a:latin typeface="Consolas" panose="020B0609020204030204" pitchFamily="49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Slider Guideline</a:t>
            </a:r>
            <a:endParaRPr lang="en-US" sz="1050" dirty="0">
              <a:solidFill>
                <a:srgbClr val="ED7D3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9C93E3A-7FCC-40BD-B098-0838172C3C70}"/>
              </a:ext>
            </a:extLst>
          </p:cNvPr>
          <p:cNvSpPr/>
          <p:nvPr/>
        </p:nvSpPr>
        <p:spPr>
          <a:xfrm>
            <a:off x="4306167" y="3409525"/>
            <a:ext cx="1609725" cy="381001"/>
          </a:xfrm>
          <a:prstGeom prst="borderCallout1">
            <a:avLst>
              <a:gd name="adj1" fmla="val 46110"/>
              <a:gd name="adj2" fmla="val 91496"/>
              <a:gd name="adj3" fmla="val 186076"/>
              <a:gd name="adj4" fmla="val 60089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ED7D31"/>
                </a:solidFill>
                <a:latin typeface="Consolas" panose="020B0609020204030204" pitchFamily="49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Challenges 2+3</a:t>
            </a:r>
            <a:endParaRPr lang="en-US" sz="1050" dirty="0">
              <a:solidFill>
                <a:srgbClr val="ED7D3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42DD062-A5BB-4ACF-8EFE-09B3F6558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4" r="17225"/>
          <a:stretch/>
        </p:blipFill>
        <p:spPr>
          <a:xfrm>
            <a:off x="0" y="326569"/>
            <a:ext cx="12192000" cy="6531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62B0E-9331-4034-A163-802EDB0305ED}"/>
              </a:ext>
            </a:extLst>
          </p:cNvPr>
          <p:cNvSpPr txBox="1"/>
          <p:nvPr/>
        </p:nvSpPr>
        <p:spPr>
          <a:xfrm>
            <a:off x="855340" y="1436539"/>
            <a:ext cx="1791607" cy="275720"/>
          </a:xfrm>
          <a:prstGeom prst="rect">
            <a:avLst/>
          </a:prstGeom>
          <a:solidFill>
            <a:srgbClr val="FB8D42"/>
          </a:solidFill>
        </p:spPr>
        <p:txBody>
          <a:bodyPr wrap="square" rtlCol="0">
            <a:noAutofit/>
          </a:bodyPr>
          <a:lstStyle/>
          <a:p>
            <a:pPr algn="l" fontAlgn="base"/>
            <a:r>
              <a:rPr lang="en-US" sz="1400" b="0" i="0" dirty="0">
                <a:solidFill>
                  <a:srgbClr val="FFFFFF"/>
                </a:solidFill>
                <a:effectLst/>
                <a:latin typeface="inherit"/>
              </a:rPr>
              <a:t>New Customer Offer</a:t>
            </a:r>
          </a:p>
          <a:p>
            <a:br>
              <a:rPr lang="en-US" sz="1400" b="0" i="0" dirty="0">
                <a:solidFill>
                  <a:srgbClr val="FFFFFF"/>
                </a:solidFill>
                <a:effectLst/>
                <a:latin typeface="888-SemiCondensed" panose="00000506000000000000" pitchFamily="50" charset="0"/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62936-B296-405A-9AA0-8155806B202E}"/>
              </a:ext>
            </a:extLst>
          </p:cNvPr>
          <p:cNvSpPr txBox="1"/>
          <p:nvPr/>
        </p:nvSpPr>
        <p:spPr>
          <a:xfrm>
            <a:off x="783952" y="2540910"/>
            <a:ext cx="1727709" cy="1015663"/>
          </a:xfrm>
          <a:prstGeom prst="rect">
            <a:avLst/>
          </a:prstGeom>
          <a:solidFill>
            <a:srgbClr val="F66401"/>
          </a:solidFill>
        </p:spPr>
        <p:txBody>
          <a:bodyPr wrap="square" rtlCol="0">
            <a:spAutoFit/>
          </a:bodyPr>
          <a:lstStyle/>
          <a:p>
            <a:r>
              <a:rPr lang="he-IL" sz="6000" b="1" dirty="0">
                <a:solidFill>
                  <a:srgbClr val="FFFFFF"/>
                </a:solidFill>
                <a:latin typeface="arial" panose="020B0604020202020204" pitchFamily="34" charset="0"/>
              </a:rPr>
              <a:t>£50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90EFC3-BDB7-451D-8B4A-4B69B7F0247E}"/>
              </a:ext>
            </a:extLst>
          </p:cNvPr>
          <p:cNvSpPr txBox="1"/>
          <p:nvPr/>
        </p:nvSpPr>
        <p:spPr>
          <a:xfrm>
            <a:off x="783952" y="3368643"/>
            <a:ext cx="2331858" cy="400110"/>
          </a:xfrm>
          <a:prstGeom prst="rect">
            <a:avLst/>
          </a:prstGeom>
          <a:solidFill>
            <a:srgbClr val="F66401"/>
          </a:solidFill>
        </p:spPr>
        <p:txBody>
          <a:bodyPr wrap="square" rtlCol="0">
            <a:spAutoFit/>
          </a:bodyPr>
          <a:lstStyle/>
          <a:p>
            <a:pPr algn="l" fontAlgn="t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IF LIVERPOOL WIN</a:t>
            </a:r>
            <a:endParaRPr lang="en-US" sz="2000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48FFC-A95A-4E44-9AD2-ED40DEF58ED7}"/>
              </a:ext>
            </a:extLst>
          </p:cNvPr>
          <p:cNvSpPr txBox="1"/>
          <p:nvPr/>
        </p:nvSpPr>
        <p:spPr>
          <a:xfrm>
            <a:off x="783952" y="2193120"/>
            <a:ext cx="1552848" cy="461665"/>
          </a:xfrm>
          <a:prstGeom prst="rect">
            <a:avLst/>
          </a:prstGeom>
          <a:solidFill>
            <a:srgbClr val="F66401"/>
          </a:solidFill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337F01-E6CB-4CB9-83E4-03B773D4181F}"/>
              </a:ext>
            </a:extLst>
          </p:cNvPr>
          <p:cNvSpPr txBox="1"/>
          <p:nvPr/>
        </p:nvSpPr>
        <p:spPr>
          <a:xfrm>
            <a:off x="3833495" y="2453698"/>
            <a:ext cx="1856105" cy="1015663"/>
          </a:xfrm>
          <a:prstGeom prst="rect">
            <a:avLst/>
          </a:prstGeom>
          <a:solidFill>
            <a:srgbClr val="F66401"/>
          </a:solidFill>
        </p:spPr>
        <p:txBody>
          <a:bodyPr wrap="square" rtlCol="0">
            <a:spAutoFit/>
          </a:bodyPr>
          <a:lstStyle/>
          <a:p>
            <a:r>
              <a:rPr lang="he-IL" sz="6000" b="1" dirty="0">
                <a:solidFill>
                  <a:srgbClr val="FFFFFF"/>
                </a:solidFill>
                <a:latin typeface="arial" panose="020B0604020202020204" pitchFamily="34" charset="0"/>
              </a:rPr>
              <a:t>£30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12CDA-F802-412A-B7E1-19E4D299F5C9}"/>
              </a:ext>
            </a:extLst>
          </p:cNvPr>
          <p:cNvSpPr txBox="1"/>
          <p:nvPr/>
        </p:nvSpPr>
        <p:spPr>
          <a:xfrm>
            <a:off x="3806552" y="3368643"/>
            <a:ext cx="2289448" cy="400110"/>
          </a:xfrm>
          <a:prstGeom prst="rect">
            <a:avLst/>
          </a:prstGeom>
          <a:solidFill>
            <a:srgbClr val="F66401"/>
          </a:solidFill>
        </p:spPr>
        <p:txBody>
          <a:bodyPr wrap="square" rtlCol="0">
            <a:spAutoFit/>
          </a:bodyPr>
          <a:lstStyle/>
          <a:p>
            <a:pPr algn="l" fontAlgn="t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IF MAN CITY WIN</a:t>
            </a:r>
            <a:endParaRPr lang="en-US" sz="20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69C58-62AC-4EBE-BC42-8FD205125ADB}"/>
              </a:ext>
            </a:extLst>
          </p:cNvPr>
          <p:cNvSpPr txBox="1"/>
          <p:nvPr/>
        </p:nvSpPr>
        <p:spPr>
          <a:xfrm>
            <a:off x="3833495" y="2092750"/>
            <a:ext cx="1552848" cy="461665"/>
          </a:xfrm>
          <a:prstGeom prst="rect">
            <a:avLst/>
          </a:prstGeom>
          <a:solidFill>
            <a:srgbClr val="F66401"/>
          </a:solidFill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9D281C-6790-4636-9FAB-C68D416B5B29}"/>
              </a:ext>
            </a:extLst>
          </p:cNvPr>
          <p:cNvSpPr txBox="1"/>
          <p:nvPr/>
        </p:nvSpPr>
        <p:spPr>
          <a:xfrm>
            <a:off x="1161504" y="3984793"/>
            <a:ext cx="1099096" cy="338554"/>
          </a:xfrm>
          <a:prstGeom prst="rect">
            <a:avLst/>
          </a:prstGeom>
          <a:gradFill flip="none" rotWithShape="1">
            <a:gsLst>
              <a:gs pos="0">
                <a:srgbClr val="DF6510"/>
              </a:gs>
              <a:gs pos="100000">
                <a:srgbClr val="F38537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BET </a:t>
            </a:r>
            <a:r>
              <a:rPr lang="he-IL" sz="1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 £1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80691F-A8FA-4867-8924-5D08BBC3BE31}"/>
              </a:ext>
            </a:extLst>
          </p:cNvPr>
          <p:cNvSpPr txBox="1"/>
          <p:nvPr/>
        </p:nvSpPr>
        <p:spPr>
          <a:xfrm>
            <a:off x="2707456" y="3984793"/>
            <a:ext cx="1305744" cy="338554"/>
          </a:xfrm>
          <a:prstGeom prst="rect">
            <a:avLst/>
          </a:prstGeom>
          <a:gradFill flip="none" rotWithShape="1">
            <a:gsLst>
              <a:gs pos="0">
                <a:srgbClr val="EFA71A"/>
              </a:gs>
              <a:gs pos="100000">
                <a:srgbClr val="CDB316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BET </a:t>
            </a:r>
            <a:r>
              <a:rPr lang="he-IL" sz="1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1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£5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AFEE8-52CB-4BF9-8802-D6DC1F3CACCD}"/>
              </a:ext>
            </a:extLst>
          </p:cNvPr>
          <p:cNvSpPr txBox="1"/>
          <p:nvPr/>
        </p:nvSpPr>
        <p:spPr>
          <a:xfrm>
            <a:off x="4298404" y="3984793"/>
            <a:ext cx="1305744" cy="338554"/>
          </a:xfrm>
          <a:prstGeom prst="rect">
            <a:avLst/>
          </a:prstGeom>
          <a:gradFill flip="none" rotWithShape="1">
            <a:gsLst>
              <a:gs pos="0">
                <a:srgbClr val="D4C514"/>
              </a:gs>
              <a:gs pos="100000">
                <a:srgbClr val="8FBD01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BET </a:t>
            </a:r>
            <a:r>
              <a:rPr lang="he-IL" sz="1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1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£10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CC1A2-E696-4EA4-843E-9558A222B6DC}"/>
              </a:ext>
            </a:extLst>
          </p:cNvPr>
          <p:cNvSpPr txBox="1"/>
          <p:nvPr/>
        </p:nvSpPr>
        <p:spPr>
          <a:xfrm>
            <a:off x="681318" y="5220955"/>
            <a:ext cx="10838444" cy="430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l" fontAlgn="base"/>
            <a:r>
              <a:rPr lang="en-US" sz="1100" b="0" i="0" dirty="0">
                <a:solidFill>
                  <a:srgbClr val="929292"/>
                </a:solidFill>
                <a:effectLst/>
                <a:latin typeface="888-SemiCondensed" panose="00000506000000000000" pitchFamily="50" charset="0"/>
              </a:rPr>
              <a:t>New customers only • Max Bet £1/£5/£10 • £10 deposit using promo code • Only the first and single bet placed at the normal odds qualifies • Free bets are granted within 72 hours and expires after 7 days • Free bet stakes not included in returns • Deposit balance is available for withdrawal at any time. withdrawal restrictions &amp; </a:t>
            </a:r>
            <a:r>
              <a:rPr lang="en-US" sz="1100" b="0" i="0" u="sng" dirty="0">
                <a:solidFill>
                  <a:srgbClr val="F66401"/>
                </a:solidFill>
                <a:effectLst/>
                <a:latin typeface="arial" panose="020B0604020202020204" pitchFamily="34" charset="0"/>
              </a:rPr>
              <a:t>Full T&amp;C’s apply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1FBE08-EEE0-496A-B55B-5FEA63E53E81}"/>
              </a:ext>
            </a:extLst>
          </p:cNvPr>
          <p:cNvSpPr txBox="1"/>
          <p:nvPr/>
        </p:nvSpPr>
        <p:spPr>
          <a:xfrm>
            <a:off x="932328" y="5696511"/>
            <a:ext cx="2183481" cy="892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JOIN</a:t>
            </a:r>
            <a:endParaRPr lang="he-IL" sz="1400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888-SemiCondensed" panose="00000506000000000000" pitchFamily="50" charset="0"/>
              </a:rPr>
              <a:t>Open an account &amp; deposit with promo code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E1A64D-FDCE-47AA-A07A-5A13AEF025D1}"/>
              </a:ext>
            </a:extLst>
          </p:cNvPr>
          <p:cNvSpPr txBox="1"/>
          <p:nvPr/>
        </p:nvSpPr>
        <p:spPr>
          <a:xfrm>
            <a:off x="3501399" y="5696511"/>
            <a:ext cx="2443572" cy="1043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BET</a:t>
            </a:r>
            <a:endParaRPr lang="he-IL" sz="1400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FFFFFF"/>
                </a:solidFill>
                <a:effectLst/>
                <a:latin typeface="888-SemiCondensed" panose="00000506000000000000" pitchFamily="50" charset="0"/>
              </a:rPr>
              <a:t>£1/5/10 on any market with odds of 1/2 (1.5) or greater</a:t>
            </a:r>
            <a:endParaRPr lang="en-US" sz="1400" b="0" i="0" dirty="0">
              <a:solidFill>
                <a:srgbClr val="FFFFFF"/>
              </a:solidFill>
              <a:effectLst/>
              <a:latin typeface="inheri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7B6675-714F-462F-994C-B6B6FEDFD48E}"/>
              </a:ext>
            </a:extLst>
          </p:cNvPr>
          <p:cNvSpPr txBox="1"/>
          <p:nvPr/>
        </p:nvSpPr>
        <p:spPr>
          <a:xfrm>
            <a:off x="6152760" y="5696511"/>
            <a:ext cx="2395711" cy="1043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GET</a:t>
            </a:r>
            <a:endParaRPr lang="he-IL" sz="1400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FFFFFF"/>
                </a:solidFill>
                <a:effectLst/>
                <a:latin typeface="888-SemiCondensed" panose="00000506000000000000" pitchFamily="50" charset="0"/>
              </a:rPr>
              <a:t>Free Bets</a:t>
            </a:r>
            <a:endParaRPr lang="en-US" sz="1400" b="0" i="0" dirty="0">
              <a:solidFill>
                <a:srgbClr val="FFFFFF"/>
              </a:solidFill>
              <a:effectLst/>
              <a:latin typeface="inheri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7E835B-1B17-4FB2-9B8D-C49AF5640C21}"/>
              </a:ext>
            </a:extLst>
          </p:cNvPr>
          <p:cNvSpPr txBox="1"/>
          <p:nvPr/>
        </p:nvSpPr>
        <p:spPr>
          <a:xfrm>
            <a:off x="9177136" y="5990396"/>
            <a:ext cx="1324248" cy="369332"/>
          </a:xfrm>
          <a:prstGeom prst="rect">
            <a:avLst/>
          </a:prstGeom>
          <a:solidFill>
            <a:srgbClr val="42CA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BET NOW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47D87B-9AE7-440B-9B67-125D71FF7A59}"/>
              </a:ext>
            </a:extLst>
          </p:cNvPr>
          <p:cNvSpPr txBox="1"/>
          <p:nvPr/>
        </p:nvSpPr>
        <p:spPr>
          <a:xfrm>
            <a:off x="-35858" y="-11985"/>
            <a:ext cx="122547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IN THIS PAGE THE TEXT IS LIVE AND CAN BE COPIED AS THE PAGE CONTENT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0FDC2-011E-4B8F-AF30-FFDEE1F7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486461"/>
            <a:ext cx="4696480" cy="6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FD973-2126-403D-AFA4-56699AB0B812}"/>
              </a:ext>
            </a:extLst>
          </p:cNvPr>
          <p:cNvSpPr txBox="1"/>
          <p:nvPr/>
        </p:nvSpPr>
        <p:spPr>
          <a:xfrm>
            <a:off x="606756" y="25584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6201"/>
                </a:solidFill>
                <a:latin typeface="Calibri (Body)"/>
              </a:rPr>
              <a:t>A. Handle Red Position:</a:t>
            </a:r>
            <a:endParaRPr lang="en-US" b="0" i="0" dirty="0">
              <a:solidFill>
                <a:srgbClr val="F86201"/>
              </a:solidFill>
              <a:effectLst/>
              <a:latin typeface="Calibri (Body)"/>
            </a:endParaRPr>
          </a:p>
          <a:p>
            <a:r>
              <a:rPr lang="en-US" b="1" i="0" dirty="0">
                <a:effectLst/>
                <a:latin typeface="Calibri (Body)"/>
              </a:rPr>
              <a:t>background: </a:t>
            </a:r>
            <a:r>
              <a:rPr lang="fr-FR" b="0" i="0" dirty="0">
                <a:effectLst/>
                <a:latin typeface="Calibri (Body)"/>
              </a:rPr>
              <a:t>linear-gradient(#d85a05, #f78a37) content-box content-box, linear-gradient(#f7a262, #823900) #ce5800</a:t>
            </a:r>
            <a:endParaRPr lang="en-US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EED92-D14E-4D9F-846E-7E92878DD383}"/>
              </a:ext>
            </a:extLst>
          </p:cNvPr>
          <p:cNvSpPr txBox="1"/>
          <p:nvPr/>
        </p:nvSpPr>
        <p:spPr>
          <a:xfrm>
            <a:off x="606756" y="40473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6201"/>
                </a:solidFill>
                <a:latin typeface="Calibri (Body)"/>
              </a:rPr>
              <a:t>B. Handle Yellow Position:</a:t>
            </a:r>
            <a:endParaRPr lang="en-US" b="0" i="0" dirty="0">
              <a:solidFill>
                <a:srgbClr val="F86201"/>
              </a:solidFill>
              <a:effectLst/>
              <a:latin typeface="Calibri (Body)"/>
            </a:endParaRPr>
          </a:p>
          <a:p>
            <a:r>
              <a:rPr lang="en-US" b="1" i="0" dirty="0">
                <a:effectLst/>
                <a:latin typeface="Calibri (Body)"/>
              </a:rPr>
              <a:t>background: </a:t>
            </a:r>
            <a:r>
              <a:rPr lang="en-US" b="0" i="0" dirty="0">
                <a:effectLst/>
                <a:latin typeface="Calibri (Body)"/>
              </a:rPr>
              <a:t>linear-gradient(#ca8402, #f7b23c) content-box content-box, linear-gradient(#fbb73f, #8c4202) #f8c21f</a:t>
            </a:r>
            <a:endParaRPr lang="en-US" dirty="0">
              <a:latin typeface="Calibri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04531-61D1-4DD9-A300-60D7CB41A6BB}"/>
              </a:ext>
            </a:extLst>
          </p:cNvPr>
          <p:cNvSpPr txBox="1"/>
          <p:nvPr/>
        </p:nvSpPr>
        <p:spPr>
          <a:xfrm>
            <a:off x="606756" y="55362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6201"/>
                </a:solidFill>
                <a:latin typeface="Calibri (Body)"/>
              </a:rPr>
              <a:t>C. Handle Green Position:</a:t>
            </a:r>
            <a:endParaRPr lang="en-US" b="0" i="0" dirty="0">
              <a:solidFill>
                <a:srgbClr val="F86201"/>
              </a:solidFill>
              <a:effectLst/>
              <a:latin typeface="Calibri (Body)"/>
            </a:endParaRPr>
          </a:p>
          <a:p>
            <a:r>
              <a:rPr lang="en-US" b="1" i="0" dirty="0">
                <a:effectLst/>
                <a:latin typeface="Calibri (Body)"/>
              </a:rPr>
              <a:t>background:</a:t>
            </a:r>
            <a:r>
              <a:rPr lang="en-US" b="0" i="0" dirty="0">
                <a:effectLst/>
                <a:latin typeface="Calibri (Body)"/>
              </a:rPr>
              <a:t> </a:t>
            </a:r>
            <a:r>
              <a:rPr lang="fr-FR" b="0" i="0" dirty="0">
                <a:effectLst/>
                <a:latin typeface="Calibri (Body)"/>
              </a:rPr>
              <a:t>linear-gradient(#568601, #9ece0c) content-box content-box, linear-gradient(#b9ea10, #386903) #98c80b</a:t>
            </a:r>
            <a:endParaRPr lang="en-US" dirty="0">
              <a:latin typeface="Calibri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5CD6A-D7CE-43DA-81D9-E4DEF817121E}"/>
              </a:ext>
            </a:extLst>
          </p:cNvPr>
          <p:cNvSpPr txBox="1"/>
          <p:nvPr/>
        </p:nvSpPr>
        <p:spPr>
          <a:xfrm>
            <a:off x="7262836" y="2597405"/>
            <a:ext cx="46964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F86201"/>
                </a:solidFill>
                <a:effectLst/>
                <a:latin typeface="Calibri (Body)"/>
              </a:rPr>
              <a:t>Slider background color and shadow:</a:t>
            </a:r>
          </a:p>
          <a:p>
            <a:pPr algn="l"/>
            <a:endParaRPr lang="en-US" b="1" dirty="0">
              <a:latin typeface="Calibri (Body)"/>
            </a:endParaRPr>
          </a:p>
          <a:p>
            <a:pPr algn="l"/>
            <a:r>
              <a:rPr lang="en-US" b="1" i="0" dirty="0">
                <a:effectLst/>
                <a:latin typeface="Calibri (Body)"/>
              </a:rPr>
              <a:t>background:</a:t>
            </a:r>
            <a:r>
              <a:rPr lang="en-US" b="0" i="0" dirty="0">
                <a:effectLst/>
                <a:latin typeface="Calibri (Body)"/>
              </a:rPr>
              <a:t> linear-gradient(90deg, rgba(206,88,0,1) 0%, rgba(252,194,32,1) 50%, rgba(138,202,1,1) 100%);</a:t>
            </a:r>
          </a:p>
          <a:p>
            <a:pPr algn="l"/>
            <a:endParaRPr lang="en-US" b="0" i="0" dirty="0">
              <a:effectLst/>
              <a:latin typeface="Calibri (Body)"/>
            </a:endParaRPr>
          </a:p>
          <a:p>
            <a:pPr algn="l"/>
            <a:r>
              <a:rPr lang="en-US" b="1" i="0" dirty="0">
                <a:effectLst/>
                <a:latin typeface="Calibri (Body)"/>
              </a:rPr>
              <a:t>box-shadow: </a:t>
            </a:r>
            <a:r>
              <a:rPr lang="en-US" b="0" i="0" dirty="0">
                <a:effectLst/>
                <a:latin typeface="Calibri (Body)"/>
              </a:rPr>
              <a:t>inset 0 0 8px 0px rgba(0, 0, 0, 0.6), 0 0 4px 0px rgb(253, 166, 107);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717B55-A1D7-4C1D-ACEF-6CAA1CF9CAE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805749" y="863644"/>
            <a:ext cx="2805328" cy="17337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72B751-594C-44AE-A042-7FCF3EFEEF5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54756" y="931025"/>
            <a:ext cx="526546" cy="162738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3DA252-EB81-419E-84D8-B9BBF5607F9C}"/>
              </a:ext>
            </a:extLst>
          </p:cNvPr>
          <p:cNvSpPr/>
          <p:nvPr/>
        </p:nvSpPr>
        <p:spPr>
          <a:xfrm>
            <a:off x="7012769" y="2597406"/>
            <a:ext cx="144523" cy="2232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157221-466F-42CC-BBD8-0BD5D96C87D0}"/>
              </a:ext>
            </a:extLst>
          </p:cNvPr>
          <p:cNvSpPr/>
          <p:nvPr/>
        </p:nvSpPr>
        <p:spPr>
          <a:xfrm>
            <a:off x="356689" y="2597406"/>
            <a:ext cx="144523" cy="38621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7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617932A-1F4B-468E-9115-F850E630DBAE}"/>
              </a:ext>
            </a:extLst>
          </p:cNvPr>
          <p:cNvSpPr/>
          <p:nvPr/>
        </p:nvSpPr>
        <p:spPr>
          <a:xfrm>
            <a:off x="0" y="3958954"/>
            <a:ext cx="12192000" cy="2902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7807D-FFB6-438E-81F7-3BBE3BDD2217}"/>
              </a:ext>
            </a:extLst>
          </p:cNvPr>
          <p:cNvSpPr/>
          <p:nvPr/>
        </p:nvSpPr>
        <p:spPr>
          <a:xfrm>
            <a:off x="173181" y="3651624"/>
            <a:ext cx="12018819" cy="301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3A65CF-E4D6-44CE-A86A-9850FB9DBF0E}"/>
              </a:ext>
            </a:extLst>
          </p:cNvPr>
          <p:cNvSpPr/>
          <p:nvPr/>
        </p:nvSpPr>
        <p:spPr>
          <a:xfrm>
            <a:off x="0" y="-8759"/>
            <a:ext cx="12192000" cy="2787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79A89-F44C-4A72-AA9A-C638F7555A3A}"/>
              </a:ext>
            </a:extLst>
          </p:cNvPr>
          <p:cNvSpPr/>
          <p:nvPr/>
        </p:nvSpPr>
        <p:spPr>
          <a:xfrm>
            <a:off x="0" y="151523"/>
            <a:ext cx="12018819" cy="2787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28303-CDEA-4952-ACD5-62BD78167BE5}"/>
              </a:ext>
            </a:extLst>
          </p:cNvPr>
          <p:cNvSpPr txBox="1"/>
          <p:nvPr/>
        </p:nvSpPr>
        <p:spPr>
          <a:xfrm>
            <a:off x="5571308" y="264800"/>
            <a:ext cx="5929508" cy="214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Mobile break-point should be under 1024px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header in mobile should be always stick to top with</a:t>
            </a:r>
            <a:br>
              <a:rPr lang="en-US" sz="1600" dirty="0"/>
            </a:br>
            <a:r>
              <a:rPr lang="en-US" sz="1600" dirty="0"/>
              <a:t>the background color: #fa6200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“Bet Now” CTA should float always stick to the bottom</a:t>
            </a:r>
            <a:br>
              <a:rPr lang="en-US" sz="1600" dirty="0"/>
            </a:br>
            <a:r>
              <a:rPr lang="en-US" sz="1600" dirty="0"/>
              <a:t>of the screen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other styles need to fit for mobile mockup but can be relative</a:t>
            </a:r>
            <a:br>
              <a:rPr lang="en-US" sz="1600" dirty="0"/>
            </a:br>
            <a:r>
              <a:rPr lang="en-US" sz="1600" dirty="0"/>
              <a:t>to the PC styles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340FF7-0317-4475-AE8B-FEC4B98E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1" y="322340"/>
            <a:ext cx="2426191" cy="6195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DB5C3F56-36FF-456F-890E-A0BA6FAFCD8E}"/>
              </a:ext>
            </a:extLst>
          </p:cNvPr>
          <p:cNvSpPr/>
          <p:nvPr/>
        </p:nvSpPr>
        <p:spPr>
          <a:xfrm>
            <a:off x="691567" y="2251009"/>
            <a:ext cx="1609725" cy="381001"/>
          </a:xfrm>
          <a:prstGeom prst="borderCallout1">
            <a:avLst>
              <a:gd name="adj1" fmla="val 63253"/>
              <a:gd name="adj2" fmla="val 98800"/>
              <a:gd name="adj3" fmla="val 44569"/>
              <a:gd name="adj4" fmla="val 124123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Text:      #fcccac</a:t>
            </a:r>
          </a:p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Link:      #7a3300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6A7918A-004F-46D5-AAB0-EFB0535637C7}"/>
              </a:ext>
            </a:extLst>
          </p:cNvPr>
          <p:cNvSpPr/>
          <p:nvPr/>
        </p:nvSpPr>
        <p:spPr>
          <a:xfrm>
            <a:off x="691567" y="690114"/>
            <a:ext cx="1609725" cy="381001"/>
          </a:xfrm>
          <a:prstGeom prst="borderCallout1">
            <a:avLst>
              <a:gd name="adj1" fmla="val 63253"/>
              <a:gd name="adj2" fmla="val 98800"/>
              <a:gd name="adj3" fmla="val 44569"/>
              <a:gd name="adj4" fmla="val 124123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Background: #fb8d42</a:t>
            </a:r>
          </a:p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Text:       #ffffff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58CD4F1-9D51-4671-AFE1-2E5E54AF32ED}"/>
              </a:ext>
            </a:extLst>
          </p:cNvPr>
          <p:cNvSpPr/>
          <p:nvPr/>
        </p:nvSpPr>
        <p:spPr>
          <a:xfrm>
            <a:off x="691568" y="4216974"/>
            <a:ext cx="1609725" cy="600892"/>
          </a:xfrm>
          <a:prstGeom prst="borderCallout1">
            <a:avLst>
              <a:gd name="adj1" fmla="val 63253"/>
              <a:gd name="adj2" fmla="val 98800"/>
              <a:gd name="adj3" fmla="val 37110"/>
              <a:gd name="adj4" fmla="val 146399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Number:    #a3a7a9</a:t>
            </a:r>
          </a:p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Title:     #000000</a:t>
            </a:r>
          </a:p>
          <a:p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Text:      #000000</a:t>
            </a:r>
          </a:p>
        </p:txBody>
      </p:sp>
    </p:spTree>
    <p:extLst>
      <p:ext uri="{BB962C8B-B14F-4D97-AF65-F5344CB8AC3E}">
        <p14:creationId xmlns:p14="http://schemas.microsoft.com/office/powerpoint/2010/main" val="5030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9D49EC-E484-4F0F-8C6A-CD0381083A69}"/>
              </a:ext>
            </a:extLst>
          </p:cNvPr>
          <p:cNvSpPr txBox="1"/>
          <p:nvPr/>
        </p:nvSpPr>
        <p:spPr>
          <a:xfrm>
            <a:off x="463974" y="247650"/>
            <a:ext cx="69498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6201"/>
                </a:solidFill>
              </a:rPr>
              <a:t>Challenge 2 – Load values from JS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Please use this source: </a:t>
            </a:r>
            <a:r>
              <a:rPr lang="en-US" sz="1600" dirty="0">
                <a:hlinkClick r:id="rId2"/>
              </a:rPr>
              <a:t>http://promo.888.com/888sport/webmaster/data.php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load the data and use it instead of the hard-coded</a:t>
            </a:r>
            <a:br>
              <a:rPr lang="en-US" sz="1600" dirty="0"/>
            </a:br>
            <a:r>
              <a:rPr lang="en-US" sz="1600" dirty="0"/>
              <a:t>values for left and right </a:t>
            </a:r>
            <a:r>
              <a:rPr lang="en-US" sz="1600" b="1" dirty="0"/>
              <a:t>Prices</a:t>
            </a:r>
            <a:r>
              <a:rPr lang="en-US" sz="1600" dirty="0"/>
              <a:t>, </a:t>
            </a:r>
            <a:r>
              <a:rPr lang="en-US" sz="1600" b="1" dirty="0"/>
              <a:t>Team names </a:t>
            </a:r>
            <a:r>
              <a:rPr lang="en-US" sz="1600" dirty="0"/>
              <a:t>and </a:t>
            </a:r>
            <a:r>
              <a:rPr lang="en-US" sz="1600" b="1" dirty="0"/>
              <a:t>Slider values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>
                <a:solidFill>
                  <a:srgbClr val="F86201"/>
                </a:solidFill>
              </a:rPr>
              <a:t>Challenge 3 – Dynamic values relative to handle: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text on the handle should change accordingly to the handle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values of the prices should update accordingly to the handle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out the example in the images on the right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4A1499-134F-43BF-B757-E1AEB45D8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5"/>
          <a:stretch/>
        </p:blipFill>
        <p:spPr>
          <a:xfrm>
            <a:off x="8360851" y="2734712"/>
            <a:ext cx="3376931" cy="1418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16CF98-4E5F-4AD7-9127-87A17BAE8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801"/>
          <a:stretch/>
        </p:blipFill>
        <p:spPr>
          <a:xfrm>
            <a:off x="8370610" y="5106371"/>
            <a:ext cx="3389945" cy="141844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BC059EB3-39CB-4B92-BDEC-C6AFFEBEA1BA}"/>
              </a:ext>
            </a:extLst>
          </p:cNvPr>
          <p:cNvSpPr/>
          <p:nvPr/>
        </p:nvSpPr>
        <p:spPr>
          <a:xfrm>
            <a:off x="6824893" y="2223372"/>
            <a:ext cx="1177835" cy="381000"/>
          </a:xfrm>
          <a:prstGeom prst="borderCallout1">
            <a:avLst>
              <a:gd name="adj1" fmla="val 97538"/>
              <a:gd name="adj2" fmla="val 56602"/>
              <a:gd name="adj3" fmla="val 256334"/>
              <a:gd name="adj4" fmla="val 181125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Price value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19E4637-0D63-417B-A156-352B99921E72}"/>
              </a:ext>
            </a:extLst>
          </p:cNvPr>
          <p:cNvSpPr/>
          <p:nvPr/>
        </p:nvSpPr>
        <p:spPr>
          <a:xfrm>
            <a:off x="7184671" y="4490444"/>
            <a:ext cx="1177835" cy="381000"/>
          </a:xfrm>
          <a:prstGeom prst="borderCallout1">
            <a:avLst>
              <a:gd name="adj1" fmla="val 4967"/>
              <a:gd name="adj2" fmla="val 26657"/>
              <a:gd name="adj3" fmla="val -133649"/>
              <a:gd name="adj4" fmla="val 247647"/>
            </a:avLst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Slider values</a:t>
            </a:r>
            <a:endParaRPr lang="en-US" sz="1050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2AB153F-B80E-46FA-A722-6104A0C49A99}"/>
              </a:ext>
            </a:extLst>
          </p:cNvPr>
          <p:cNvSpPr/>
          <p:nvPr/>
        </p:nvSpPr>
        <p:spPr>
          <a:xfrm>
            <a:off x="7192775" y="4490444"/>
            <a:ext cx="1177835" cy="381000"/>
          </a:xfrm>
          <a:prstGeom prst="borderCallout1">
            <a:avLst>
              <a:gd name="adj1" fmla="val 4967"/>
              <a:gd name="adj2" fmla="val 26657"/>
              <a:gd name="adj3" fmla="val -133649"/>
              <a:gd name="adj4" fmla="val 161837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Slider values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3EE7B9F-B220-4787-84C6-A7A1217A3DE0}"/>
              </a:ext>
            </a:extLst>
          </p:cNvPr>
          <p:cNvSpPr/>
          <p:nvPr/>
        </p:nvSpPr>
        <p:spPr>
          <a:xfrm>
            <a:off x="6557391" y="3739816"/>
            <a:ext cx="1177835" cy="381000"/>
          </a:xfrm>
          <a:prstGeom prst="borderCallout1">
            <a:avLst>
              <a:gd name="adj1" fmla="val 97538"/>
              <a:gd name="adj2" fmla="val 56602"/>
              <a:gd name="adj3" fmla="val -35835"/>
              <a:gd name="adj4" fmla="val 184627"/>
            </a:avLst>
          </a:prstGeom>
          <a:ln w="28575"/>
          <a:effectLst>
            <a:outerShdw blurRad="63500" sx="102000" sy="102000" algn="ctr" rotWithShape="0">
              <a:schemeClr val="accent4">
                <a:alpha val="7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Consolas" panose="020B0609020204030204" pitchFamily="49" charset="0"/>
              </a:rPr>
              <a:t>Team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3573B1-D3CC-4F85-A3FD-E13C31070AE3}"/>
              </a:ext>
            </a:extLst>
          </p:cNvPr>
          <p:cNvSpPr txBox="1"/>
          <p:nvPr/>
        </p:nvSpPr>
        <p:spPr>
          <a:xfrm>
            <a:off x="8949768" y="56770"/>
            <a:ext cx="211961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Handle left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6E141C-3FF7-4BFD-8B43-68256A7314CE}"/>
              </a:ext>
            </a:extLst>
          </p:cNvPr>
          <p:cNvSpPr txBox="1"/>
          <p:nvPr/>
        </p:nvSpPr>
        <p:spPr>
          <a:xfrm>
            <a:off x="8816846" y="2419464"/>
            <a:ext cx="244996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Handle middle 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C347B-4632-4A17-88C1-88F6A1DD545F}"/>
              </a:ext>
            </a:extLst>
          </p:cNvPr>
          <p:cNvSpPr txBox="1"/>
          <p:nvPr/>
        </p:nvSpPr>
        <p:spPr>
          <a:xfrm>
            <a:off x="8916501" y="4791123"/>
            <a:ext cx="22494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Handle right location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8AB70C-7DD9-486A-A9B5-C8CDC3799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0611" y="376753"/>
            <a:ext cx="3357412" cy="141398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88F6210-7C92-4613-ADE1-BBC44240D0C8}"/>
              </a:ext>
            </a:extLst>
          </p:cNvPr>
          <p:cNvSpPr/>
          <p:nvPr/>
        </p:nvSpPr>
        <p:spPr>
          <a:xfrm>
            <a:off x="177250" y="325374"/>
            <a:ext cx="169145" cy="947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DDD291-4B77-4118-B6B3-975EABE4C21D}"/>
              </a:ext>
            </a:extLst>
          </p:cNvPr>
          <p:cNvSpPr/>
          <p:nvPr/>
        </p:nvSpPr>
        <p:spPr>
          <a:xfrm>
            <a:off x="177250" y="2524143"/>
            <a:ext cx="208232" cy="947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5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E6FE09-E3E9-4994-9ACB-2CEED3865970}"/>
              </a:ext>
            </a:extLst>
          </p:cNvPr>
          <p:cNvSpPr/>
          <p:nvPr/>
        </p:nvSpPr>
        <p:spPr>
          <a:xfrm>
            <a:off x="0" y="0"/>
            <a:ext cx="12192000" cy="686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E70AE-BB30-4525-B61D-210EE70145E8}"/>
              </a:ext>
            </a:extLst>
          </p:cNvPr>
          <p:cNvSpPr/>
          <p:nvPr/>
        </p:nvSpPr>
        <p:spPr>
          <a:xfrm>
            <a:off x="120117" y="100848"/>
            <a:ext cx="11951769" cy="665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49EC-E484-4F0F-8C6A-CD0381083A69}"/>
              </a:ext>
            </a:extLst>
          </p:cNvPr>
          <p:cNvSpPr txBox="1"/>
          <p:nvPr/>
        </p:nvSpPr>
        <p:spPr>
          <a:xfrm>
            <a:off x="2972646" y="1446192"/>
            <a:ext cx="6246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86201"/>
                </a:solidFill>
              </a:rPr>
              <a:t>Bonus</a:t>
            </a:r>
          </a:p>
          <a:p>
            <a:pPr algn="ctr"/>
            <a:r>
              <a:rPr lang="en-US" dirty="0"/>
              <a:t>Make the price value update to be animated like in this example: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35635-8413-4424-BEF2-5C934F321F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672004"/>
            <a:ext cx="50673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7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BFCBB-377B-4DEE-8733-82A43239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42" y="3429000"/>
            <a:ext cx="5450958" cy="29000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b="1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GOOD</a:t>
            </a:r>
            <a:br>
              <a:rPr lang="en-US" sz="9600" b="1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sz="9600" b="1" dirty="0">
                <a:solidFill>
                  <a:srgbClr val="FFFFFF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LUCK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Comment Like with solid fill">
            <a:extLst>
              <a:ext uri="{FF2B5EF4-FFF2-40B4-BE49-F238E27FC236}">
                <a16:creationId xmlns:a16="http://schemas.microsoft.com/office/drawing/2014/main" id="{B9AEFF19-AC88-443D-BDE9-C1CC6FD9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10" name="Picture 2" descr="Online Sports Betting UK | 888 Sport">
            <a:extLst>
              <a:ext uri="{FF2B5EF4-FFF2-40B4-BE49-F238E27FC236}">
                <a16:creationId xmlns:a16="http://schemas.microsoft.com/office/drawing/2014/main" id="{FF6493F5-E1D7-464A-8F5F-087629827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8907751" y="3884066"/>
            <a:ext cx="2648297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04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752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888-SemiCondensed</vt:lpstr>
      <vt:lpstr>Arial</vt:lpstr>
      <vt:lpstr>Arial</vt:lpstr>
      <vt:lpstr>Arial Black</vt:lpstr>
      <vt:lpstr>Calibri</vt:lpstr>
      <vt:lpstr>Calibri (Body)</vt:lpstr>
      <vt:lpstr>Calibri Light</vt:lpstr>
      <vt:lpstr>Consolas</vt:lpstr>
      <vt:lpstr>inherit</vt:lpstr>
      <vt:lpstr>Wingdings</vt:lpstr>
      <vt:lpstr>Office Theme</vt:lpstr>
      <vt:lpstr>888SPORT WEBMASTER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TEST</dc:title>
  <dc:creator>Yariv Feldman</dc:creator>
  <cp:lastModifiedBy>Yariv Feldman</cp:lastModifiedBy>
  <cp:revision>19</cp:revision>
  <dcterms:created xsi:type="dcterms:W3CDTF">2021-01-07T07:48:43Z</dcterms:created>
  <dcterms:modified xsi:type="dcterms:W3CDTF">2021-01-11T18:40:33Z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21dbd3-4283-44b2-88d5-78cf713da369_Enabled">
    <vt:lpwstr>true</vt:lpwstr>
  </property>
  <property fmtid="{D5CDD505-2E9C-101B-9397-08002B2CF9AE}" pid="3" name="MSIP_Label_9f21dbd3-4283-44b2-88d5-78cf713da369_SetDate">
    <vt:lpwstr>2021-01-07T07:49:30Z</vt:lpwstr>
  </property>
  <property fmtid="{D5CDD505-2E9C-101B-9397-08002B2CF9AE}" pid="4" name="MSIP_Label_9f21dbd3-4283-44b2-88d5-78cf713da369_Method">
    <vt:lpwstr>Standard</vt:lpwstr>
  </property>
  <property fmtid="{D5CDD505-2E9C-101B-9397-08002B2CF9AE}" pid="5" name="MSIP_Label_9f21dbd3-4283-44b2-88d5-78cf713da369_Name">
    <vt:lpwstr>9f21dbd3-4283-44b2-88d5-78cf713da369</vt:lpwstr>
  </property>
  <property fmtid="{D5CDD505-2E9C-101B-9397-08002B2CF9AE}" pid="6" name="MSIP_Label_9f21dbd3-4283-44b2-88d5-78cf713da369_SiteId">
    <vt:lpwstr>1ac04339-8417-4387-b32c-9a9526779033</vt:lpwstr>
  </property>
  <property fmtid="{D5CDD505-2E9C-101B-9397-08002B2CF9AE}" pid="7" name="MSIP_Label_9f21dbd3-4283-44b2-88d5-78cf713da369_ActionId">
    <vt:lpwstr>77af09ec-5250-47b8-b845-e109e78f6405</vt:lpwstr>
  </property>
  <property fmtid="{D5CDD505-2E9C-101B-9397-08002B2CF9AE}" pid="8" name="MSIP_Label_9f21dbd3-4283-44b2-88d5-78cf713da369_ContentBits">
    <vt:lpwstr>0</vt:lpwstr>
  </property>
</Properties>
</file>