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gency FB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gency FB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gency FB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gency FB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gency FB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gency FB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gency FB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gency FB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gency FB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7AE"/>
    <a:srgbClr val="3366CC"/>
    <a:srgbClr val="D9EDEF"/>
    <a:srgbClr val="1F1E00"/>
    <a:srgbClr val="FF3300"/>
    <a:srgbClr val="333300"/>
    <a:srgbClr val="0066CC"/>
    <a:srgbClr val="3399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A41FA-BDFD-46D2-998F-7DC1834B00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FCE4-8D36-4899-8D83-847644F12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8BAD2-576A-4C70-A7D4-21C14B210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B0A5C-2DF8-40B7-81F6-A448A9678A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CE7C6-1627-41B8-A567-49744F9E10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6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FABBB-93C3-4732-A52D-E1107F400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0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44246-4DA1-4C50-ACF2-13F5FB87F7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37037-0B84-4A22-A7BF-7FBD475024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02BAB-836A-42FC-AA9A-D05336DFF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0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6B46C-15CB-44AE-AD97-218D55BFE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4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0A302-B0B9-48C9-BDBB-28385D486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6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bg1">
                <a:lumMod val="20000"/>
                <a:lumOff val="80000"/>
              </a:schemeClr>
            </a:gs>
            <a:gs pos="100000">
              <a:schemeClr val="bg1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Se face clic pentru editare stil titlu Coordonator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Se face clic pentru editarea stilurilor textului Coordonatorului</a:t>
            </a:r>
          </a:p>
          <a:p>
            <a:pPr lvl="1"/>
            <a:r>
              <a:rPr lang="en-US" smtClean="0"/>
              <a:t>Nivelul secund</a:t>
            </a:r>
          </a:p>
          <a:p>
            <a:pPr lvl="2"/>
            <a:r>
              <a:rPr lang="en-US" smtClean="0"/>
              <a:t>Al treilea nivel</a:t>
            </a:r>
          </a:p>
          <a:p>
            <a:pPr lvl="3"/>
            <a:r>
              <a:rPr lang="en-US" smtClean="0"/>
              <a:t>Al patrulea nivel</a:t>
            </a:r>
          </a:p>
          <a:p>
            <a:pPr lvl="4"/>
            <a:r>
              <a:rPr lang="en-US" smtClean="0"/>
              <a:t>Al cincilea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4249DA-B0B8-4A4D-B163-ACBC95CD6A6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gency FB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Blocul%20div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file:///D:\2024-2025\didactic\7\2\html\exe6.html" TargetMode="External"/><Relationship Id="rId3" Type="http://schemas.openxmlformats.org/officeDocument/2006/relationships/hyperlink" Target="file:///D:\2024-2025\didactic\7\2\html\exe2.html" TargetMode="External"/><Relationship Id="rId7" Type="http://schemas.openxmlformats.org/officeDocument/2006/relationships/slide" Target="slide2.xml"/><Relationship Id="rId2" Type="http://schemas.openxmlformats.org/officeDocument/2006/relationships/hyperlink" Target="file:///D:\2024-2025\didactic\7\2\html\exe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D:\2024-2025\didactic\7\2\html\titluri.html" TargetMode="External"/><Relationship Id="rId5" Type="http://schemas.openxmlformats.org/officeDocument/2006/relationships/hyperlink" Target="file:///D:\2024-2025\didactic\7\2\html\exe4.html" TargetMode="External"/><Relationship Id="rId4" Type="http://schemas.openxmlformats.org/officeDocument/2006/relationships/hyperlink" Target="file:///D:\2024-2025\didactic\7\2\html\exe3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bloc%20preformata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Blocuri%20paragra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Blocuri%20de%20titlu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Linii%20orizonta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Linii%20orizontale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Linii%20orizontale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57200" y="14859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BLOCURI DE TEXT </a:t>
            </a:r>
            <a:r>
              <a:rPr lang="ro-RO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Î</a:t>
            </a:r>
            <a:r>
              <a:rPr 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NTR-O PAGINA WEB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4572000" y="5029200"/>
            <a:ext cx="426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Prof. </a:t>
            </a:r>
            <a:r>
              <a:rPr lang="en-US" sz="28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Florea</a:t>
            </a:r>
            <a:r>
              <a:rPr 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Alina</a:t>
            </a:r>
            <a:r>
              <a:rPr lang="en-U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en-US" sz="28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Simona</a:t>
            </a:r>
            <a:endParaRPr lang="en-US" sz="2800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228600"/>
            <a:ext cx="9144000" cy="6524863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&lt;html&gt;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&lt;head&gt;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&lt;title&gt;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Blocul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&lt;div&gt;&lt;/title&gt;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&lt;/head&gt;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&lt;body&gt;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Aceasta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este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o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normala.Urmatorul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bloc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este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la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dreapta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 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&lt;div align="right"&gt;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O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O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O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linie.O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singura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linie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&lt;/div&gt;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&lt;div align="center"&gt;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Bloc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centru.Bloc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Bloc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centru.Bloc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Bloc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centru.Bloc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aliniat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centru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.&lt;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&lt;/div&gt; 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&lt;/body&gt;</a:t>
            </a:r>
            <a:br>
              <a:rPr lang="en-US" sz="2200" b="1" dirty="0">
                <a:solidFill>
                  <a:srgbClr val="C00000"/>
                </a:solidFill>
                <a:latin typeface="Arial" charset="0"/>
              </a:rPr>
            </a:b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&lt;/html&gt; </a:t>
            </a:r>
          </a:p>
        </p:txBody>
      </p:sp>
      <p:sp>
        <p:nvSpPr>
          <p:cNvPr id="14341" name="Text Box 5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2362200" y="6103143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2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3810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34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629400"/>
            <a:ext cx="457200" cy="2286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34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4346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553200" y="6172200"/>
            <a:ext cx="1752600" cy="3810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Vezi exerciţiile propuse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  <p:bldP spid="143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1676400" y="3810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 r</a:t>
            </a:r>
            <a:r>
              <a:rPr lang="ro-RO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â</a:t>
            </a:r>
            <a:r>
              <a:rPr 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ndul vostru!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2057400" y="10668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3200" u="sng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Exerciţii propuse</a:t>
            </a:r>
            <a:endParaRPr lang="en-US" sz="3200" u="sng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4104" name="AutoShape 8" descr="Exerciţiul nr. 1">
            <a:hlinkClick r:id="rId2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447800" y="22860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 dirty="0"/>
              <a:t>Exerciţiul nr. 1</a:t>
            </a:r>
            <a:endParaRPr lang="en-US" dirty="0"/>
          </a:p>
        </p:txBody>
      </p:sp>
      <p:sp>
        <p:nvSpPr>
          <p:cNvPr id="4105" name="AutoShape 9" descr="Exerciţiul nr. 1">
            <a:hlinkClick r:id="rId3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447800" y="34290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Exerciţiul nr. 2</a:t>
            </a:r>
            <a:endParaRPr lang="en-US"/>
          </a:p>
        </p:txBody>
      </p:sp>
      <p:sp>
        <p:nvSpPr>
          <p:cNvPr id="4106" name="AutoShape 10" descr="Exerciţiul nr. 1">
            <a:hlinkClick r:id="rId4" action="ppaction://hlinkfile" highlightClick="1"/>
          </p:cNvPr>
          <p:cNvSpPr>
            <a:spLocks noChangeArrowheads="1"/>
          </p:cNvSpPr>
          <p:nvPr/>
        </p:nvSpPr>
        <p:spPr bwMode="auto">
          <a:xfrm>
            <a:off x="1447800" y="47244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Exerciţiul nr. 3</a:t>
            </a:r>
            <a:endParaRPr lang="en-US"/>
          </a:p>
        </p:txBody>
      </p:sp>
      <p:sp>
        <p:nvSpPr>
          <p:cNvPr id="4107" name="AutoShape 11" descr="Exerciţiul nr. 1">
            <a:hlinkClick r:id="rId5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248400" y="22098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Exerciţiul nr. 4</a:t>
            </a:r>
            <a:endParaRPr lang="en-US"/>
          </a:p>
        </p:txBody>
      </p:sp>
      <p:sp>
        <p:nvSpPr>
          <p:cNvPr id="4108" name="AutoShape 12" descr="Exerciţiul nr. 1">
            <a:hlinkClick r:id="rId6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248400" y="34290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Exerciţiul nr. 5</a:t>
            </a:r>
            <a:endParaRPr lang="en-US"/>
          </a:p>
        </p:txBody>
      </p:sp>
      <p:sp>
        <p:nvSpPr>
          <p:cNvPr id="410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10" name="AutoShape 14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4572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4111" name="AutoShape 15" descr="Exerciţiul nr. 1">
            <a:hlinkClick r:id="rId8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248400" y="4724400"/>
            <a:ext cx="1295400" cy="609600"/>
          </a:xfrm>
          <a:prstGeom prst="actionButtonBlank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o-RO"/>
              <a:t>Exerciţiul nr. </a:t>
            </a:r>
            <a:r>
              <a:rPr lang="en-US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65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65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1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4" grpId="0" animBg="1"/>
      <p:bldP spid="4105" grpId="0" animBg="1"/>
      <p:bldP spid="4106" grpId="0" animBg="1"/>
      <p:bldP spid="4107" grpId="0" animBg="1"/>
      <p:bldP spid="4108" grpId="0" animBg="1"/>
      <p:bldP spid="41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WordArt 5">
            <a:hlinkClick r:id="" action="ppaction://hlinkshowjump?jump=nextslide"/>
          </p:cNvPr>
          <p:cNvSpPr>
            <a:spLocks noChangeArrowheads="1" noChangeShapeType="1" noTextEdit="1"/>
          </p:cNvSpPr>
          <p:nvPr/>
        </p:nvSpPr>
        <p:spPr bwMode="auto">
          <a:xfrm>
            <a:off x="804857" y="381000"/>
            <a:ext cx="7313613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</a:t>
            </a:r>
            <a:r>
              <a:rPr lang="ro-RO" sz="3600" kern="10" dirty="0" err="1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preformatate</a:t>
            </a:r>
            <a:endParaRPr lang="ro-RO" sz="3600" kern="10" dirty="0">
              <a:ln w="38100">
                <a:solidFill>
                  <a:srgbClr val="333300"/>
                </a:solidFill>
                <a:round/>
                <a:headEnd/>
                <a:tailEnd/>
              </a:ln>
              <a:blipFill dpi="0" rotWithShape="0">
                <a:blip r:embed="rId2">
                  <a:alphaModFix amt="10000"/>
                </a:blip>
                <a:srcRect/>
                <a:tile tx="0" ty="0" sx="100000" sy="100000" flip="none" algn="tl"/>
              </a:blip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</a:endParaRPr>
          </a:p>
        </p:txBody>
      </p:sp>
      <p:sp>
        <p:nvSpPr>
          <p:cNvPr id="5128" name="WordArt 8">
            <a:hlinkClick r:id="rId3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04858" y="1219200"/>
            <a:ext cx="7313613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paragraf</a:t>
            </a:r>
          </a:p>
        </p:txBody>
      </p:sp>
      <p:sp>
        <p:nvSpPr>
          <p:cNvPr id="5129" name="WordArt 9">
            <a:hlinkClick r:id="rId4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04859" y="2100262"/>
            <a:ext cx="7313613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de titlu</a:t>
            </a:r>
          </a:p>
        </p:txBody>
      </p:sp>
      <p:sp>
        <p:nvSpPr>
          <p:cNvPr id="5130" name="WordArt 10">
            <a:hlinkClick r:id="rId5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33435" y="2952750"/>
            <a:ext cx="7313613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Linii orizontale</a:t>
            </a:r>
          </a:p>
        </p:txBody>
      </p:sp>
      <p:sp>
        <p:nvSpPr>
          <p:cNvPr id="5131" name="WordArt 11" descr="Hârtie de ziar">
            <a:hlinkClick r:id="rId6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33436" y="3767137"/>
            <a:ext cx="7313613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&lt;</a:t>
            </a:r>
            <a:r>
              <a:rPr lang="ro-RO" sz="3600" kern="10" dirty="0" err="1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center</a:t>
            </a:r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&gt;</a:t>
            </a:r>
          </a:p>
        </p:txBody>
      </p:sp>
      <p:sp>
        <p:nvSpPr>
          <p:cNvPr id="5135" name="WordArt 15" descr="Hârtie de ziar">
            <a:hlinkClick r:id="rId7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33437" y="4629150"/>
            <a:ext cx="7313613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&lt;</a:t>
            </a:r>
            <a:r>
              <a:rPr lang="ro-RO" sz="3600" kern="10" dirty="0" err="1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nobr</a:t>
            </a:r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&gt;</a:t>
            </a:r>
          </a:p>
        </p:txBody>
      </p:sp>
      <p:sp>
        <p:nvSpPr>
          <p:cNvPr id="5136" name="WordArt 16" descr="Hârtie de ziar">
            <a:hlinkClick r:id="rId8" action="ppaction://hlinksldjump"/>
          </p:cNvPr>
          <p:cNvSpPr>
            <a:spLocks noChangeArrowheads="1" noChangeShapeType="1" noTextEdit="1"/>
          </p:cNvSpPr>
          <p:nvPr/>
        </p:nvSpPr>
        <p:spPr bwMode="auto">
          <a:xfrm>
            <a:off x="833434" y="5553075"/>
            <a:ext cx="7313613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kern="10" dirty="0">
                <a:ln w="38100">
                  <a:solidFill>
                    <a:srgbClr val="333300"/>
                  </a:solidFill>
                  <a:round/>
                  <a:headEnd/>
                  <a:tailEnd/>
                </a:ln>
                <a:blipFill dpi="0" rotWithShape="0">
                  <a:blip r:embed="rId2">
                    <a:alphaModFix amt="10000"/>
                  </a:blip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Blocuri &lt;div&gt;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8" grpId="0" animBg="1"/>
      <p:bldP spid="5129" grpId="0" animBg="1"/>
      <p:bldP spid="5130" grpId="0" animBg="1"/>
      <p:bldP spid="5131" grpId="0" animBg="1"/>
      <p:bldP spid="5135" grpId="0" animBg="1"/>
      <p:bldP spid="51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609600"/>
            <a:ext cx="8839200" cy="1200329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Pentru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ca browser-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ul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ro-RO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ă</a:t>
            </a:r>
            <a:r>
              <a:rPr 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interpreteze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corect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caracterele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"</a:t>
            </a:r>
            <a:r>
              <a:rPr 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spa</a:t>
            </a:r>
            <a:r>
              <a:rPr lang="ro-RO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ț</a:t>
            </a:r>
            <a:r>
              <a:rPr lang="fr-FR" sz="24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iu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", "tab" ce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apar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ro-RO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î</a:t>
            </a:r>
            <a:r>
              <a:rPr 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cadrul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unui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text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acest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text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trebuie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inclus </a:t>
            </a:r>
            <a:r>
              <a:rPr lang="ro-RO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î</a:t>
            </a:r>
            <a:r>
              <a:rPr lang="fr-FR" sz="2400" b="1" dirty="0" err="1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ntr</a:t>
            </a:r>
            <a:r>
              <a:rPr lang="fr-FR" sz="24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-un 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bloc &lt;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&gt;...&lt;/</a:t>
            </a:r>
            <a:r>
              <a:rPr lang="fr-FR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pre</a:t>
            </a:r>
            <a:r>
              <a:rPr lang="fr-F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&gt;. </a:t>
            </a:r>
            <a:endParaRPr lang="en-US" sz="2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752600" y="1752600"/>
            <a:ext cx="4191000" cy="3776663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&lt;html&gt;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&lt;head&gt;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&lt;title&gt;bloc preformatat &lt;/title&gt;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&lt;/head&gt;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&lt;body&gt;&lt;pre&gt;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    Prima linie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        A doua linie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            A treia linie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&lt;/pre&gt;&lt;/body&gt;</a:t>
            </a:r>
            <a:b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&lt;/html&gt;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0" y="5670550"/>
            <a:ext cx="8915400" cy="1200329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just">
              <a:spcBef>
                <a:spcPct val="50000"/>
              </a:spcBef>
              <a:defRPr sz="24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r>
              <a:rPr lang="fr-FR" dirty="0" err="1">
                <a:effectLst/>
              </a:rPr>
              <a:t>Aceste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etichete</a:t>
            </a:r>
            <a:r>
              <a:rPr lang="fr-FR" dirty="0">
                <a:effectLst/>
              </a:rPr>
              <a:t> nu se </a:t>
            </a:r>
            <a:r>
              <a:rPr lang="fr-FR" dirty="0" err="1" smtClean="0">
                <a:effectLst/>
              </a:rPr>
              <a:t>refer</a:t>
            </a:r>
            <a:r>
              <a:rPr lang="ro-RO" dirty="0" smtClean="0">
                <a:effectLst/>
              </a:rPr>
              <a:t>ă</a:t>
            </a:r>
            <a:r>
              <a:rPr lang="fr-FR" dirty="0" smtClean="0">
                <a:effectLst/>
              </a:rPr>
              <a:t> </a:t>
            </a:r>
            <a:r>
              <a:rPr lang="fr-FR" dirty="0">
                <a:effectLst/>
              </a:rPr>
              <a:t>la </a:t>
            </a:r>
            <a:r>
              <a:rPr lang="fr-FR" dirty="0" err="1" smtClean="0">
                <a:effectLst/>
              </a:rPr>
              <a:t>particularit</a:t>
            </a:r>
            <a:r>
              <a:rPr lang="ro-RO" dirty="0" err="1" smtClean="0">
                <a:effectLst/>
              </a:rPr>
              <a:t>ăț</a:t>
            </a:r>
            <a:r>
              <a:rPr lang="fr-FR" dirty="0" err="1" smtClean="0">
                <a:effectLst/>
              </a:rPr>
              <a:t>iile</a:t>
            </a:r>
            <a:r>
              <a:rPr lang="fr-FR" dirty="0" smtClean="0">
                <a:effectLst/>
              </a:rPr>
              <a:t> </a:t>
            </a:r>
            <a:r>
              <a:rPr lang="fr-FR" dirty="0" err="1">
                <a:effectLst/>
              </a:rPr>
              <a:t>caracterelor</a:t>
            </a:r>
            <a:r>
              <a:rPr lang="fr-FR" dirty="0">
                <a:effectLst/>
              </a:rPr>
              <a:t> ce </a:t>
            </a:r>
            <a:r>
              <a:rPr lang="fr-FR" dirty="0" err="1">
                <a:effectLst/>
              </a:rPr>
              <a:t>compun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textul</a:t>
            </a:r>
            <a:r>
              <a:rPr lang="fr-FR" dirty="0">
                <a:effectLst/>
              </a:rPr>
              <a:t>, ci la </a:t>
            </a:r>
            <a:r>
              <a:rPr lang="fr-FR" dirty="0" err="1" smtClean="0">
                <a:effectLst/>
              </a:rPr>
              <a:t>func</a:t>
            </a:r>
            <a:r>
              <a:rPr lang="ro-RO" dirty="0" smtClean="0">
                <a:effectLst/>
              </a:rPr>
              <a:t>ț</a:t>
            </a:r>
            <a:r>
              <a:rPr lang="fr-FR" dirty="0" err="1" smtClean="0">
                <a:effectLst/>
              </a:rPr>
              <a:t>iile</a:t>
            </a:r>
            <a:r>
              <a:rPr lang="fr-FR" dirty="0" smtClean="0">
                <a:effectLst/>
              </a:rPr>
              <a:t> </a:t>
            </a:r>
            <a:r>
              <a:rPr lang="fr-FR" dirty="0" err="1">
                <a:effectLst/>
              </a:rPr>
              <a:t>pe</a:t>
            </a:r>
            <a:r>
              <a:rPr lang="fr-FR" dirty="0">
                <a:effectLst/>
              </a:rPr>
              <a:t> care le </a:t>
            </a:r>
            <a:r>
              <a:rPr lang="fr-FR" dirty="0" err="1">
                <a:effectLst/>
              </a:rPr>
              <a:t>poate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avea</a:t>
            </a:r>
            <a:r>
              <a:rPr lang="fr-FR" dirty="0">
                <a:effectLst/>
              </a:rPr>
              <a:t> un bloc de </a:t>
            </a:r>
            <a:r>
              <a:rPr lang="fr-FR" dirty="0" err="1">
                <a:effectLst/>
              </a:rPr>
              <a:t>text</a:t>
            </a:r>
            <a:r>
              <a:rPr lang="fr-FR" dirty="0">
                <a:effectLst/>
              </a:rPr>
              <a:t> </a:t>
            </a:r>
            <a:r>
              <a:rPr lang="ro-RO" dirty="0" smtClean="0">
                <a:effectLst/>
              </a:rPr>
              <a:t>î</a:t>
            </a:r>
            <a:r>
              <a:rPr lang="fr-FR" dirty="0" smtClean="0">
                <a:effectLst/>
              </a:rPr>
              <a:t>n </a:t>
            </a:r>
            <a:r>
              <a:rPr lang="fr-FR" dirty="0" err="1">
                <a:effectLst/>
              </a:rPr>
              <a:t>cadrul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paginii</a:t>
            </a:r>
            <a:r>
              <a:rPr lang="fr-FR" dirty="0">
                <a:effectLst/>
              </a:rPr>
              <a:t> Web. </a:t>
            </a:r>
            <a:endParaRPr lang="en-US" dirty="0">
              <a:effectLst/>
            </a:endParaRPr>
          </a:p>
        </p:txBody>
      </p:sp>
      <p:sp>
        <p:nvSpPr>
          <p:cNvPr id="7177" name="Text Box 9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6477000" y="2819400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8" name="WordArt 10"/>
          <p:cNvSpPr>
            <a:spLocks noChangeArrowheads="1" noChangeShapeType="1" noTextEdit="1"/>
          </p:cNvSpPr>
          <p:nvPr/>
        </p:nvSpPr>
        <p:spPr bwMode="auto">
          <a:xfrm>
            <a:off x="1295400" y="0"/>
            <a:ext cx="66294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preformatate</a:t>
            </a:r>
          </a:p>
        </p:txBody>
      </p:sp>
      <p:sp>
        <p:nvSpPr>
          <p:cNvPr id="7181" name="AutoShape 1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0"/>
            <a:ext cx="609600" cy="4572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7182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00800"/>
            <a:ext cx="762000" cy="4572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5" grpId="0" animBg="1"/>
      <p:bldP spid="7176" grpId="0" animBg="1"/>
      <p:bldP spid="7177" grpId="0" animBg="1"/>
      <p:bldP spid="71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1274633"/>
            <a:ext cx="3886200" cy="501675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Cu ajutorul etichetei paragraf &lt;p&gt; este posibil trecerea la o linie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nou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ă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ș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permite: 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inserarea unui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spa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ț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iu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suplimentar 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î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nainte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de blocul paragraf; 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inserarea unui spatiu suplimentar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dup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ă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blocul paragraf,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dac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ă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se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folose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ș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te 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eticheta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&lt;/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p&gt; (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ace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sta </a:t>
            </a:r>
            <a:r>
              <a:rPr lang="pt-B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fiind 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op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ț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ional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ă</a:t>
            </a:r>
            <a:r>
              <a:rPr lang="pt-B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); 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alinierea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textului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cu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ajutorul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atributului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align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, </a:t>
            </a:r>
            <a:r>
              <a:rPr lang="fr-F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av</a:t>
            </a:r>
            <a:r>
              <a:rPr lang="ro-RO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â</a:t>
            </a:r>
            <a:r>
              <a:rPr lang="fr-FR" sz="2000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nd</a:t>
            </a:r>
            <a:r>
              <a:rPr lang="fr-F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valorile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posibile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"</a:t>
            </a:r>
            <a:r>
              <a:rPr lang="fr-FR" sz="2000" b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left</a:t>
            </a:r>
            <a:r>
              <a:rPr lang="fr-F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", "center" </a:t>
            </a:r>
            <a:r>
              <a:rPr lang="fr-FR" sz="2000" b="1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sau</a:t>
            </a:r>
            <a:r>
              <a:rPr lang="fr-FR" sz="20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 </a:t>
            </a:r>
            <a:r>
              <a:rPr lang="fr-FR" sz="20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"right". </a:t>
            </a:r>
            <a:endParaRPr lang="en-US" sz="2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</a:endParaRPr>
          </a:p>
        </p:txBody>
      </p:sp>
      <p:sp>
        <p:nvSpPr>
          <p:cNvPr id="8197" name="WordArt 5"/>
          <p:cNvSpPr>
            <a:spLocks noChangeArrowheads="1" noChangeShapeType="1" noTextEdit="1"/>
          </p:cNvSpPr>
          <p:nvPr/>
        </p:nvSpPr>
        <p:spPr bwMode="auto">
          <a:xfrm>
            <a:off x="2286000" y="228600"/>
            <a:ext cx="5181600" cy="838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paragraf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419600" y="1219200"/>
            <a:ext cx="4724400" cy="50355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</a:rPr>
              <a:t>&lt;html&gt;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&lt;head&gt;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&lt;title&gt; </a:t>
            </a:r>
            <a:r>
              <a:rPr lang="en-US" b="1" dirty="0" err="1">
                <a:solidFill>
                  <a:srgbClr val="C00000"/>
                </a:solidFill>
              </a:rPr>
              <a:t>Blocuri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paragraf</a:t>
            </a:r>
            <a:r>
              <a:rPr lang="en-US" b="1" dirty="0">
                <a:solidFill>
                  <a:srgbClr val="C00000"/>
                </a:solidFill>
              </a:rPr>
              <a:t>&lt;/title&gt;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&lt;/head&gt;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&lt;body&gt;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Prima </a:t>
            </a:r>
            <a:r>
              <a:rPr lang="en-US" b="1" dirty="0" err="1">
                <a:solidFill>
                  <a:srgbClr val="C00000"/>
                </a:solidFill>
              </a:rPr>
              <a:t>linie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&lt;p&gt; </a:t>
            </a:r>
            <a:r>
              <a:rPr lang="en-US" b="1" dirty="0" err="1">
                <a:solidFill>
                  <a:srgbClr val="C00000"/>
                </a:solidFill>
              </a:rPr>
              <a:t>Linie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generata</a:t>
            </a:r>
            <a:r>
              <a:rPr lang="en-US" b="1" dirty="0">
                <a:solidFill>
                  <a:srgbClr val="C00000"/>
                </a:solidFill>
              </a:rPr>
              <a:t> de un </a:t>
            </a:r>
            <a:r>
              <a:rPr lang="en-US" b="1" dirty="0" err="1">
                <a:solidFill>
                  <a:srgbClr val="C00000"/>
                </a:solidFill>
              </a:rPr>
              <a:t>paragraf</a:t>
            </a:r>
            <a:r>
              <a:rPr lang="en-US" b="1" dirty="0">
                <a:solidFill>
                  <a:srgbClr val="C00000"/>
                </a:solidFill>
              </a:rPr>
              <a:t> (implicit </a:t>
            </a:r>
            <a:r>
              <a:rPr lang="en-US" b="1" dirty="0" err="1">
                <a:solidFill>
                  <a:srgbClr val="C00000"/>
                </a:solidFill>
              </a:rPr>
              <a:t>paragraful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este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stanga</a:t>
            </a:r>
            <a:r>
              <a:rPr lang="en-US" b="1" dirty="0">
                <a:solidFill>
                  <a:srgbClr val="C00000"/>
                </a:solidFill>
              </a:rPr>
              <a:t>).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&lt;p align="right"&gt; </a:t>
            </a:r>
            <a:r>
              <a:rPr lang="en-US" b="1" dirty="0" err="1">
                <a:solidFill>
                  <a:srgbClr val="C00000"/>
                </a:solidFill>
              </a:rPr>
              <a:t>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dreapta.Paragraf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dreapta.Paragraf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dreapta.Paragraf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la </a:t>
            </a:r>
            <a:r>
              <a:rPr lang="en-US" b="1" dirty="0" err="1">
                <a:solidFill>
                  <a:srgbClr val="C00000"/>
                </a:solidFill>
              </a:rPr>
              <a:t>dreapta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fr-FR" b="1" dirty="0" err="1">
                <a:solidFill>
                  <a:srgbClr val="C00000"/>
                </a:solidFill>
              </a:rPr>
              <a:t>Paragraf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aliniat</a:t>
            </a:r>
            <a:r>
              <a:rPr lang="fr-FR" b="1" dirty="0">
                <a:solidFill>
                  <a:srgbClr val="C00000"/>
                </a:solidFill>
              </a:rPr>
              <a:t> la </a:t>
            </a:r>
            <a:r>
              <a:rPr lang="fr-FR" b="1" dirty="0" err="1">
                <a:solidFill>
                  <a:srgbClr val="C00000"/>
                </a:solidFill>
              </a:rPr>
              <a:t>dreapta.Paragraf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aliniat</a:t>
            </a:r>
            <a:r>
              <a:rPr lang="fr-FR" b="1" dirty="0">
                <a:solidFill>
                  <a:srgbClr val="C00000"/>
                </a:solidFill>
              </a:rPr>
              <a:t> la </a:t>
            </a:r>
            <a:r>
              <a:rPr lang="fr-FR" b="1" dirty="0" err="1">
                <a:solidFill>
                  <a:srgbClr val="C00000"/>
                </a:solidFill>
              </a:rPr>
              <a:t>dreapta.Paragraf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aliniat</a:t>
            </a:r>
            <a:r>
              <a:rPr lang="fr-FR" b="1" dirty="0">
                <a:solidFill>
                  <a:srgbClr val="C00000"/>
                </a:solidFill>
              </a:rPr>
              <a:t> la </a:t>
            </a:r>
            <a:r>
              <a:rPr lang="fr-FR" b="1" dirty="0" err="1">
                <a:solidFill>
                  <a:srgbClr val="C00000"/>
                </a:solidFill>
              </a:rPr>
              <a:t>dreapta</a:t>
            </a:r>
            <a:r>
              <a:rPr lang="fr-FR" b="1" dirty="0">
                <a:solidFill>
                  <a:srgbClr val="C00000"/>
                </a:solidFill>
              </a:rPr>
              <a:t>. 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&lt;p align="center"&gt; </a:t>
            </a:r>
            <a:r>
              <a:rPr lang="en-US" b="1" dirty="0" err="1">
                <a:solidFill>
                  <a:srgbClr val="C00000"/>
                </a:solidFill>
              </a:rPr>
              <a:t>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r>
              <a:rPr lang="en-US" b="1" dirty="0" err="1">
                <a:solidFill>
                  <a:srgbClr val="C00000"/>
                </a:solidFill>
              </a:rPr>
              <a:t>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centru.Paragraf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aliniat</a:t>
            </a:r>
            <a:r>
              <a:rPr lang="en-US" b="1" dirty="0">
                <a:solidFill>
                  <a:srgbClr val="C00000"/>
                </a:solidFill>
              </a:rPr>
              <a:t> in </a:t>
            </a:r>
            <a:r>
              <a:rPr lang="en-US" b="1" dirty="0" err="1">
                <a:solidFill>
                  <a:srgbClr val="C00000"/>
                </a:solidFill>
              </a:rPr>
              <a:t>centru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&lt;/body&gt;</a:t>
            </a:r>
            <a:br>
              <a:rPr lang="pt-BR" b="1" dirty="0">
                <a:solidFill>
                  <a:srgbClr val="C00000"/>
                </a:solidFill>
              </a:rPr>
            </a:br>
            <a:r>
              <a:rPr lang="pt-BR" b="1" dirty="0">
                <a:solidFill>
                  <a:srgbClr val="C00000"/>
                </a:solidFill>
              </a:rPr>
              <a:t>&lt;/html&gt;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200" name="Text Box 8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5410200" y="6338888"/>
            <a:ext cx="3048000" cy="519112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1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0"/>
            <a:ext cx="457200" cy="5334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2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8203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9" grpId="0" animBg="1"/>
      <p:bldP spid="82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9553" y="1207859"/>
            <a:ext cx="4419600" cy="4708981"/>
          </a:xfrm>
          <a:prstGeom prst="rect">
            <a:avLst/>
          </a:prstGeom>
          <a:gradFill rotWithShape="1">
            <a:gsLst>
              <a:gs pos="0">
                <a:srgbClr val="F8F8F8">
                  <a:gamma/>
                  <a:shade val="0"/>
                  <a:invGamma/>
                  <a:alpha val="25000"/>
                </a:srgbClr>
              </a:gs>
              <a:gs pos="100000">
                <a:srgbClr val="F8F8F8">
                  <a:alpha val="3900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Î</a:t>
            </a:r>
            <a:r>
              <a:rPr lang="pt-B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ntr-un </a:t>
            </a:r>
            <a:r>
              <a:rPr lang="pt-B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text titlurile (headers) de capitole pot fi introduse cu ajutorul etichetelor &lt;h1&gt;, &lt;h2&gt;, &lt;h3&gt;, &lt;h4&gt;, &lt;h5&gt;, &lt;h6&gt;. </a:t>
            </a:r>
            <a:br>
              <a:rPr lang="pt-B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Toate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aceste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etichete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se 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refer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la un bloc de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ș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trebuie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î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nso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ț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ite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de o 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etichet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î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ncheiere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similar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Aceste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etichete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accept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atributul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alinierea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titlului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blocului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â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nga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î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mod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implicit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ro-RO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î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centru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ș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dreapta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. Tag-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&lt;h1&gt;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scrierea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titlu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cu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caractere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mai mari si aldine,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pe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â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&lt;h6&gt; </a:t>
            </a:r>
            <a:r>
              <a:rPr lang="fr-FR" sz="2000" b="1" dirty="0" err="1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folose</a:t>
            </a:r>
            <a:r>
              <a:rPr lang="ro-RO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ș</a:t>
            </a:r>
            <a:r>
              <a:rPr lang="fr-FR" sz="2000" b="1" dirty="0" smtClean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te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caracterele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cele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 mai </a:t>
            </a:r>
            <a:r>
              <a:rPr lang="fr-FR" sz="2000" b="1" dirty="0" err="1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mici</a:t>
            </a:r>
            <a:r>
              <a:rPr lang="fr-FR" sz="2000" b="1" dirty="0">
                <a:solidFill>
                  <a:srgbClr val="2C57AE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sz="2000" b="1" dirty="0">
              <a:solidFill>
                <a:srgbClr val="2C57A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21" name="WordArt 5"/>
          <p:cNvSpPr>
            <a:spLocks noChangeArrowheads="1" noChangeShapeType="1" noTextEdit="1"/>
          </p:cNvSpPr>
          <p:nvPr/>
        </p:nvSpPr>
        <p:spPr bwMode="auto">
          <a:xfrm>
            <a:off x="3048000" y="304800"/>
            <a:ext cx="28479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>
                <a:solidFill>
                  <a:srgbClr val="FF3300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de titlu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540250" y="1115527"/>
            <a:ext cx="4603750" cy="489364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4001"/>
                </a:schemeClr>
              </a:gs>
              <a:gs pos="100000">
                <a:schemeClr val="bg1"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&lt;html&gt;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&lt;title&gt; </a:t>
            </a:r>
            <a:r>
              <a:rPr lang="en-US" sz="2400" b="1" dirty="0" err="1">
                <a:solidFill>
                  <a:srgbClr val="C00000"/>
                </a:solidFill>
              </a:rPr>
              <a:t>Blocuri</a:t>
            </a:r>
            <a:r>
              <a:rPr lang="en-US" sz="2400" b="1" dirty="0">
                <a:solidFill>
                  <a:srgbClr val="C00000"/>
                </a:solidFill>
              </a:rPr>
              <a:t> de </a:t>
            </a:r>
            <a:r>
              <a:rPr lang="en-US" sz="2400" b="1" dirty="0" err="1">
                <a:solidFill>
                  <a:srgbClr val="C00000"/>
                </a:solidFill>
              </a:rPr>
              <a:t>titlu</a:t>
            </a:r>
            <a:r>
              <a:rPr lang="en-US" sz="2400" b="1" dirty="0">
                <a:solidFill>
                  <a:srgbClr val="C00000"/>
                </a:solidFill>
              </a:rPr>
              <a:t>&lt;/title&gt;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&lt;h1 align="center"&gt; </a:t>
            </a:r>
            <a:r>
              <a:rPr lang="en-US" sz="2400" b="1" dirty="0" err="1">
                <a:solidFill>
                  <a:srgbClr val="C00000"/>
                </a:solidFill>
              </a:rPr>
              <a:t>Titlu</a:t>
            </a:r>
            <a:r>
              <a:rPr lang="en-US" sz="2400" b="1" dirty="0">
                <a:solidFill>
                  <a:srgbClr val="C00000"/>
                </a:solidFill>
              </a:rPr>
              <a:t> de </a:t>
            </a:r>
            <a:r>
              <a:rPr lang="en-US" sz="2400" b="1" dirty="0" err="1">
                <a:solidFill>
                  <a:srgbClr val="C00000"/>
                </a:solidFill>
              </a:rPr>
              <a:t>marime</a:t>
            </a:r>
            <a:r>
              <a:rPr lang="en-US" sz="2400" b="1" dirty="0">
                <a:solidFill>
                  <a:srgbClr val="C00000"/>
                </a:solidFill>
              </a:rPr>
              <a:t> 1 </a:t>
            </a:r>
            <a:r>
              <a:rPr lang="en-US" sz="2400" b="1" dirty="0" err="1">
                <a:solidFill>
                  <a:srgbClr val="C00000"/>
                </a:solidFill>
              </a:rPr>
              <a:t>aliniat</a:t>
            </a:r>
            <a:r>
              <a:rPr lang="en-US" sz="2400" b="1" dirty="0">
                <a:solidFill>
                  <a:srgbClr val="C00000"/>
                </a:solidFill>
              </a:rPr>
              <a:t> in </a:t>
            </a:r>
            <a:r>
              <a:rPr lang="en-US" sz="2400" b="1" dirty="0" err="1">
                <a:solidFill>
                  <a:srgbClr val="C00000"/>
                </a:solidFill>
              </a:rPr>
              <a:t>centru</a:t>
            </a:r>
            <a:r>
              <a:rPr lang="en-US" sz="2400" b="1" dirty="0">
                <a:solidFill>
                  <a:srgbClr val="C00000"/>
                </a:solidFill>
              </a:rPr>
              <a:t> &lt;/h1&gt;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&lt;h2 align="right"&gt; </a:t>
            </a:r>
            <a:r>
              <a:rPr lang="en-US" sz="2400" b="1" dirty="0" err="1">
                <a:solidFill>
                  <a:srgbClr val="C00000"/>
                </a:solidFill>
              </a:rPr>
              <a:t>Titlu</a:t>
            </a:r>
            <a:r>
              <a:rPr lang="en-US" sz="2400" b="1" dirty="0">
                <a:solidFill>
                  <a:srgbClr val="C00000"/>
                </a:solidFill>
              </a:rPr>
              <a:t> de </a:t>
            </a:r>
            <a:r>
              <a:rPr lang="en-US" sz="2400" b="1" dirty="0" err="1">
                <a:solidFill>
                  <a:srgbClr val="C00000"/>
                </a:solidFill>
              </a:rPr>
              <a:t>marime</a:t>
            </a:r>
            <a:r>
              <a:rPr lang="en-US" sz="2400" b="1" dirty="0">
                <a:solidFill>
                  <a:srgbClr val="C00000"/>
                </a:solidFill>
              </a:rPr>
              <a:t> 2 </a:t>
            </a:r>
            <a:r>
              <a:rPr lang="en-US" sz="2400" b="1" dirty="0" err="1">
                <a:solidFill>
                  <a:srgbClr val="C00000"/>
                </a:solidFill>
              </a:rPr>
              <a:t>aliniat</a:t>
            </a:r>
            <a:r>
              <a:rPr lang="en-US" sz="2400" b="1" dirty="0">
                <a:solidFill>
                  <a:srgbClr val="C00000"/>
                </a:solidFill>
              </a:rPr>
              <a:t> la </a:t>
            </a:r>
            <a:r>
              <a:rPr lang="en-US" sz="2400" b="1" dirty="0" err="1">
                <a:solidFill>
                  <a:srgbClr val="C00000"/>
                </a:solidFill>
              </a:rPr>
              <a:t>dreapta</a:t>
            </a:r>
            <a:r>
              <a:rPr lang="en-US" sz="2400" b="1" dirty="0">
                <a:solidFill>
                  <a:srgbClr val="C00000"/>
                </a:solidFill>
              </a:rPr>
              <a:t>. &lt;/h2&gt;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&lt;h4&gt; </a:t>
            </a:r>
            <a:r>
              <a:rPr lang="en-US" sz="2400" b="1" dirty="0" err="1">
                <a:solidFill>
                  <a:srgbClr val="C00000"/>
                </a:solidFill>
              </a:rPr>
              <a:t>Titlu</a:t>
            </a:r>
            <a:r>
              <a:rPr lang="en-US" sz="2400" b="1" dirty="0">
                <a:solidFill>
                  <a:srgbClr val="C00000"/>
                </a:solidFill>
              </a:rPr>
              <a:t> de </a:t>
            </a:r>
            <a:r>
              <a:rPr lang="en-US" sz="2400" b="1" dirty="0" err="1">
                <a:solidFill>
                  <a:srgbClr val="C00000"/>
                </a:solidFill>
              </a:rPr>
              <a:t>marime</a:t>
            </a:r>
            <a:r>
              <a:rPr lang="en-US" sz="2400" b="1" dirty="0">
                <a:solidFill>
                  <a:srgbClr val="C00000"/>
                </a:solidFill>
              </a:rPr>
              <a:t> 4 </a:t>
            </a:r>
            <a:r>
              <a:rPr lang="en-US" sz="2400" b="1" dirty="0" err="1">
                <a:solidFill>
                  <a:srgbClr val="C00000"/>
                </a:solidFill>
              </a:rPr>
              <a:t>aliniat</a:t>
            </a:r>
            <a:r>
              <a:rPr lang="en-US" sz="2400" b="1" dirty="0">
                <a:solidFill>
                  <a:srgbClr val="C00000"/>
                </a:solidFill>
              </a:rPr>
              <a:t> la </a:t>
            </a:r>
            <a:r>
              <a:rPr lang="en-US" sz="2400" b="1" dirty="0" err="1">
                <a:solidFill>
                  <a:srgbClr val="C00000"/>
                </a:solidFill>
              </a:rPr>
              <a:t>stanga</a:t>
            </a:r>
            <a:r>
              <a:rPr lang="en-US" sz="2400" b="1" dirty="0">
                <a:solidFill>
                  <a:srgbClr val="C00000"/>
                </a:solidFill>
              </a:rPr>
              <a:t> (implicit) &lt;/h4&gt;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&lt;/html&gt; </a:t>
            </a:r>
          </a:p>
        </p:txBody>
      </p:sp>
      <p:sp>
        <p:nvSpPr>
          <p:cNvPr id="9223" name="Text Box 7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5562600" y="6172200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0"/>
            <a:ext cx="381000" cy="4572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5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9226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0" y="685800"/>
            <a:ext cx="9144000" cy="830997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o-RO" sz="2400" b="1" dirty="0" smtClean="0">
                <a:solidFill>
                  <a:srgbClr val="C00000"/>
                </a:solidFill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</a:rPr>
              <a:t>inii</a:t>
            </a:r>
            <a:r>
              <a:rPr lang="ro-RO" sz="2400" b="1" dirty="0" smtClean="0">
                <a:solidFill>
                  <a:srgbClr val="C00000"/>
                </a:solidFill>
              </a:rPr>
              <a:t>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orizontale</a:t>
            </a:r>
            <a:r>
              <a:rPr lang="ro-RO" sz="2400" b="1" dirty="0" smtClean="0">
                <a:solidFill>
                  <a:srgbClr val="C00000"/>
                </a:solidFill>
              </a:rPr>
              <a:t> fi introduse în pagina Web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cu </a:t>
            </a:r>
            <a:r>
              <a:rPr lang="en-US" sz="2400" b="1" dirty="0" err="1">
                <a:solidFill>
                  <a:srgbClr val="C00000"/>
                </a:solidFill>
              </a:rPr>
              <a:t>ajutorul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etichetei</a:t>
            </a:r>
            <a:r>
              <a:rPr lang="en-US" sz="2400" b="1" dirty="0">
                <a:solidFill>
                  <a:srgbClr val="C00000"/>
                </a:solidFill>
              </a:rPr>
              <a:t>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&gt;. </a:t>
            </a:r>
            <a:r>
              <a:rPr lang="pt-BR" sz="2400" b="1" dirty="0">
                <a:solidFill>
                  <a:srgbClr val="C00000"/>
                </a:solidFill>
              </a:rPr>
              <a:t>Pentru a configura o linie </a:t>
            </a:r>
            <a:r>
              <a:rPr lang="pt-BR" sz="2400" b="1" dirty="0" smtClean="0">
                <a:solidFill>
                  <a:srgbClr val="C00000"/>
                </a:solidFill>
              </a:rPr>
              <a:t>orizontal</a:t>
            </a:r>
            <a:r>
              <a:rPr lang="ro-RO" sz="2400" b="1" dirty="0" smtClean="0">
                <a:solidFill>
                  <a:srgbClr val="C00000"/>
                </a:solidFill>
              </a:rPr>
              <a:t>ă</a:t>
            </a:r>
            <a:r>
              <a:rPr lang="pt-BR" sz="2400" b="1" dirty="0" smtClean="0">
                <a:solidFill>
                  <a:srgbClr val="C00000"/>
                </a:solidFill>
              </a:rPr>
              <a:t> </a:t>
            </a:r>
            <a:r>
              <a:rPr lang="pt-BR" sz="2400" b="1" dirty="0">
                <a:solidFill>
                  <a:srgbClr val="C00000"/>
                </a:solidFill>
              </a:rPr>
              <a:t>se </a:t>
            </a:r>
            <a:r>
              <a:rPr lang="pt-BR" sz="2400" b="1" dirty="0" smtClean="0">
                <a:solidFill>
                  <a:srgbClr val="C00000"/>
                </a:solidFill>
              </a:rPr>
              <a:t>utilizeaz</a:t>
            </a:r>
            <a:r>
              <a:rPr lang="ro-RO" sz="2400" b="1" dirty="0" smtClean="0">
                <a:solidFill>
                  <a:srgbClr val="C00000"/>
                </a:solidFill>
              </a:rPr>
              <a:t>ă</a:t>
            </a:r>
            <a:r>
              <a:rPr lang="pt-BR" sz="2400" b="1" dirty="0" smtClean="0">
                <a:solidFill>
                  <a:srgbClr val="C00000"/>
                </a:solidFill>
              </a:rPr>
              <a:t> urm</a:t>
            </a:r>
            <a:r>
              <a:rPr lang="ro-RO" sz="2400" b="1" dirty="0" smtClean="0">
                <a:solidFill>
                  <a:srgbClr val="C00000"/>
                </a:solidFill>
              </a:rPr>
              <a:t>ă</a:t>
            </a:r>
            <a:r>
              <a:rPr lang="pt-BR" sz="2400" b="1" dirty="0" smtClean="0">
                <a:solidFill>
                  <a:srgbClr val="C00000"/>
                </a:solidFill>
              </a:rPr>
              <a:t>torele </a:t>
            </a:r>
            <a:r>
              <a:rPr lang="pt-BR" sz="2400" b="1" dirty="0">
                <a:solidFill>
                  <a:srgbClr val="C00000"/>
                </a:solidFill>
              </a:rPr>
              <a:t>atribute ale etichetei &lt;hr&gt;: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76200" y="1905000"/>
            <a:ext cx="3105705" cy="378565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align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alinierea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liniei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orizontal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Valorile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posibile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fr-FR" b="1" dirty="0" err="1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left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",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"center" 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ș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 "right";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width permite alegerea lungimii liniei;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size permite alegerea grosimii liniei;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noshade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â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nd </a:t>
            </a: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este prezent defineste o linie 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umbr</a:t>
            </a:r>
            <a:r>
              <a:rPr lang="ro-RO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Clr>
                <a:srgbClr val="FF3300"/>
              </a:buClr>
              <a:buSzPct val="120000"/>
              <a:buFont typeface="Wingdings" pitchFamily="2" charset="2"/>
              <a:buChar char="v"/>
            </a:pPr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color permite definirea culorii liniei.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WordArt 7"/>
          <p:cNvSpPr>
            <a:spLocks noChangeArrowheads="1" noChangeShapeType="1" noTextEdit="1"/>
          </p:cNvSpPr>
          <p:nvPr/>
        </p:nvSpPr>
        <p:spPr bwMode="auto">
          <a:xfrm>
            <a:off x="2552700" y="166687"/>
            <a:ext cx="4038600" cy="428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 dirty="0">
                <a:solidFill>
                  <a:srgbClr val="FF3300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Linii orizontale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200400" y="1406525"/>
            <a:ext cx="5943600" cy="55092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200" b="1" dirty="0">
                <a:solidFill>
                  <a:srgbClr val="C00000"/>
                </a:solidFill>
              </a:rPr>
              <a:t>&lt;html&gt;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&lt;head&gt;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&lt;title&gt; Linii orizontale&lt;/title&gt;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&lt;/head&gt;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&lt;body&gt;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&lt;h1 align="center"&gt; Tipuri de linii orizontale &lt;/h1&gt; O linie implicita alinierea stanga, latime 100%, grosime 2 cu umbra. 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&lt;hr&gt;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Urmeaza o linie aliniata in centru , de latime 50%, grosime 5 pixeli , fara umbra. 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pt-BR" sz="2200" b="1" dirty="0">
                <a:solidFill>
                  <a:srgbClr val="C00000"/>
                </a:solidFill>
              </a:rPr>
              <a:t>&lt;hr align="center" width="50%" size="5" noshade&gt; Urmeaza o linie aliniata la dreapta , de latime 150 de pixeli, grosime 12 pixeli , de culoare rosie. </a:t>
            </a:r>
            <a:br>
              <a:rPr lang="pt-BR" sz="2200" b="1" dirty="0">
                <a:solidFill>
                  <a:srgbClr val="C00000"/>
                </a:solidFill>
              </a:rPr>
            </a:br>
            <a:r>
              <a:rPr lang="en-US" sz="2200" b="1" dirty="0">
                <a:solidFill>
                  <a:srgbClr val="C00000"/>
                </a:solidFill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</a:rPr>
              <a:t>hr</a:t>
            </a:r>
            <a:r>
              <a:rPr lang="en-US" sz="2200" b="1" dirty="0">
                <a:solidFill>
                  <a:srgbClr val="C00000"/>
                </a:solidFill>
              </a:rPr>
              <a:t> align="right" width=150 size=12 color="red"&gt; </a:t>
            </a:r>
            <a:br>
              <a:rPr lang="en-US" sz="2200" b="1" dirty="0">
                <a:solidFill>
                  <a:srgbClr val="C00000"/>
                </a:solidFill>
              </a:rPr>
            </a:br>
            <a:r>
              <a:rPr lang="en-US" sz="2200" b="1" dirty="0">
                <a:solidFill>
                  <a:srgbClr val="C00000"/>
                </a:solidFill>
              </a:rPr>
              <a:t>&lt;/body&gt;</a:t>
            </a:r>
            <a:br>
              <a:rPr lang="en-US" sz="2200" b="1" dirty="0">
                <a:solidFill>
                  <a:srgbClr val="C00000"/>
                </a:solidFill>
              </a:rPr>
            </a:br>
            <a:r>
              <a:rPr lang="en-US" sz="2200" b="1" dirty="0">
                <a:solidFill>
                  <a:srgbClr val="C00000"/>
                </a:solidFill>
              </a:rPr>
              <a:t>&lt;/html&gt; </a:t>
            </a:r>
          </a:p>
        </p:txBody>
      </p:sp>
      <p:sp>
        <p:nvSpPr>
          <p:cNvPr id="10249" name="Text Box 9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4953000" y="6338888"/>
            <a:ext cx="2438400" cy="519112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50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0"/>
            <a:ext cx="381000" cy="3810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5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0252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10246" grpId="0"/>
      <p:bldP spid="10247" grpId="0" animBg="1"/>
      <p:bldP spid="10248" grpId="0" animBg="1"/>
      <p:bldP spid="102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2209800" y="228600"/>
            <a:ext cx="36099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&lt;center&gt;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88392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Blocul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introdus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etichetele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&lt;center&gt;...&lt;/center&gt;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aliniaz</a:t>
            </a:r>
            <a:r>
              <a:rPr lang="ro-RO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ă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centrat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toate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elementele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care le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con</a:t>
            </a:r>
            <a:r>
              <a:rPr lang="ro-RO" sz="24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ț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ine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667000" y="1953418"/>
            <a:ext cx="3276600" cy="452431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4001"/>
                </a:schemeClr>
              </a:gs>
              <a:gs pos="100000">
                <a:schemeClr val="bg1"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C00000"/>
                </a:solidFill>
              </a:rPr>
              <a:t>&lt;html&gt;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&lt;title&gt; </a:t>
            </a:r>
            <a:r>
              <a:rPr lang="en-US" sz="2400" b="1" dirty="0" err="1">
                <a:solidFill>
                  <a:srgbClr val="C00000"/>
                </a:solidFill>
              </a:rPr>
              <a:t>Linii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orizontale</a:t>
            </a:r>
            <a:r>
              <a:rPr lang="en-US" sz="2400" b="1" dirty="0">
                <a:solidFill>
                  <a:srgbClr val="C00000"/>
                </a:solidFill>
              </a:rPr>
              <a:t>&lt;/title&gt;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&lt;center&gt;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width=10%&gt;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width=40%&gt;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width=70%&gt;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width=100%&gt;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width=70%&gt;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width=40%&gt; &lt;</a:t>
            </a:r>
            <a:r>
              <a:rPr lang="en-US" sz="2400" b="1" dirty="0" err="1">
                <a:solidFill>
                  <a:srgbClr val="C00000"/>
                </a:solidFill>
              </a:rPr>
              <a:t>hr</a:t>
            </a:r>
            <a:r>
              <a:rPr lang="en-US" sz="2400" b="1" dirty="0">
                <a:solidFill>
                  <a:srgbClr val="C00000"/>
                </a:solidFill>
              </a:rPr>
              <a:t> width=10%&gt; &lt;/center&gt;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&lt;/html&gt; </a:t>
            </a:r>
          </a:p>
        </p:txBody>
      </p:sp>
      <p:sp>
        <p:nvSpPr>
          <p:cNvPr id="11272" name="Text Box 8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5924550" y="6143624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73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0"/>
            <a:ext cx="381000" cy="4572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763000" y="6553200"/>
            <a:ext cx="3810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127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4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70" grpId="0" animBg="1"/>
      <p:bldP spid="11271" grpId="0" animBg="1"/>
      <p:bldP spid="112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838200"/>
            <a:ext cx="7315200" cy="5262979"/>
          </a:xfrm>
          <a:prstGeom prst="rect">
            <a:avLst/>
          </a:prstGeom>
          <a:gradFill rotWithShape="1">
            <a:gsLst>
              <a:gs pos="0">
                <a:srgbClr val="F8F8F8">
                  <a:gamma/>
                  <a:shade val="0"/>
                  <a:invGamma/>
                  <a:alpha val="25000"/>
                </a:srgbClr>
              </a:gs>
              <a:gs pos="100000">
                <a:srgbClr val="F8F8F8">
                  <a:alpha val="3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Blocul</a:t>
            </a:r>
            <a:r>
              <a:rPr lang="en-US" sz="2400" b="1" dirty="0">
                <a:solidFill>
                  <a:srgbClr val="C00000"/>
                </a:solidFill>
              </a:rPr>
              <a:t> de text </a:t>
            </a:r>
            <a:r>
              <a:rPr lang="en-US" sz="2400" b="1" dirty="0" err="1">
                <a:solidFill>
                  <a:srgbClr val="C00000"/>
                </a:solidFill>
              </a:rPr>
              <a:t>cuprins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intre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etichetele</a:t>
            </a:r>
            <a:r>
              <a:rPr lang="en-US" sz="2400" b="1" dirty="0">
                <a:solidFill>
                  <a:srgbClr val="C00000"/>
                </a:solidFill>
              </a:rPr>
              <a:t> &lt;</a:t>
            </a:r>
            <a:r>
              <a:rPr lang="en-US" sz="2400" b="1" dirty="0" err="1">
                <a:solidFill>
                  <a:srgbClr val="C00000"/>
                </a:solidFill>
              </a:rPr>
              <a:t>nobr</a:t>
            </a:r>
            <a:r>
              <a:rPr lang="en-US" sz="2400" b="1" dirty="0">
                <a:solidFill>
                  <a:srgbClr val="C00000"/>
                </a:solidFill>
              </a:rPr>
              <a:t>&gt;...&lt;/</a:t>
            </a:r>
            <a:r>
              <a:rPr lang="en-US" sz="2400" b="1" dirty="0" err="1">
                <a:solidFill>
                  <a:srgbClr val="C00000"/>
                </a:solidFill>
              </a:rPr>
              <a:t>nobr</a:t>
            </a:r>
            <a:r>
              <a:rPr lang="en-US" sz="2400" b="1" dirty="0">
                <a:solidFill>
                  <a:srgbClr val="C00000"/>
                </a:solidFill>
              </a:rPr>
              <a:t>&gt; </a:t>
            </a:r>
            <a:r>
              <a:rPr lang="en-US" sz="2400" b="1" dirty="0" err="1">
                <a:solidFill>
                  <a:srgbClr val="C00000"/>
                </a:solidFill>
              </a:rPr>
              <a:t>va</a:t>
            </a:r>
            <a:r>
              <a:rPr lang="en-US" sz="2400" b="1" dirty="0">
                <a:solidFill>
                  <a:srgbClr val="C00000"/>
                </a:solidFill>
              </a:rPr>
              <a:t> fi </a:t>
            </a:r>
            <a:r>
              <a:rPr lang="en-US" sz="2400" b="1" dirty="0" err="1">
                <a:solidFill>
                  <a:srgbClr val="C00000"/>
                </a:solidFill>
              </a:rPr>
              <a:t>afisat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pe</a:t>
            </a:r>
            <a:r>
              <a:rPr lang="en-US" sz="2400" b="1" dirty="0">
                <a:solidFill>
                  <a:srgbClr val="C00000"/>
                </a:solidFill>
              </a:rPr>
              <a:t> o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&lt;html&gt;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&lt;title&gt; </a:t>
            </a:r>
            <a:r>
              <a:rPr lang="en-US" sz="2400" b="1" dirty="0" err="1">
                <a:solidFill>
                  <a:srgbClr val="C00000"/>
                </a:solidFill>
              </a:rPr>
              <a:t>Blocul</a:t>
            </a:r>
            <a:r>
              <a:rPr lang="en-US" sz="2400" b="1" dirty="0">
                <a:solidFill>
                  <a:srgbClr val="C00000"/>
                </a:solidFill>
              </a:rPr>
              <a:t> &lt;</a:t>
            </a:r>
            <a:r>
              <a:rPr lang="en-US" sz="2400" b="1" dirty="0" err="1">
                <a:solidFill>
                  <a:srgbClr val="C00000"/>
                </a:solidFill>
              </a:rPr>
              <a:t>nobr</a:t>
            </a:r>
            <a:r>
              <a:rPr lang="en-US" sz="2400" b="1" dirty="0">
                <a:solidFill>
                  <a:srgbClr val="C00000"/>
                </a:solidFill>
              </a:rPr>
              <a:t>&gt;&lt;/title&gt;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&lt;/head&gt;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</a:rPr>
              <a:t>nobr</a:t>
            </a:r>
            <a:r>
              <a:rPr lang="en-US" sz="2400" b="1" dirty="0">
                <a:solidFill>
                  <a:srgbClr val="C00000"/>
                </a:solidFill>
              </a:rPr>
              <a:t>&gt; O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linie.O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linie.O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linie.O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linie.O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singura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linie</a:t>
            </a:r>
            <a:r>
              <a:rPr lang="en-US" sz="2400" b="1" dirty="0">
                <a:solidFill>
                  <a:srgbClr val="C00000"/>
                </a:solidFill>
              </a:rPr>
              <a:t>. </a:t>
            </a:r>
            <a:r>
              <a:rPr lang="pt-BR" sz="2400" b="1" dirty="0">
                <a:solidFill>
                  <a:srgbClr val="C00000"/>
                </a:solidFill>
              </a:rPr>
              <a:t>O singura linie.O singura linie.O singura linie.O singura linie.O singura linie. O singura linie.O singura linie.O singura linie.O singura linie.O singura linie. </a:t>
            </a:r>
            <a:br>
              <a:rPr lang="pt-BR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</a:t>
            </a:r>
            <a:r>
              <a:rPr lang="en-US" sz="2400" b="1" dirty="0" err="1">
                <a:solidFill>
                  <a:srgbClr val="C00000"/>
                </a:solidFill>
              </a:rPr>
              <a:t>nobr</a:t>
            </a:r>
            <a:r>
              <a:rPr lang="en-US" sz="2400" b="1" dirty="0">
                <a:solidFill>
                  <a:srgbClr val="C00000"/>
                </a:solidFill>
              </a:rPr>
              <a:t>&gt;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&lt;/body&gt;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&lt;/html&gt; </a:t>
            </a:r>
          </a:p>
        </p:txBody>
      </p:sp>
      <p:sp>
        <p:nvSpPr>
          <p:cNvPr id="12293" name="WordArt 5"/>
          <p:cNvSpPr>
            <a:spLocks noChangeArrowheads="1" noChangeShapeType="1" noTextEdit="1"/>
          </p:cNvSpPr>
          <p:nvPr/>
        </p:nvSpPr>
        <p:spPr bwMode="auto">
          <a:xfrm>
            <a:off x="2971800" y="209551"/>
            <a:ext cx="3238500" cy="3810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 dirty="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&lt;</a:t>
            </a:r>
            <a:r>
              <a:rPr lang="ro-RO" sz="3600" b="1" i="1" kern="10" spc="720" dirty="0" err="1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nobr</a:t>
            </a:r>
            <a:r>
              <a:rPr lang="ro-RO" sz="3600" b="1" i="1" kern="10" spc="720" dirty="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&gt;</a:t>
            </a:r>
          </a:p>
        </p:txBody>
      </p:sp>
      <p:sp>
        <p:nvSpPr>
          <p:cNvPr id="12294" name="Text Box 6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5486400" y="6253579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o-RO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Vizualizare pagină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0"/>
            <a:ext cx="381000" cy="4572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29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229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901" y="1066800"/>
            <a:ext cx="8043168" cy="5170646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0"/>
                  <a:invGamma/>
                  <a:alpha val="25000"/>
                </a:schemeClr>
              </a:gs>
              <a:gs pos="100000">
                <a:schemeClr val="bg1"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tabLst>
                <a:tab pos="88900" algn="l"/>
                <a:tab pos="8158163" algn="l"/>
              </a:tabLst>
            </a:pP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Modalitatea cea mai eficient</a:t>
            </a:r>
            <a:r>
              <a:rPr lang="ro-RO" sz="2200" b="1" dirty="0">
                <a:solidFill>
                  <a:srgbClr val="C00000"/>
                </a:solidFill>
                <a:latin typeface="Arial" charset="0"/>
              </a:rPr>
              <a:t>ă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 de delimitare </a:t>
            </a:r>
            <a:r>
              <a:rPr lang="ro-RO" sz="2200" b="1" dirty="0">
                <a:solidFill>
                  <a:srgbClr val="C00000"/>
                </a:solidFill>
                <a:latin typeface="Arial" charset="0"/>
              </a:rPr>
              <a:t>ș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i de formatare a unui bloc de text este folosirea delimitatorilor &lt;div&gt;...&lt;/div&gt;. Un parametru foarte foarte util pentru stabilirea caracteristicilor unui bloc &lt;div&gt; (diviziune) 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este</a:t>
            </a:r>
            <a:r>
              <a:rPr lang="ro-RO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align(aliniere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). </a:t>
            </a:r>
            <a:endParaRPr lang="ro-RO" sz="2200" b="1" dirty="0">
              <a:solidFill>
                <a:srgbClr val="C00000"/>
              </a:solidFill>
              <a:latin typeface="Arial" charset="0"/>
            </a:endParaRPr>
          </a:p>
          <a:p>
            <a:pPr algn="just">
              <a:tabLst>
                <a:tab pos="88900" algn="l"/>
                <a:tab pos="8158163" algn="l"/>
              </a:tabLst>
            </a:pPr>
            <a:r>
              <a:rPr lang="pt-BR" sz="2200" b="1" dirty="0" smtClean="0">
                <a:solidFill>
                  <a:srgbClr val="C00000"/>
                </a:solidFill>
                <a:latin typeface="Arial" charset="0"/>
              </a:rPr>
              <a:t>Valorile </a:t>
            </a:r>
            <a:r>
              <a:rPr lang="pt-BR" sz="2200" b="1" dirty="0">
                <a:solidFill>
                  <a:srgbClr val="C00000"/>
                </a:solidFill>
                <a:latin typeface="Arial" charset="0"/>
              </a:rPr>
              <a:t>posibile ale acestui parametru sunt: </a:t>
            </a:r>
            <a:endParaRPr lang="en-US" sz="2200" b="1" dirty="0">
              <a:solidFill>
                <a:srgbClr val="C00000"/>
              </a:solidFill>
              <a:latin typeface="Arial" charset="0"/>
            </a:endParaRP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" left " (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aliniere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la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st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â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nga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); </a:t>
            </a: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" center " (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aliniere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 la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centr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u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); </a:t>
            </a:r>
            <a:endParaRPr lang="en-US" sz="2200" b="1" dirty="0">
              <a:solidFill>
                <a:srgbClr val="C00000"/>
              </a:solidFill>
              <a:latin typeface="Arial" charset="0"/>
            </a:endParaRP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" right " (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aliniere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la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dreapta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). </a:t>
            </a:r>
            <a:endParaRPr lang="en-US" sz="2200" b="1" dirty="0">
              <a:solidFill>
                <a:srgbClr val="C00000"/>
              </a:solidFill>
              <a:latin typeface="Arial" charset="0"/>
            </a:endParaRPr>
          </a:p>
          <a:p>
            <a:pPr algn="just"/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Un bloc &lt;div&gt;...&lt;/div&gt;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poate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include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alte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subblocuri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. 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Î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n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acest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caz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,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alinierea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precizat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ă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de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atributul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align al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blocului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are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efect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asupra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tuturor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subblocurilor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incluse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î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n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blocul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&lt;div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&gt;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.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endParaRPr lang="ro-RO" sz="2200" b="1" dirty="0" smtClean="0">
              <a:solidFill>
                <a:srgbClr val="C00000"/>
              </a:solidFill>
              <a:latin typeface="Arial" charset="0"/>
            </a:endParaRPr>
          </a:p>
          <a:p>
            <a:pPr algn="just"/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Un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bloc &lt;div&gt;...&lt;/div&gt;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admite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atributul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"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nowrap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"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care </a:t>
            </a:r>
            <a:r>
              <a:rPr lang="en-US" sz="2200" b="1" dirty="0" err="1">
                <a:solidFill>
                  <a:srgbClr val="C00000"/>
                </a:solidFill>
                <a:latin typeface="Arial" charset="0"/>
              </a:rPr>
              <a:t>interzice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î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ntreruperea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r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â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ndurilor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de 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c</a:t>
            </a:r>
            <a:r>
              <a:rPr lang="ro-RO" sz="2200" b="1" dirty="0" smtClean="0">
                <a:solidFill>
                  <a:srgbClr val="C00000"/>
                </a:solidFill>
                <a:latin typeface="Arial" charset="0"/>
              </a:rPr>
              <a:t>ă</a:t>
            </a:r>
            <a:r>
              <a:rPr lang="en-US" sz="2200" b="1" dirty="0" err="1" smtClean="0">
                <a:solidFill>
                  <a:srgbClr val="C00000"/>
                </a:solidFill>
                <a:latin typeface="Arial" charset="0"/>
              </a:rPr>
              <a:t>tre</a:t>
            </a:r>
            <a:r>
              <a:rPr lang="en-US" sz="2200" b="1" dirty="0" smtClean="0">
                <a:solidFill>
                  <a:srgbClr val="C00000"/>
                </a:solidFill>
                <a:latin typeface="Arial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Arial" charset="0"/>
              </a:rPr>
              <a:t>browser. </a:t>
            </a:r>
          </a:p>
        </p:txBody>
      </p:sp>
      <p:sp>
        <p:nvSpPr>
          <p:cNvPr id="13317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638800" y="6217443"/>
            <a:ext cx="2438400" cy="519113"/>
          </a:xfrm>
          <a:prstGeom prst="rect">
            <a:avLst/>
          </a:prstGeom>
          <a:blipFill dpi="0" rotWithShape="1">
            <a:blip r:embed="rId3">
              <a:alphaModFix amt="45000"/>
            </a:blip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Exemplu</a:t>
            </a:r>
            <a:endParaRPr lang="en-US" sz="2800" b="1" dirty="0">
              <a:solidFill>
                <a:srgbClr val="33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8" name="WordArt 6"/>
          <p:cNvSpPr>
            <a:spLocks noChangeArrowheads="1" noChangeShapeType="1" noTextEdit="1"/>
          </p:cNvSpPr>
          <p:nvPr/>
        </p:nvSpPr>
        <p:spPr bwMode="auto">
          <a:xfrm>
            <a:off x="3124200" y="304800"/>
            <a:ext cx="2886075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o-RO" sz="3600" b="1" i="1" kern="10" spc="720" dirty="0">
                <a:solidFill>
                  <a:srgbClr val="3366CC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"/>
                <a:cs typeface="Arial"/>
              </a:rPr>
              <a:t>Blocuri &lt;div&gt;</a:t>
            </a:r>
          </a:p>
        </p:txBody>
      </p:sp>
      <p:sp>
        <p:nvSpPr>
          <p:cNvPr id="13319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763000" y="0"/>
            <a:ext cx="381000" cy="381000"/>
          </a:xfrm>
          <a:prstGeom prst="actionButtonHome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2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457200" cy="304800"/>
          </a:xfrm>
          <a:prstGeom prst="actionButtonForwardNex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  <p:sp>
        <p:nvSpPr>
          <p:cNvPr id="133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0" y="6477000"/>
            <a:ext cx="609600" cy="381000"/>
          </a:xfrm>
          <a:prstGeom prst="actionButtonBackPrevious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o-R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</p:bldLst>
  </p:timing>
</p:sld>
</file>

<file path=ppt/theme/theme1.xml><?xml version="1.0" encoding="utf-8"?>
<a:theme xmlns:a="http://schemas.openxmlformats.org/drawingml/2006/main" name="Model implicit">
  <a:themeElements>
    <a:clrScheme name="Particularizare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DB3E2"/>
      </a:folHlink>
    </a:clrScheme>
    <a:fontScheme name="Model implicit">
      <a:majorFont>
        <a:latin typeface="Agency FB"/>
        <a:ea typeface=""/>
        <a:cs typeface=""/>
      </a:majorFont>
      <a:minorFont>
        <a:latin typeface="Agency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el implic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implic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implic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908</TotalTime>
  <Words>580</Words>
  <Application>Microsoft Office PowerPoint</Application>
  <PresentationFormat>Expunere pe ecran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2" baseType="lpstr">
      <vt:lpstr>Model implicit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>familie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Fam</dc:creator>
  <cp:lastModifiedBy>I7</cp:lastModifiedBy>
  <cp:revision>16</cp:revision>
  <dcterms:created xsi:type="dcterms:W3CDTF">2008-04-12T19:07:05Z</dcterms:created>
  <dcterms:modified xsi:type="dcterms:W3CDTF">2025-07-07T10:57:09Z</dcterms:modified>
</cp:coreProperties>
</file>