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7" r:id="rId4"/>
    <p:sldId id="266" r:id="rId5"/>
    <p:sldId id="257" r:id="rId6"/>
    <p:sldId id="295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0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6" r:id="rId42"/>
    <p:sldId id="298" r:id="rId43"/>
    <p:sldId id="297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8" r:id="rId59"/>
    <p:sldId id="319" r:id="rId60"/>
    <p:sldId id="320" r:id="rId61"/>
    <p:sldId id="321" r:id="rId62"/>
    <p:sldId id="322" r:id="rId63"/>
    <p:sldId id="323" r:id="rId64"/>
    <p:sldId id="332" r:id="rId65"/>
    <p:sldId id="324" r:id="rId66"/>
    <p:sldId id="325" r:id="rId67"/>
    <p:sldId id="329" r:id="rId68"/>
    <p:sldId id="326" r:id="rId69"/>
    <p:sldId id="327" r:id="rId70"/>
    <p:sldId id="328" r:id="rId71"/>
    <p:sldId id="330" r:id="rId72"/>
    <p:sldId id="33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665D39-65C1-4C4F-8B71-B60592C10B52}">
          <p14:sldIdLst>
            <p14:sldId id="256"/>
            <p14:sldId id="261"/>
            <p14:sldId id="317"/>
          </p14:sldIdLst>
        </p14:section>
        <p14:section name="gmx2qmmm.py" id="{0B88A579-6BFC-4730-807C-CC27B37D88BA}">
          <p14:sldIdLst>
            <p14:sldId id="266"/>
            <p14:sldId id="257"/>
          </p14:sldIdLst>
        </p14:section>
        <p14:section name="qmmm.py" id="{175E46A9-B6D0-4DE3-928C-BD8D2339F0FE}">
          <p14:sldIdLst>
            <p14:sldId id="295"/>
            <p14:sldId id="258"/>
            <p14:sldId id="259"/>
            <p14:sldId id="260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90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</p14:sldIdLst>
        </p14:section>
        <p14:section name="Pointcharges" id="{7DD046AE-7605-4E9A-A429-0B46473954EF}">
          <p14:sldIdLst>
            <p14:sldId id="296"/>
            <p14:sldId id="298"/>
          </p14:sldIdLst>
        </p14:section>
        <p14:section name="generate_charge_shift.py" id="{A3D9FEA4-16B7-4F0E-8C41-59D70825CC48}">
          <p14:sldIdLst>
            <p14:sldId id="297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generate_pcf_from_top.py" id="{0E5EBCBB-72B7-4712-964E-9371B75B420A}">
          <p14:sldIdLst>
            <p14:sldId id="318"/>
            <p14:sldId id="319"/>
            <p14:sldId id="320"/>
            <p14:sldId id="321"/>
            <p14:sldId id="322"/>
            <p14:sldId id="323"/>
            <p14:sldId id="332"/>
          </p14:sldIdLst>
        </p14:section>
        <p14:section name="prepare_pcf_for_shift.py" id="{1A0531EC-002A-4993-8430-FF1A90A86EE0}">
          <p14:sldIdLst>
            <p14:sldId id="324"/>
            <p14:sldId id="325"/>
            <p14:sldId id="329"/>
            <p14:sldId id="326"/>
            <p14:sldId id="327"/>
            <p14:sldId id="32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F2-907E-8987-D23A-0CA780E0D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6E0C0D-7A4A-5CDD-4FA0-FD57C217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1A84B-189E-1363-4C04-8844DC9D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A9F75-E217-4ABD-3A97-BADF9420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C32BF-7042-6BBD-B6A9-9CF89024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F13FB-68FF-4173-8949-5C023A9D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6449EB-4491-91DC-252A-384D30D0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86F68-3F8E-D4EF-DCFE-9F0F3C0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7251E-0FD3-E59D-E311-C7CEC6A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32BCE-D49E-868A-5FF8-DA21DBB3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C8BAB5-A224-E307-4589-3AF1E737B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C7011-399B-DDAD-CF2C-8B3173D9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AD6D4-E25A-C7C5-6C31-5F3C0A70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577E6-432C-A629-D698-2EFA911D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9FE88-407D-9705-5E2E-E90B3087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02B84-67A2-B301-CAAC-DDA22D07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93DBC-AEC3-383F-94B5-5C76A63E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364C-ADDA-5ECF-CA4C-8AF30027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59CF4-BA1C-670D-EC18-9862505B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5A4CB-52D6-3112-4269-C1373C2C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C867-CEB9-141E-E545-7AB42EA4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1A79D-AD88-B142-EC17-3DBACB7F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63252-888C-90DF-A344-DD453493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6C275-F4A6-9428-7E28-9355657A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B9B89-6032-7942-FB7A-0845AEE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0029B-FF49-C15B-322C-7CB6AD8D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D676D-BDC8-6E00-71FD-21786532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231CD-D112-5BCD-24FD-0E327108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9D3E8-AD7B-0424-93D8-B042EB83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05F81-DEC8-FC88-3D18-0DC2CAFB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0C076A-CD8C-E3CE-4537-366BB0BD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6ECF-7AA8-7027-4EB8-1B8D6D1B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35AE5D-63FA-265F-4B03-E33BB9E2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49F421-C2B0-4468-6E7A-3FD2DA5D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C9B0C1-265F-8E94-440E-0C4CA1C8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92A50A-EA5E-C9E0-59C9-1FDB23F1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B73DF0-74AD-2C79-6017-CE43520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E0A8A9-EA6A-8CDE-8994-C9102A5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574CE6-BFB5-0518-CEF6-45E781E3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B6F85-64AC-2E7E-66F2-34A85FED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975FC5-6006-B4C3-71AB-483C196D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7F59E4-3AB0-45C9-32DF-00AF7DE3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81EFD-7572-705A-9BDA-E41F7053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E6EB9C-5862-C0CA-BA83-8DDF2129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2FE1CB-0BA2-4C3E-4E5E-AAAF9FE3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8C272-D6B6-6A54-58B4-3134260A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A453-AE4B-1775-C131-6685C4B8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A455E-D0D1-8756-1AFC-B4D32CE4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0F46B4-9861-E188-EC49-1CF3C459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6B59F1-07A5-2F38-4F88-55ECDD5C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8E550-B0AE-87ED-0687-C3F05DF6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18EDE-9785-1F4F-8B99-BF20D31B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B452F-2DAD-0573-3C44-5FFB9F0B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1F7896-832E-05A7-4300-245C873A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B5EF2-E2FE-D785-A2A5-BD00A2BD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4298D-B639-06E5-E5C8-2492D272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91A8A3-6B21-289D-FD8E-77FC302C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782BC-A678-8469-5D84-8D3F140D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06E8D-AE9A-285D-05D1-98E82B82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4CF98-6F99-E07A-1428-F6D7935E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B015D-2938-B00A-FBD2-5C8B21AC5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139D-9980-4795-B053-8E110504F69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A2829-7C07-5A33-5008-AEDEEB04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FC3F5-0DD4-9109-068C-F0AA4035E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52339E0-B4F8-70E5-7AB9-7442DC905808}"/>
              </a:ext>
            </a:extLst>
          </p:cNvPr>
          <p:cNvSpPr>
            <a:spLocks/>
          </p:cNvSpPr>
          <p:nvPr/>
        </p:nvSpPr>
        <p:spPr>
          <a:xfrm>
            <a:off x="291192" y="2604892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D08F89-230F-359D-B537-1FEA00F5446E}"/>
              </a:ext>
            </a:extLst>
          </p:cNvPr>
          <p:cNvSpPr txBox="1">
            <a:spLocks/>
          </p:cNvSpPr>
          <p:nvPr/>
        </p:nvSpPr>
        <p:spPr>
          <a:xfrm>
            <a:off x="-260578" y="2638621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gmx2qmmm</a:t>
            </a:r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DA764A0-C32E-D79A-3A08-60AD4A88511A}"/>
              </a:ext>
            </a:extLst>
          </p:cNvPr>
          <p:cNvSpPr>
            <a:spLocks/>
          </p:cNvSpPr>
          <p:nvPr/>
        </p:nvSpPr>
        <p:spPr>
          <a:xfrm>
            <a:off x="291192" y="709417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80D25DC-C87D-731E-43FF-C9A9999938E4}"/>
              </a:ext>
            </a:extLst>
          </p:cNvPr>
          <p:cNvSpPr txBox="1">
            <a:spLocks/>
          </p:cNvSpPr>
          <p:nvPr/>
        </p:nvSpPr>
        <p:spPr>
          <a:xfrm>
            <a:off x="-260578" y="743146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home</a:t>
            </a:r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2FC7169-199D-6917-7C30-3D8C0D7046B4}"/>
              </a:ext>
            </a:extLst>
          </p:cNvPr>
          <p:cNvSpPr>
            <a:spLocks/>
          </p:cNvSpPr>
          <p:nvPr/>
        </p:nvSpPr>
        <p:spPr>
          <a:xfrm>
            <a:off x="8372474" y="1171851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CE8BAB-3036-0592-37C0-FD04459411A5}"/>
              </a:ext>
            </a:extLst>
          </p:cNvPr>
          <p:cNvSpPr txBox="1">
            <a:spLocks/>
          </p:cNvSpPr>
          <p:nvPr/>
        </p:nvSpPr>
        <p:spPr>
          <a:xfrm>
            <a:off x="7820704" y="1205580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operations</a:t>
            </a:r>
            <a:endParaRPr lang="en-US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EFFE9C0-6064-922A-53C2-B5FA14984D17}"/>
              </a:ext>
            </a:extLst>
          </p:cNvPr>
          <p:cNvSpPr>
            <a:spLocks/>
          </p:cNvSpPr>
          <p:nvPr/>
        </p:nvSpPr>
        <p:spPr>
          <a:xfrm>
            <a:off x="5015592" y="3825844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221ECA-9FE7-DDDE-EBB0-910DA71AD791}"/>
              </a:ext>
            </a:extLst>
          </p:cNvPr>
          <p:cNvSpPr txBox="1">
            <a:spLocks/>
          </p:cNvSpPr>
          <p:nvPr/>
        </p:nvSpPr>
        <p:spPr>
          <a:xfrm>
            <a:off x="4463822" y="3859573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pointcharges</a:t>
            </a:r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3B3A46DC-5FFE-26B5-09C2-C5C47B1FE102}"/>
              </a:ext>
            </a:extLst>
          </p:cNvPr>
          <p:cNvSpPr>
            <a:spLocks/>
          </p:cNvSpPr>
          <p:nvPr/>
        </p:nvSpPr>
        <p:spPr>
          <a:xfrm>
            <a:off x="291192" y="3852471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0BA9A0F-7555-C76A-9908-D481E0603963}"/>
              </a:ext>
            </a:extLst>
          </p:cNvPr>
          <p:cNvSpPr txBox="1">
            <a:spLocks/>
          </p:cNvSpPr>
          <p:nvPr/>
        </p:nvSpPr>
        <p:spPr>
          <a:xfrm>
            <a:off x="-260578" y="3886200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tools</a:t>
            </a:r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9B26285-E295-E596-A51E-42E84C00B965}"/>
              </a:ext>
            </a:extLst>
          </p:cNvPr>
          <p:cNvSpPr txBox="1"/>
          <p:nvPr/>
        </p:nvSpPr>
        <p:spPr>
          <a:xfrm>
            <a:off x="291192" y="1241329"/>
            <a:ext cx="169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ighlight>
                  <a:srgbClr val="FF0000"/>
                </a:highlight>
              </a:rPr>
              <a:t>bmat.py</a:t>
            </a:r>
          </a:p>
          <a:p>
            <a:r>
              <a:rPr lang="de-DE">
                <a:highlight>
                  <a:srgbClr val="00FF00"/>
                </a:highlight>
              </a:rPr>
              <a:t>gmx2qmmm.py</a:t>
            </a:r>
          </a:p>
          <a:p>
            <a:r>
              <a:rPr lang="de-DE"/>
              <a:t>readInput.py</a:t>
            </a:r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BFA6F8D-D3C0-22A9-DE9A-3A649B4B555D}"/>
              </a:ext>
            </a:extLst>
          </p:cNvPr>
          <p:cNvSpPr txBox="1"/>
          <p:nvPr/>
        </p:nvSpPr>
        <p:spPr>
          <a:xfrm>
            <a:off x="291192" y="319540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_helper.py</a:t>
            </a:r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7FF63F0-7A55-AE2B-1EAF-A45889C4F71F}"/>
              </a:ext>
            </a:extLst>
          </p:cNvPr>
          <p:cNvSpPr txBox="1"/>
          <p:nvPr/>
        </p:nvSpPr>
        <p:spPr>
          <a:xfrm>
            <a:off x="8039191" y="1799235"/>
            <a:ext cx="3990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atoms_from_xyz.py</a:t>
            </a:r>
          </a:p>
          <a:p>
            <a:r>
              <a:rPr lang="de-DE">
                <a:highlight>
                  <a:srgbClr val="FF0000"/>
                </a:highlight>
              </a:rPr>
              <a:t>bmat.py </a:t>
            </a:r>
            <a:r>
              <a:rPr lang="de-DE"/>
              <a:t> (</a:t>
            </a:r>
            <a:r>
              <a:rPr lang="de-DE" err="1"/>
              <a:t>similiar</a:t>
            </a:r>
            <a:r>
              <a:rPr lang="de-DE"/>
              <a:t> to </a:t>
            </a:r>
            <a:r>
              <a:rPr lang="de-DE" err="1"/>
              <a:t>file</a:t>
            </a:r>
            <a:r>
              <a:rPr lang="de-DE"/>
              <a:t> in </a:t>
            </a:r>
            <a:r>
              <a:rPr lang="de-DE" err="1"/>
              <a:t>home</a:t>
            </a:r>
            <a:r>
              <a:rPr lang="de-DE"/>
              <a:t> </a:t>
            </a:r>
            <a:r>
              <a:rPr lang="de-DE" err="1"/>
              <a:t>folder</a:t>
            </a:r>
            <a:r>
              <a:rPr lang="de-DE"/>
              <a:t>)</a:t>
            </a:r>
          </a:p>
          <a:p>
            <a:r>
              <a:rPr lang="de-DE"/>
              <a:t>expansion_check.py</a:t>
            </a:r>
          </a:p>
          <a:p>
            <a:r>
              <a:rPr lang="de-DE"/>
              <a:t>generate_top.py</a:t>
            </a:r>
          </a:p>
          <a:p>
            <a:r>
              <a:rPr lang="de-DE"/>
              <a:t>geo_from_hes.py</a:t>
            </a:r>
          </a:p>
          <a:p>
            <a:r>
              <a:rPr lang="de-DE"/>
              <a:t>geo_from_xyz.py</a:t>
            </a:r>
          </a:p>
          <a:p>
            <a:r>
              <a:rPr lang="de-DE"/>
              <a:t>geo_xyz_g09RevA_02_log.py</a:t>
            </a:r>
          </a:p>
          <a:p>
            <a:r>
              <a:rPr lang="de-DE"/>
              <a:t>hes_xyz_g09RevD_01_fchk.py</a:t>
            </a:r>
          </a:p>
          <a:p>
            <a:r>
              <a:rPr lang="de-DE"/>
              <a:t>hessian_from_hes.py</a:t>
            </a:r>
          </a:p>
          <a:p>
            <a:r>
              <a:rPr lang="de-DE"/>
              <a:t>mass_from_hes.py</a:t>
            </a:r>
          </a:p>
          <a:p>
            <a:r>
              <a:rPr lang="de-DE"/>
              <a:t>nma_3N_6dof.py</a:t>
            </a:r>
          </a:p>
          <a:p>
            <a:r>
              <a:rPr lang="de-DE"/>
              <a:t>nma_helper.py</a:t>
            </a:r>
          </a:p>
          <a:p>
            <a:r>
              <a:rPr lang="de-DE"/>
              <a:t>nma_stuff.py</a:t>
            </a:r>
          </a:p>
          <a:p>
            <a:r>
              <a:rPr lang="de-DE">
                <a:highlight>
                  <a:srgbClr val="00FF00"/>
                </a:highlight>
              </a:rPr>
              <a:t>qmmm.py</a:t>
            </a:r>
          </a:p>
          <a:p>
            <a:r>
              <a:rPr lang="de-DE"/>
              <a:t>qmmm_helper.py</a:t>
            </a:r>
          </a:p>
          <a:p>
            <a:r>
              <a:rPr lang="de-DE"/>
              <a:t>qmmm_job.py</a:t>
            </a:r>
          </a:p>
          <a:p>
            <a:r>
              <a:rPr lang="de-DE"/>
              <a:t>xyz_zmat_g16RevA_02.py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1D3FF3-FE7A-B17D-BC6F-66FCF81FF5FA}"/>
              </a:ext>
            </a:extLst>
          </p:cNvPr>
          <p:cNvSpPr txBox="1"/>
          <p:nvPr/>
        </p:nvSpPr>
        <p:spPr>
          <a:xfrm>
            <a:off x="5025116" y="4505283"/>
            <a:ext cx="373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generate_charge_shift.py</a:t>
            </a:r>
          </a:p>
          <a:p>
            <a:r>
              <a:rPr lang="en-US"/>
              <a:t>generate_pcf_from_top.py</a:t>
            </a:r>
          </a:p>
          <a:p>
            <a:r>
              <a:rPr lang="en-US"/>
              <a:t>prepare_pcf_for_shift.py</a:t>
            </a:r>
          </a:p>
          <a:p>
            <a:r>
              <a:rPr lang="en-US"/>
              <a:t>sum_pcf_tm.py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495966-E86C-5C6D-D0FE-824A41A9FC61}"/>
              </a:ext>
            </a:extLst>
          </p:cNvPr>
          <p:cNvSpPr txBox="1"/>
          <p:nvPr/>
        </p:nvSpPr>
        <p:spPr>
          <a:xfrm>
            <a:off x="319767" y="4524741"/>
            <a:ext cx="20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create_droplet.py</a:t>
            </a:r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567465B1-CEE4-4425-0757-9F87438FE570}"/>
              </a:ext>
            </a:extLst>
          </p:cNvPr>
          <p:cNvSpPr/>
          <p:nvPr/>
        </p:nvSpPr>
        <p:spPr>
          <a:xfrm>
            <a:off x="1963510" y="3025877"/>
            <a:ext cx="281668" cy="860324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B0AA4C4F-0371-9DD5-F3BA-A576F7C5B74E}"/>
              </a:ext>
            </a:extLst>
          </p:cNvPr>
          <p:cNvSpPr/>
          <p:nvPr/>
        </p:nvSpPr>
        <p:spPr>
          <a:xfrm rot="17298036">
            <a:off x="3326581" y="1843546"/>
            <a:ext cx="271603" cy="3018886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734F7BAE-FF30-73CF-41FB-234A16FFED73}"/>
              </a:ext>
            </a:extLst>
          </p:cNvPr>
          <p:cNvSpPr/>
          <p:nvPr/>
        </p:nvSpPr>
        <p:spPr>
          <a:xfrm>
            <a:off x="1914525" y="1162050"/>
            <a:ext cx="281668" cy="1381125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092BB0FB-3959-A975-8377-F946C79D2F05}"/>
              </a:ext>
            </a:extLst>
          </p:cNvPr>
          <p:cNvSpPr/>
          <p:nvPr/>
        </p:nvSpPr>
        <p:spPr>
          <a:xfrm>
            <a:off x="1981200" y="1619250"/>
            <a:ext cx="6315075" cy="1352550"/>
          </a:xfrm>
          <a:custGeom>
            <a:avLst/>
            <a:gdLst>
              <a:gd name="connsiteX0" fmla="*/ 0 w 6315075"/>
              <a:gd name="connsiteY0" fmla="*/ 1352550 h 1352550"/>
              <a:gd name="connsiteX1" fmla="*/ 6315075 w 6315075"/>
              <a:gd name="connsiteY1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5075" h="1352550">
                <a:moveTo>
                  <a:pt x="0" y="1352550"/>
                </a:moveTo>
                <a:lnTo>
                  <a:pt x="63150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A655A2C-19DB-B19D-595D-2ADBC827A25C}"/>
              </a:ext>
            </a:extLst>
          </p:cNvPr>
          <p:cNvSpPr txBox="1"/>
          <p:nvPr/>
        </p:nvSpPr>
        <p:spPr>
          <a:xfrm>
            <a:off x="3295649" y="355394"/>
            <a:ext cx="45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Folder </a:t>
            </a:r>
            <a:r>
              <a:rPr lang="de-DE" err="1"/>
              <a:t>structure</a:t>
            </a:r>
            <a:r>
              <a:rPr lang="de-DE"/>
              <a:t> with </a:t>
            </a:r>
            <a:r>
              <a:rPr lang="de-DE" err="1"/>
              <a:t>python</a:t>
            </a:r>
            <a:r>
              <a:rPr lang="de-DE"/>
              <a:t> </a:t>
            </a:r>
            <a:r>
              <a:rPr lang="de-DE" err="1"/>
              <a:t>files</a:t>
            </a:r>
            <a:r>
              <a:rPr lang="de-DE"/>
              <a:t> per </a:t>
            </a:r>
            <a:r>
              <a:rPr lang="de-DE" err="1"/>
              <a:t>folder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A4CE43B-DED6-40C2-F14A-9BAEC98936AD}"/>
              </a:ext>
            </a:extLst>
          </p:cNvPr>
          <p:cNvSpPr txBox="1"/>
          <p:nvPr/>
        </p:nvSpPr>
        <p:spPr>
          <a:xfrm>
            <a:off x="353722" y="5814219"/>
            <a:ext cx="20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ighlight>
                  <a:srgbClr val="00FF00"/>
                </a:highlight>
              </a:rPr>
              <a:t>overview done</a:t>
            </a:r>
            <a:endParaRPr lang="en-US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558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write_mdp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mdpname; </a:t>
            </a:r>
          </a:p>
          <a:p>
            <a:r>
              <a:rPr lang="en-US">
                <a:latin typeface="Calibri" panose="020F0502020204030204" pitchFamily="34" charset="0"/>
              </a:rPr>
              <a:t>           nbradius: maximum distance between two atoms in nm, for coulomb and vdw cutoff if none given;</a:t>
            </a:r>
          </a:p>
          <a:p>
            <a:r>
              <a:rPr lang="en-US">
                <a:latin typeface="Calibri" panose="020F0502020204030204" pitchFamily="34" charset="0"/>
              </a:rPr>
              <a:t>           mminfo: user defined coulomb and vdw cutoff radius</a:t>
            </a:r>
          </a:p>
          <a:p>
            <a:r>
              <a:rPr lang="en-US">
                <a:latin typeface="Calibri" panose="020F0502020204030204" pitchFamily="34" charset="0"/>
              </a:rPr>
              <a:t>    returns: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the mdp file for gmx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E012E7-D121-415A-3D21-F57F307C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2550"/>
            <a:ext cx="3761712" cy="1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get_nbradius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calculates and returns the maximum distance between any two atoms in nm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F5E774-5EB0-A9F2-9926-D2669A18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45" y="3800475"/>
            <a:ext cx="6577980" cy="14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update_gro_box</a:t>
            </a:r>
            <a:endParaRPr lang="de-DE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</a:t>
            </a:r>
          </a:p>
          <a:p>
            <a:r>
              <a:rPr lang="en-US">
                <a:latin typeface="Calibri" panose="020F0502020204030204" pitchFamily="34" charset="0"/>
              </a:rPr>
              <a:t>        gro: g96 file</a:t>
            </a:r>
          </a:p>
          <a:p>
            <a:r>
              <a:rPr lang="en-US">
                <a:latin typeface="Calibri" panose="020F0502020204030204" pitchFamily="34" charset="0"/>
              </a:rPr>
              <a:t>        groname: name of new g96 file </a:t>
            </a:r>
          </a:p>
          <a:p>
            <a:r>
              <a:rPr lang="en-US">
                <a:latin typeface="Calibri" panose="020F0502020204030204" pitchFamily="34" charset="0"/>
              </a:rPr>
              <a:t>        nbradius: maximum radius between two atoms</a:t>
            </a:r>
          </a:p>
          <a:p>
            <a:r>
              <a:rPr lang="en-US">
                <a:latin typeface="Calibri" panose="020F0502020204030204" pitchFamily="34" charset="0"/>
              </a:rPr>
              <a:t>        logfile</a:t>
            </a:r>
          </a:p>
          <a:p>
            <a:r>
              <a:rPr lang="en-US">
                <a:latin typeface="Calibri" panose="020F0502020204030204" pitchFamily="34" charset="0"/>
              </a:rPr>
              <a:t>    returns: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a new g96 file with increased box size, margin 10*nbradius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D6B705-6E67-A6BD-BEC7-95F909CF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9264"/>
            <a:ext cx="5437470" cy="17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make_</a:t>
            </a:r>
            <a:r>
              <a:rPr lang="de-DE">
                <a:latin typeface="Calibri" panose="020F0502020204030204" pitchFamily="34" charset="0"/>
              </a:rPr>
              <a:t>gmx_inp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</a:t>
            </a:r>
          </a:p>
          <a:p>
            <a:r>
              <a:rPr lang="en-US">
                <a:latin typeface="Calibri" panose="020F0502020204030204" pitchFamily="34" charset="0"/>
              </a:rPr>
              <a:t>    realprefix: gmx command for calling subprocess</a:t>
            </a:r>
          </a:p>
          <a:p>
            <a:r>
              <a:rPr lang="en-US">
                <a:latin typeface="Calibri" panose="020F0502020204030204" pitchFamily="34" charset="0"/>
              </a:rPr>
              <a:t>    returns: name of new tpr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calls functions to write new mdp and g96 file</a:t>
            </a:r>
          </a:p>
          <a:p>
            <a:r>
              <a:rPr lang="en-US">
                <a:latin typeface="Calibri" panose="020F0502020204030204" pitchFamily="34" charset="0"/>
              </a:rPr>
              <a:t>    creates new tpr file with gmx subprocess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1FD0CE-6066-1CD0-B878-615A5C53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9" y="4637687"/>
            <a:ext cx="6264591" cy="15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make_g16_inp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gro: g96 file</a:t>
            </a:r>
          </a:p>
          <a:p>
            <a:r>
              <a:rPr lang="en-US">
                <a:latin typeface="Calibri" panose="020F0502020204030204" pitchFamily="34" charset="0"/>
              </a:rPr>
              <a:t>        qmmmtop, qmatomlist, qminfo, qmmminfo</a:t>
            </a:r>
          </a:p>
          <a:p>
            <a:r>
              <a:rPr lang="en-US">
                <a:latin typeface="Calibri" panose="020F0502020204030204" pitchFamily="34" charset="0"/>
              </a:rPr>
              <a:t>        pcffile</a:t>
            </a:r>
          </a:p>
          <a:p>
            <a:r>
              <a:rPr lang="en-US">
                <a:latin typeface="Calibri" panose="020F0502020204030204" pitchFamily="34" charset="0"/>
              </a:rPr>
              <a:t>        linkatoms</a:t>
            </a:r>
          </a:p>
          <a:p>
            <a:r>
              <a:rPr lang="en-US">
                <a:latin typeface="Calibri" panose="020F0502020204030204" pitchFamily="34" charset="0"/>
              </a:rPr>
              <a:t>        nmaflag</a:t>
            </a:r>
          </a:p>
          <a:p>
            <a:r>
              <a:rPr lang="en-US">
                <a:latin typeface="Calibri" panose="020F0502020204030204" pitchFamily="34" charset="0"/>
              </a:rPr>
              <a:t>    returns: name of gaussian input file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creates the gaussian input file with QM atoms, link atoms and pcf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80C527-D3D6-61A6-27E5-A7DBCC43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6" y="4876800"/>
            <a:ext cx="8388192" cy="16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5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get_qmforces_au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for each QM atom and the m1 atoms in atomic units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176FDB-FF1F-7B19-EE64-2E8D4F82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6" y="5279228"/>
            <a:ext cx="3991004" cy="8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get_mmforces_au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for all atoms in atomic units extracted from the gromacs trr file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2F8A6-9D32-2AE3-BA3F-B2F9FBCD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0665"/>
            <a:ext cx="6238921" cy="10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get_linkforces_au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on link atoms in au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28561B-48EB-7A09-3349-56275454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68" y="4752971"/>
            <a:ext cx="5210213" cy="11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8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make_clean_force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just converts whatever type of forces are in the input list to floats (?)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Why not append them as floats in the first place?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D9B991-FE6D-EACC-5B8F-7C6E9070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9843"/>
            <a:ext cx="3867150" cy="15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make_new_g96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propagator: user chosen propagator algorithm, steepest     </a:t>
            </a:r>
          </a:p>
          <a:p>
            <a:r>
              <a:rPr lang="en-US">
                <a:latin typeface="Calibri" panose="020F0502020204030204" pitchFamily="34" charset="0"/>
              </a:rPr>
              <a:t>        descent, conjugate gradient or bfgs</a:t>
            </a:r>
          </a:p>
          <a:p>
            <a:r>
              <a:rPr lang="en-US">
                <a:latin typeface="Calibri" panose="020F0502020204030204" pitchFamily="34" charset="0"/>
              </a:rPr>
              <a:t>        total_force</a:t>
            </a:r>
          </a:p>
          <a:p>
            <a:r>
              <a:rPr lang="en-US">
                <a:latin typeface="Calibri" panose="020F0502020204030204" pitchFamily="34" charset="0"/>
              </a:rPr>
              <a:t>        last_forces</a:t>
            </a:r>
          </a:p>
          <a:p>
            <a:r>
              <a:rPr lang="en-US">
                <a:latin typeface="Calibri" panose="020F0502020204030204" pitchFamily="34" charset="0"/>
              </a:rPr>
              <a:t>        initstep: current step size I guess</a:t>
            </a:r>
          </a:p>
          <a:p>
            <a:r>
              <a:rPr lang="en-US">
                <a:latin typeface="Calibri" panose="020F0502020204030204" pitchFamily="34" charset="0"/>
              </a:rPr>
              <a:t>    Return: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new g96 file with updated atom positions based on forces and propagator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AF5C74-CA61-C96E-8249-A88CA657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1" y="5029201"/>
            <a:ext cx="5820101" cy="12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6117-8F81-7228-D8EE-00DA8DF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special variables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7429E-3B61-921C-AA1C-35A15C7E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qmmmtop:</a:t>
            </a:r>
          </a:p>
          <a:p>
            <a:pPr marL="0" indent="0">
              <a:buNone/>
            </a:pP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.qmmmtop = </a:t>
            </a:r>
            <a:r>
              <a:rPr lang="en-US" sz="1800">
                <a:solidFill>
                  <a:srgbClr val="2B91AF"/>
                </a:solidFill>
                <a:latin typeface="Consolas" panose="020B0609020204030204" pitchFamily="49" charset="0"/>
              </a:rPr>
              <a:t>str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.qmmmparams.jobname +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".qmmm.top"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DE" sz="1800">
                <a:solidFill>
                  <a:srgbClr val="000000"/>
                </a:solidFill>
              </a:rPr>
              <a:t>(I don‘t know how this file looks, maybe make a list with examples of such files?)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remove_inactive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sets all forces on inactive atoms to zero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118FA1-27DF-B684-67D3-F71606FE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9" y="5411555"/>
            <a:ext cx="5918553" cy="7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9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qmmm_prep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new_gro, top, jobname, curr_step, qminfo, qmatomlist</a:t>
            </a:r>
          </a:p>
          <a:p>
            <a:r>
              <a:rPr lang="en-US">
                <a:latin typeface="Calibri" panose="020F0502020204030204" pitchFamily="34" charset="0"/>
              </a:rPr>
              <a:t>        connlist, linkatoms, basedir, logfile</a:t>
            </a:r>
          </a:p>
          <a:p>
            <a:r>
              <a:rPr lang="en-US">
                <a:latin typeface="Calibri" panose="020F0502020204030204" pitchFamily="34" charset="0"/>
              </a:rPr>
              <a:t>        pathinfo: path information for gmx, Grolib and g16</a:t>
            </a:r>
          </a:p>
          <a:p>
            <a:r>
              <a:rPr lang="en-US">
                <a:latin typeface="Calibri" panose="020F0502020204030204" pitchFamily="34" charset="0"/>
              </a:rPr>
              <a:t>    returns:</a:t>
            </a:r>
          </a:p>
          <a:p>
            <a:r>
              <a:rPr lang="en-US">
                <a:latin typeface="Calibri" panose="020F0502020204030204" pitchFamily="34" charset="0"/>
              </a:rPr>
              <a:t>        new_xyzq: new xyzq matrix</a:t>
            </a:r>
          </a:p>
          <a:p>
            <a:r>
              <a:rPr lang="en-US">
                <a:latin typeface="Calibri" panose="020F0502020204030204" pitchFamily="34" charset="0"/>
              </a:rPr>
              <a:t>        m1list: updated m1 atoms </a:t>
            </a:r>
          </a:p>
          <a:p>
            <a:r>
              <a:rPr lang="en-US">
                <a:latin typeface="Calibri" panose="020F0502020204030204" pitchFamily="34" charset="0"/>
              </a:rPr>
              <a:t>                     (positions or indices?)</a:t>
            </a:r>
          </a:p>
          <a:p>
            <a:r>
              <a:rPr lang="en-US">
                <a:latin typeface="Calibri" panose="020F0502020204030204" pitchFamily="34" charset="0"/>
              </a:rPr>
              <a:t>        m2list: updated m2 atoms</a:t>
            </a:r>
          </a:p>
          <a:p>
            <a:r>
              <a:rPr lang="en-US">
                <a:latin typeface="Calibri" panose="020F0502020204030204" pitchFamily="34" charset="0"/>
              </a:rPr>
              <a:t>        new_links: updated link atoms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I don't quite understand this </a:t>
            </a:r>
          </a:p>
          <a:p>
            <a:r>
              <a:rPr lang="en-US">
                <a:latin typeface="Calibri" panose="020F0502020204030204" pitchFamily="34" charset="0"/>
              </a:rPr>
              <a:t>    function, a lot of pcf stuff that I </a:t>
            </a:r>
          </a:p>
          <a:p>
            <a:r>
              <a:rPr lang="en-US">
                <a:latin typeface="Calibri" panose="020F0502020204030204" pitchFamily="34" charset="0"/>
              </a:rPr>
              <a:t>    haven't looked into yet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F31787-6768-D948-3CDE-290360C63AFE}"/>
              </a:ext>
            </a:extLst>
          </p:cNvPr>
          <p:cNvSpPr txBox="1"/>
          <p:nvPr/>
        </p:nvSpPr>
        <p:spPr>
          <a:xfrm>
            <a:off x="334736" y="6123214"/>
            <a:ext cx="351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graph not working properly when functions from other files are called, qmmm_prep should call all functions on the right;</a:t>
            </a:r>
          </a:p>
          <a:p>
            <a:r>
              <a:rPr lang="de-DE" sz="1000"/>
              <a:t>two different functions called „eval_gro“ in nma_stuff.py and nma_helper.py</a:t>
            </a:r>
            <a:endParaRPr lang="en-US" sz="10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515ABF-CECF-0E48-9ABF-84033DBC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75" y="3057513"/>
            <a:ext cx="4781585" cy="33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make_opt_step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makes new step based on the forces and checks if new energy is better or worse, if worse step size is adapted until too small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A7BC0B-13F2-55D1-A996-86709494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8" y="4536275"/>
            <a:ext cx="5305464" cy="1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g96_to_gro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writes the final geometry to a gro file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1887B7-D68D-4977-EE8B-315A4E16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3" y="5600697"/>
            <a:ext cx="4424395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read_pcf_self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and returns the energy of the point charges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9383E3-0578-F887-2B76-09CE4F2B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3051"/>
            <a:ext cx="3561147" cy="8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get_qmenergy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qm energy from qm output and corrects energy with energy of pcf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EB944F-48B8-DB59-CC7B-684A3518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9721"/>
            <a:ext cx="5191163" cy="9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get_mmenergy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calls gmx via subprocess to obtain mm energy, converts and returns mm energy in au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3775BA-8B2E-1A3C-9A28-674E825D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8094"/>
            <a:ext cx="3981479" cy="6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get_m2charges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reads and returns m2 charges from xyzq matrix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D9B0D1-8E24-88CB-D07B-F822C4C3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0491"/>
            <a:ext cx="4900648" cy="23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2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read_pcffile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the pcf file and returns a list with coordinates and charges (? for which atoms?)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23DFDD-E27F-C86E-6B94-71954505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0" y="4152900"/>
            <a:ext cx="4301992" cy="18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4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get_linkenergy_au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calculates (coulomb) and corrects (?) the energy of the link atoms, returns energy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1F2145-AA0C-4FB8-E75D-6CB7F15D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8207"/>
            <a:ext cx="5538828" cy="14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6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6117-8F81-7228-D8EE-00DA8DF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README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7429E-3B61-921C-AA1C-35A15C7E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All content in this file should be in English now. If you find German text, feel free to change it to English or leave a comment.</a:t>
            </a:r>
          </a:p>
          <a:p>
            <a:r>
              <a:rPr lang="de-DE"/>
              <a:t>The string „XX“ marks parts that are to be discussed or questions. Feel free to leave you thoughts as a comment. </a:t>
            </a:r>
          </a:p>
          <a:p>
            <a:r>
              <a:rPr lang="de-DE"/>
              <a:t>The file is created by Alina Jansen. If you leave a comment, please leave your initials with it to avoid confusion.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6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makes G16 input file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makes gmx input file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runs qm input file (unless there already is an output)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runs gmx input file (mdrun)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qm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mm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corrected link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writing energy to oenergy.txt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return qm energy, mm energy and qm_corrdata (?)</a:t>
            </a:r>
            <a:endParaRPr lang="de-DE"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8A732D3-B117-799A-4F57-95E534AF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74" y="4000500"/>
            <a:ext cx="5281651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read_forces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reads all types of forces and calculates and returns total force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505B6B-1BE9-6E0D-8412-7EBB88E2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72932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opt_cycle</a:t>
            </a:r>
          </a:p>
          <a:p>
            <a:r>
              <a:rPr lang="en-US">
                <a:latin typeface="Calibri" panose="020F0502020204030204" pitchFamily="34" charset="0"/>
              </a:rPr>
              <a:t>'''</a:t>
            </a:r>
          </a:p>
          <a:p>
            <a:r>
              <a:rPr lang="en-US">
                <a:latin typeface="Calibri" panose="020F0502020204030204" pitchFamily="34" charset="0"/>
              </a:rPr>
              <a:t>    checks if the maximum force on any atom is below the user chosen force threshold, if not it calls another opt step until one of the ending criteria is met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B6160D-418E-63E5-92E1-1B95AF72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69" y="4169709"/>
            <a:ext cx="5786480" cy="21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scan_cycle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creates new g96 file with new coordinates for scan atoms and calls a singlepoint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7A81B9-5D42-68B5-0716-217BBCCF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3" y="3630718"/>
            <a:ext cx="8262998" cy="26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5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perform_sp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 of current info and writes forces to output file (where are the subprocesses called though?)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6D7F32-62FC-755A-00DE-62A5922D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2" y="4483665"/>
            <a:ext cx="4934488" cy="16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4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perform_opt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last energy, runs loop of optimization cycles until one ending criterion is met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CE7C56-0DF0-ED35-A513-B1E356EB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3" y="3995268"/>
            <a:ext cx="6586604" cy="21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52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perform_scan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forces, reads scan data (from scan.txt), calls scan cycle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76F071-F661-709E-3F5A-A206FB22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5331"/>
            <a:ext cx="5086387" cy="16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0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perform_nma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forces, ... later (:</a:t>
            </a:r>
          </a:p>
          <a:p>
            <a:r>
              <a:rPr lang="en-US">
                <a:latin typeface="Calibri" panose="020F0502020204030204" pitchFamily="34" charset="0"/>
              </a:rPr>
              <a:t>    ‘’’</a:t>
            </a:r>
          </a:p>
          <a:p>
            <a:r>
              <a:rPr lang="en-US">
                <a:latin typeface="Calibri" panose="020F0502020204030204" pitchFamily="34" charset="0"/>
              </a:rPr>
              <a:t>Function skipped, as not relevant for "general" gmx2qmmm process (e.g. optimizations) for now, will be summarized later or ask Florian (: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78BCEB-B120-1FFA-1A0B-53B32034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55" y="4367354"/>
            <a:ext cx="4867311" cy="17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perform_job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reads jobtype and calls perform_* based on jobtype, passes all arguments to the job</a:t>
            </a:r>
          </a:p>
          <a:p>
            <a:r>
              <a:rPr lang="en-US">
                <a:latin typeface="Calibri" panose="020F0502020204030204" pitchFamily="34" charset="0"/>
              </a:rPr>
              <a:t>    ‘‘’</a:t>
            </a:r>
          </a:p>
          <a:p>
            <a:r>
              <a:rPr lang="en-US">
                <a:latin typeface="Calibri" panose="020F0502020204030204" pitchFamily="34" charset="0"/>
              </a:rPr>
              <a:t>there’s a function in gmx2qmmm.py that is called the same and also calls perform_*, is this function ever called??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828E4D-502B-547E-41BE-4990743C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89" y="3776001"/>
            <a:ext cx="2838471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databasecorrection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seems to be correcting some values based on some database</a:t>
            </a:r>
          </a:p>
          <a:p>
            <a:r>
              <a:rPr lang="en-US">
                <a:latin typeface="Calibri" panose="020F0502020204030204" pitchFamily="34" charset="0"/>
              </a:rPr>
              <a:t>    ‘‘’</a:t>
            </a:r>
          </a:p>
          <a:p>
            <a:r>
              <a:rPr lang="en-US">
                <a:latin typeface="Calibri" panose="020F0502020204030204" pitchFamily="34" charset="0"/>
              </a:rPr>
              <a:t>XX does Florian know more??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5EC6A6-8FA6-B2C6-5134-74BAEB5D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5" y="4481334"/>
            <a:ext cx="4505358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/>
              <a:t>gmx2qmmm.py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2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get_approx_hessian</a:t>
            </a:r>
          </a:p>
          <a:p>
            <a:r>
              <a:rPr lang="en-US">
                <a:latin typeface="Calibri" panose="020F0502020204030204" pitchFamily="34" charset="0"/>
              </a:rPr>
              <a:t>'''</a:t>
            </a:r>
          </a:p>
          <a:p>
            <a:r>
              <a:rPr lang="en-US">
                <a:latin typeface="Calibri" panose="020F0502020204030204" pitchFamily="34" charset="0"/>
              </a:rPr>
              <a:t>    calculates and returns a new hessian matrix and it's smalles eigenvalue (?)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BEE5C8-0148-A010-6BD9-56B1FE0D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9" y="5141991"/>
            <a:ext cx="4376770" cy="8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DA1E02B-586F-87A5-90A8-491C11B34628}"/>
              </a:ext>
            </a:extLst>
          </p:cNvPr>
          <p:cNvSpPr>
            <a:spLocks/>
          </p:cNvSpPr>
          <p:nvPr/>
        </p:nvSpPr>
        <p:spPr>
          <a:xfrm>
            <a:off x="3550907" y="2114958"/>
            <a:ext cx="5090186" cy="1898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/>
              <a:t>Pointcharges</a:t>
            </a:r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E6C0BC-D8CF-8A87-A5F4-3041B2279FA4}"/>
              </a:ext>
            </a:extLst>
          </p:cNvPr>
          <p:cNvSpPr txBox="1"/>
          <p:nvPr/>
        </p:nvSpPr>
        <p:spPr>
          <a:xfrm>
            <a:off x="4466053" y="4401051"/>
            <a:ext cx="3737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generate_charge_shift.py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generate_pcf_from_top.py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prepare_pcf_for_shift.py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sum_pcf_tm.py</a:t>
            </a:r>
          </a:p>
        </p:txBody>
      </p:sp>
    </p:spTree>
    <p:extLst>
      <p:ext uri="{BB962C8B-B14F-4D97-AF65-F5344CB8AC3E}">
        <p14:creationId xmlns:p14="http://schemas.microsoft.com/office/powerpoint/2010/main" val="4110396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8563FE-5FF6-91FF-A178-D40B7B1A4321}"/>
              </a:ext>
            </a:extLst>
          </p:cNvPr>
          <p:cNvSpPr>
            <a:spLocks/>
          </p:cNvSpPr>
          <p:nvPr/>
        </p:nvSpPr>
        <p:spPr>
          <a:xfrm>
            <a:off x="9341226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5383BA3-3780-E2F2-A4BE-72A59E859CC2}"/>
              </a:ext>
            </a:extLst>
          </p:cNvPr>
          <p:cNvSpPr>
            <a:spLocks/>
          </p:cNvSpPr>
          <p:nvPr/>
        </p:nvSpPr>
        <p:spPr>
          <a:xfrm>
            <a:off x="6542941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EE65D35-BCAC-BCBD-C6A2-98439184E521}"/>
              </a:ext>
            </a:extLst>
          </p:cNvPr>
          <p:cNvSpPr>
            <a:spLocks/>
          </p:cNvSpPr>
          <p:nvPr/>
        </p:nvSpPr>
        <p:spPr>
          <a:xfrm>
            <a:off x="3168326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52339E0-B4F8-70E5-7AB9-7442DC905808}"/>
              </a:ext>
            </a:extLst>
          </p:cNvPr>
          <p:cNvSpPr>
            <a:spLocks/>
          </p:cNvSpPr>
          <p:nvPr/>
        </p:nvSpPr>
        <p:spPr>
          <a:xfrm>
            <a:off x="77990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D08F89-230F-359D-B537-1FEA00F5446E}"/>
              </a:ext>
            </a:extLst>
          </p:cNvPr>
          <p:cNvSpPr txBox="1">
            <a:spLocks/>
          </p:cNvSpPr>
          <p:nvPr/>
        </p:nvSpPr>
        <p:spPr>
          <a:xfrm>
            <a:off x="9688851" y="1487925"/>
            <a:ext cx="20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sum_pcf_tm.py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A65387-3468-E35F-A2DD-B17371FA67D5}"/>
              </a:ext>
            </a:extLst>
          </p:cNvPr>
          <p:cNvSpPr txBox="1">
            <a:spLocks/>
          </p:cNvSpPr>
          <p:nvPr/>
        </p:nvSpPr>
        <p:spPr>
          <a:xfrm>
            <a:off x="166884" y="1487925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generate_charge_shift.py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9BE6D9-AA0E-F06F-80E6-3994008FD78C}"/>
              </a:ext>
            </a:extLst>
          </p:cNvPr>
          <p:cNvSpPr txBox="1">
            <a:spLocks/>
          </p:cNvSpPr>
          <p:nvPr/>
        </p:nvSpPr>
        <p:spPr>
          <a:xfrm>
            <a:off x="6542941" y="1487925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prepare_pcf_for_shift.py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0D006F-FE33-A37E-BC4A-2157C66AA64C}"/>
              </a:ext>
            </a:extLst>
          </p:cNvPr>
          <p:cNvSpPr txBox="1">
            <a:spLocks/>
          </p:cNvSpPr>
          <p:nvPr/>
        </p:nvSpPr>
        <p:spPr>
          <a:xfrm>
            <a:off x="3112753" y="1487925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generate_pcf_from_top.py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908E85D-E208-070C-04C8-759BEC906B2B}"/>
              </a:ext>
            </a:extLst>
          </p:cNvPr>
          <p:cNvSpPr>
            <a:spLocks/>
          </p:cNvSpPr>
          <p:nvPr/>
        </p:nvSpPr>
        <p:spPr>
          <a:xfrm>
            <a:off x="272333" y="227414"/>
            <a:ext cx="3228919" cy="75853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73EE51D-D45E-4084-F37E-0F64112B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36" y="322009"/>
            <a:ext cx="2414712" cy="569342"/>
          </a:xfrm>
        </p:spPr>
        <p:txBody>
          <a:bodyPr>
            <a:normAutofit/>
          </a:bodyPr>
          <a:lstStyle/>
          <a:p>
            <a:r>
              <a:rPr lang="de-DE" sz="3200"/>
              <a:t>Pointcharges</a:t>
            </a:r>
            <a:endParaRPr lang="en-US" sz="32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93521ED-553B-9288-1F1C-E3787C4B12F7}"/>
              </a:ext>
            </a:extLst>
          </p:cNvPr>
          <p:cNvSpPr txBox="1"/>
          <p:nvPr/>
        </p:nvSpPr>
        <p:spPr>
          <a:xfrm>
            <a:off x="106505" y="1933875"/>
            <a:ext cx="27740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ighlight>
                  <a:srgbClr val="FFFF00"/>
                </a:highlight>
              </a:rPr>
              <a:t>uvec</a:t>
            </a:r>
          </a:p>
          <a:p>
            <a:r>
              <a:rPr lang="en-US" sz="1400"/>
              <a:t>create_corr_charges</a:t>
            </a:r>
          </a:p>
          <a:p>
            <a:r>
              <a:rPr lang="en-US" sz="1400"/>
              <a:t>write_disp_charges</a:t>
            </a:r>
          </a:p>
          <a:p>
            <a:r>
              <a:rPr lang="en-US" sz="1400"/>
              <a:t>make_new_field</a:t>
            </a:r>
          </a:p>
          <a:p>
            <a:r>
              <a:rPr lang="en-US" sz="1400"/>
              <a:t>write_new_pcf</a:t>
            </a:r>
          </a:p>
          <a:p>
            <a:r>
              <a:rPr lang="en-US" sz="1400"/>
              <a:t>write_new_field_to_disk_listsonly</a:t>
            </a:r>
          </a:p>
          <a:p>
            <a:r>
              <a:rPr lang="en-US" sz="1400"/>
              <a:t>write_new_field_to_disk</a:t>
            </a:r>
          </a:p>
          <a:p>
            <a:r>
              <a:rPr lang="en-US" sz="1400"/>
              <a:t>read_xyzq</a:t>
            </a:r>
          </a:p>
          <a:p>
            <a:r>
              <a:rPr lang="en-US" sz="1400"/>
              <a:t>get_qmlist</a:t>
            </a:r>
          </a:p>
          <a:p>
            <a:r>
              <a:rPr lang="en-US" sz="1400"/>
              <a:t>get_m2vec</a:t>
            </a:r>
          </a:p>
          <a:p>
            <a:r>
              <a:rPr lang="en-US" sz="1400"/>
              <a:t>get_m2vec_fieldsonly</a:t>
            </a:r>
          </a:p>
          <a:p>
            <a:r>
              <a:rPr lang="en-US" sz="1400"/>
              <a:t>make_droplist</a:t>
            </a:r>
          </a:p>
          <a:p>
            <a:r>
              <a:rPr lang="en-US" sz="1400"/>
              <a:t>generate_charge_shift_fieldsonly</a:t>
            </a:r>
          </a:p>
          <a:p>
            <a:r>
              <a:rPr lang="en-US" sz="1400"/>
              <a:t>generate_charge_shift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A9079FF-6017-A3A1-422A-CAA7BB220A95}"/>
              </a:ext>
            </a:extLst>
          </p:cNvPr>
          <p:cNvSpPr txBox="1"/>
          <p:nvPr/>
        </p:nvSpPr>
        <p:spPr>
          <a:xfrm>
            <a:off x="3168326" y="1933875"/>
            <a:ext cx="2774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checkformol</a:t>
            </a:r>
          </a:p>
          <a:p>
            <a:r>
              <a:rPr lang="en-US" sz="1400"/>
              <a:t>getincludelist</a:t>
            </a:r>
          </a:p>
          <a:p>
            <a:r>
              <a:rPr lang="en-US" sz="1400"/>
              <a:t>readcharges</a:t>
            </a:r>
          </a:p>
          <a:p>
            <a:r>
              <a:rPr lang="en-US" sz="1400"/>
              <a:t>readg96</a:t>
            </a:r>
          </a:p>
          <a:p>
            <a:r>
              <a:rPr lang="en-US" sz="1400"/>
              <a:t>readgeo</a:t>
            </a:r>
          </a:p>
          <a:p>
            <a:r>
              <a:rPr lang="en-US" sz="1400"/>
              <a:t>readmols</a:t>
            </a:r>
          </a:p>
          <a:p>
            <a:r>
              <a:rPr lang="en-US" sz="1400"/>
              <a:t>read_numatoms</a:t>
            </a:r>
          </a:p>
          <a:p>
            <a:r>
              <a:rPr lang="en-US" sz="1400"/>
              <a:t>makeout</a:t>
            </a:r>
          </a:p>
          <a:p>
            <a:r>
              <a:rPr lang="en-US" sz="1400"/>
              <a:t>generate_pcf_from_top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0112C2-AC1D-FC81-6213-6FBB94E46611}"/>
              </a:ext>
            </a:extLst>
          </p:cNvPr>
          <p:cNvSpPr txBox="1"/>
          <p:nvPr/>
        </p:nvSpPr>
        <p:spPr>
          <a:xfrm>
            <a:off x="6495725" y="1933875"/>
            <a:ext cx="27740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get_bondpartners</a:t>
            </a:r>
          </a:p>
          <a:p>
            <a:r>
              <a:rPr lang="en-US" sz="1400"/>
              <a:t>identify_m2</a:t>
            </a:r>
          </a:p>
          <a:p>
            <a:r>
              <a:rPr lang="en-US" sz="1400"/>
              <a:t>identify_m1</a:t>
            </a:r>
          </a:p>
          <a:p>
            <a:r>
              <a:rPr lang="en-US" sz="1400"/>
              <a:t>read_conn_list</a:t>
            </a:r>
          </a:p>
          <a:p>
            <a:r>
              <a:rPr lang="en-US" sz="1400"/>
              <a:t>read_qmatom_list</a:t>
            </a:r>
          </a:p>
          <a:p>
            <a:r>
              <a:rPr lang="en-US" sz="1400"/>
              <a:t>read_inner_list</a:t>
            </a:r>
          </a:p>
          <a:p>
            <a:r>
              <a:rPr lang="en-US" sz="1400"/>
              <a:t>read_outer_list</a:t>
            </a:r>
          </a:p>
          <a:p>
            <a:r>
              <a:rPr lang="en-US" sz="1400"/>
              <a:t>get_qmcoords</a:t>
            </a:r>
          </a:p>
          <a:p>
            <a:r>
              <a:rPr lang="en-US" sz="1400"/>
              <a:t>read_charge_list</a:t>
            </a:r>
          </a:p>
          <a:p>
            <a:r>
              <a:rPr lang="en-US" sz="1400"/>
              <a:t>eliminate_and_shift_to_m1</a:t>
            </a:r>
          </a:p>
          <a:p>
            <a:r>
              <a:rPr lang="en-US" sz="1400"/>
              <a:t>prepare_pcf_for_shift_fieldsonly</a:t>
            </a:r>
          </a:p>
          <a:p>
            <a:r>
              <a:rPr lang="en-US" sz="1400"/>
              <a:t>prepare_pcf_for_shift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6C475E2-A451-B17A-9DC1-04C1F8A70E29}"/>
              </a:ext>
            </a:extLst>
          </p:cNvPr>
          <p:cNvSpPr txBox="1"/>
          <p:nvPr/>
        </p:nvSpPr>
        <p:spPr>
          <a:xfrm>
            <a:off x="9311407" y="1933875"/>
            <a:ext cx="27740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sum_pcf_tm</a:t>
            </a:r>
          </a:p>
          <a:p>
            <a:r>
              <a:rPr lang="en-US" sz="1400"/>
              <a:t>sum_pcf_tm_nofile</a:t>
            </a:r>
          </a:p>
          <a:p>
            <a:r>
              <a:rPr lang="en-US" sz="1400"/>
              <a:t>sum_pcf_tm_red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7F73357-FB1E-E567-E5D4-BB3959F82BFC}"/>
              </a:ext>
            </a:extLst>
          </p:cNvPr>
          <p:cNvSpPr txBox="1"/>
          <p:nvPr/>
        </p:nvSpPr>
        <p:spPr>
          <a:xfrm>
            <a:off x="3168326" y="5326853"/>
            <a:ext cx="6095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minor functions</a:t>
            </a:r>
          </a:p>
          <a:p>
            <a:r>
              <a:rPr lang="en-US">
                <a:highlight>
                  <a:srgbClr val="C0C0C0"/>
                </a:highlight>
              </a:rPr>
              <a:t>medium?</a:t>
            </a:r>
          </a:p>
          <a:p>
            <a:r>
              <a:rPr lang="en-US">
                <a:highlight>
                  <a:srgbClr val="00FFFF"/>
                </a:highlight>
              </a:rPr>
              <a:t>major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FF"/>
                </a:highlight>
              </a:rPr>
              <a:t>due to importance or size of function</a:t>
            </a:r>
            <a:endParaRPr lang="de-DE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5267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generate_charge_shift.py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934E17-FA9F-D215-F6E4-828D1FAFCE63}"/>
              </a:ext>
            </a:extLst>
          </p:cNvPr>
          <p:cNvSpPr txBox="1"/>
          <p:nvPr/>
        </p:nvSpPr>
        <p:spPr>
          <a:xfrm>
            <a:off x="389684" y="3849634"/>
            <a:ext cx="114833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#This will take a point charge field (turbomole style, without a leading "$point_charges" line) and shift the charges such that the M1 atom charge is replaced by a distribution of charge on the neighbouring atoms.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#Will also generate a corrected dipole field at all Q atoms by setting pairs of displaced dipoles next to the M2 atoms and numerically optimizing them.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#Requires input point_charge field, M1 atom list, file containing the XYZ coordinates of all QM atoms (one per row), M2 atoms list(format see below), output file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#format for M2 file: each row corresponds to M1 file rows, each row contains all M2 atom indices separated by a space/tab whatever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uvec</a:t>
            </a:r>
          </a:p>
          <a:p>
            <a:endParaRPr lang="en-US"/>
          </a:p>
          <a:p>
            <a:r>
              <a:rPr lang="en-US" sz="1800"/>
              <a:t> '''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EFFECT: \\</a:t>
            </a:r>
          </a:p>
          <a:p>
            <a:r>
              <a:rPr lang="en-US" sz="1800"/>
              <a:t>        normalizing a vector \\</a:t>
            </a:r>
          </a:p>
          <a:p>
            <a:r>
              <a:rPr lang="en-US" sz="1800"/>
              <a:t>        --------------- \\</a:t>
            </a:r>
          </a:p>
          <a:p>
            <a:r>
              <a:rPr lang="en-US" sz="1800"/>
              <a:t>        NONE \\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INPUT: \\</a:t>
            </a:r>
          </a:p>
          <a:p>
            <a:r>
              <a:rPr lang="en-US" sz="1800"/>
              <a:t>        vec: 1d list or np.array</a:t>
            </a:r>
          </a:p>
          <a:p>
            <a:r>
              <a:rPr lang="en-US" sz="1800"/>
              <a:t>        --------------- \\</a:t>
            </a:r>
          </a:p>
          <a:p>
            <a:r>
              <a:rPr lang="en-US" sz="1800"/>
              <a:t>        NONE \\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RETURN: \\</a:t>
            </a:r>
          </a:p>
          <a:p>
            <a:r>
              <a:rPr lang="en-US" sz="1800"/>
              <a:t>        np.array -&gt; normalized vector \\</a:t>
            </a:r>
          </a:p>
          <a:p>
            <a:r>
              <a:rPr lang="en-US" sz="1800"/>
              <a:t>        --------------- \\</a:t>
            </a:r>
          </a:p>
          <a:p>
            <a:r>
              <a:rPr lang="en-US" sz="1800"/>
              <a:t>        NONE \\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'''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2C4780-7BC8-4E61-3AFF-B25FF274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81" y="678591"/>
            <a:ext cx="2628919" cy="9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3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create_corr_charges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0F89AD-616A-FA30-32E9-A9767141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87" y="606442"/>
            <a:ext cx="5950783" cy="17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3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write_disp_charges</a:t>
            </a:r>
          </a:p>
        </p:txBody>
      </p:sp>
    </p:spTree>
    <p:extLst>
      <p:ext uri="{BB962C8B-B14F-4D97-AF65-F5344CB8AC3E}">
        <p14:creationId xmlns:p14="http://schemas.microsoft.com/office/powerpoint/2010/main" val="2807527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make_new_field</a:t>
            </a:r>
          </a:p>
        </p:txBody>
      </p:sp>
    </p:spTree>
    <p:extLst>
      <p:ext uri="{BB962C8B-B14F-4D97-AF65-F5344CB8AC3E}">
        <p14:creationId xmlns:p14="http://schemas.microsoft.com/office/powerpoint/2010/main" val="1947562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write_new_pcf</a:t>
            </a:r>
          </a:p>
        </p:txBody>
      </p:sp>
    </p:spTree>
    <p:extLst>
      <p:ext uri="{BB962C8B-B14F-4D97-AF65-F5344CB8AC3E}">
        <p14:creationId xmlns:p14="http://schemas.microsoft.com/office/powerpoint/2010/main" val="2186905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199" y="1048435"/>
            <a:ext cx="730159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write_new_field_to_disk_listsonly</a:t>
            </a:r>
          </a:p>
          <a:p>
            <a:r>
              <a:rPr lang="en-US"/>
              <a:t>    '''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EFFECT: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write point charge fiel file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INPUT: \\</a:t>
            </a:r>
          </a:p>
          <a:p>
            <a:r>
              <a:rPr lang="en-US"/>
              <a:t>    --------------- 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list, list, xyzq for all atoms, ‘QM’ for qm atoms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ofilename: string, name for pcf file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new_field: 2d array, xyzq of new charges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getlist: list, m1 atoms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m2_nolist: list, m2 atoms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RETURN: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None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'''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07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gmx2qmmm.py</a:t>
            </a:r>
            <a:endParaRPr lang="en-US" sz="20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B8BF48-2C69-7F68-D30D-1771D147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23" y="1155689"/>
            <a:ext cx="5481651" cy="430499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7D69685-744E-F3E6-FDB2-0AF3F6A25500}"/>
              </a:ext>
            </a:extLst>
          </p:cNvPr>
          <p:cNvSpPr txBox="1"/>
          <p:nvPr/>
        </p:nvSpPr>
        <p:spPr>
          <a:xfrm>
            <a:off x="6915151" y="923926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Saves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inputs</a:t>
            </a:r>
            <a:r>
              <a:rPr lang="de-DE"/>
              <a:t> with function „</a:t>
            </a:r>
            <a:r>
              <a:rPr lang="de-DE" err="1"/>
              <a:t>userInputs</a:t>
            </a:r>
            <a:r>
              <a:rPr lang="de-DE"/>
              <a:t>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Calls gmx2qmmm with </a:t>
            </a:r>
            <a:r>
              <a:rPr lang="de-DE" err="1"/>
              <a:t>inputs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Instantiates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QMMMInput</a:t>
            </a:r>
            <a:r>
              <a:rPr lang="de-DE"/>
              <a:t> </a:t>
            </a:r>
            <a:r>
              <a:rPr lang="de-DE" err="1"/>
              <a:t>class</a:t>
            </a:r>
            <a:r>
              <a:rPr lang="de-DE"/>
              <a:t> with </a:t>
            </a:r>
            <a:r>
              <a:rPr lang="de-DE" err="1"/>
              <a:t>input</a:t>
            </a:r>
            <a:r>
              <a:rPr lang="de-DE"/>
              <a:t> </a:t>
            </a:r>
            <a:r>
              <a:rPr lang="de-DE" err="1"/>
              <a:t>files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Calls </a:t>
            </a:r>
            <a:r>
              <a:rPr lang="de-DE" err="1"/>
              <a:t>perform_job</a:t>
            </a:r>
            <a:endParaRPr lang="de-DE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calls the job with the </a:t>
            </a:r>
            <a:r>
              <a:rPr lang="en-US" err="1"/>
              <a:t>jobtype</a:t>
            </a:r>
            <a:r>
              <a:rPr lang="en-US"/>
              <a:t> defined in the 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149530-73B9-DD00-AC59-A48170FFBD12}"/>
              </a:ext>
            </a:extLst>
          </p:cNvPr>
          <p:cNvSpPr/>
          <p:nvPr/>
        </p:nvSpPr>
        <p:spPr>
          <a:xfrm>
            <a:off x="3943350" y="1257300"/>
            <a:ext cx="1847850" cy="263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CD50D0-21B4-608F-F6D2-5E525F1AC451}"/>
              </a:ext>
            </a:extLst>
          </p:cNvPr>
          <p:cNvSpPr txBox="1"/>
          <p:nvPr/>
        </p:nvSpPr>
        <p:spPr>
          <a:xfrm>
            <a:off x="4276725" y="1216337"/>
            <a:ext cx="15525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qmmm.py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89E976-AF27-64CA-B74A-B468E7EA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682" y="4225718"/>
            <a:ext cx="1728518" cy="12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7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write_new_field_to_disk</a:t>
            </a:r>
          </a:p>
        </p:txBody>
      </p:sp>
    </p:spTree>
    <p:extLst>
      <p:ext uri="{BB962C8B-B14F-4D97-AF65-F5344CB8AC3E}">
        <p14:creationId xmlns:p14="http://schemas.microsoft.com/office/powerpoint/2010/main" val="866752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read_xyzq</a:t>
            </a:r>
          </a:p>
        </p:txBody>
      </p:sp>
    </p:spTree>
    <p:extLst>
      <p:ext uri="{BB962C8B-B14F-4D97-AF65-F5344CB8AC3E}">
        <p14:creationId xmlns:p14="http://schemas.microsoft.com/office/powerpoint/2010/main" val="1833367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get_qmlist</a:t>
            </a:r>
          </a:p>
        </p:txBody>
      </p:sp>
    </p:spTree>
    <p:extLst>
      <p:ext uri="{BB962C8B-B14F-4D97-AF65-F5344CB8AC3E}">
        <p14:creationId xmlns:p14="http://schemas.microsoft.com/office/powerpoint/2010/main" val="2072182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get_m2vec</a:t>
            </a:r>
          </a:p>
        </p:txBody>
      </p:sp>
    </p:spTree>
    <p:extLst>
      <p:ext uri="{BB962C8B-B14F-4D97-AF65-F5344CB8AC3E}">
        <p14:creationId xmlns:p14="http://schemas.microsoft.com/office/powerpoint/2010/main" val="4011721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get_m2vec_fieldsonly</a:t>
            </a:r>
          </a:p>
        </p:txBody>
      </p:sp>
    </p:spTree>
    <p:extLst>
      <p:ext uri="{BB962C8B-B14F-4D97-AF65-F5344CB8AC3E}">
        <p14:creationId xmlns:p14="http://schemas.microsoft.com/office/powerpoint/2010/main" val="140453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make_droplist</a:t>
            </a:r>
          </a:p>
        </p:txBody>
      </p:sp>
    </p:spTree>
    <p:extLst>
      <p:ext uri="{BB962C8B-B14F-4D97-AF65-F5344CB8AC3E}">
        <p14:creationId xmlns:p14="http://schemas.microsoft.com/office/powerpoint/2010/main" val="1676137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199" y="1048435"/>
            <a:ext cx="707299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generate_charge_shift_fieldsonly</a:t>
            </a:r>
          </a:p>
          <a:p>
            <a:r>
              <a:rPr lang="en-US"/>
              <a:t>    '''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EFFECT: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create new pcf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INPUT: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list, xyzq for all atoms, ‘QM’ for qm atoms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m1list: list of m1 atom indices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qmcoords: list, xyzq for qm atoms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m2list: list of m2 atom indices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jobname: string, jobname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basedir: directory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RETURN: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None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'''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3737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generate_charge_shift</a:t>
            </a:r>
          </a:p>
        </p:txBody>
      </p:sp>
    </p:spTree>
    <p:extLst>
      <p:ext uri="{BB962C8B-B14F-4D97-AF65-F5344CB8AC3E}">
        <p14:creationId xmlns:p14="http://schemas.microsoft.com/office/powerpoint/2010/main" val="3721787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39652-6F59-A811-A4E2-3E7CC66EE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3CA36-FCA2-6994-C47D-1828869DD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generate_pcf_from_top.py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DDB573-B0BE-CA0D-CB5F-97C65DE719D4}"/>
              </a:ext>
            </a:extLst>
          </p:cNvPr>
          <p:cNvSpPr txBox="1"/>
          <p:nvPr/>
        </p:nvSpPr>
        <p:spPr>
          <a:xfrm>
            <a:off x="389684" y="3849634"/>
            <a:ext cx="114833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will take a gro and top file, and take the point charges from there.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IS NOT YET IMPLEMENTED#This list of charges and coordinates will then be trimmed by a set of point charges which then will be concatenated to a charge shift model, like in a QM/MM approach.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IS NOT YET IMPLEMENTED#The trimming is optional.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will print output list as x y z charge in Angstrom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IS NOT YET TRUE#needs input pdb, file containing groups/atoms to trim (format: &lt;number of groups&gt;\n&lt;for each group:&gt;&lt;amount of atoms in group&gt;\n&lt;indices of atoms, one per line&gt;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needs input .gro file, input .top file, PCF output file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65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BD0C-32E1-DB08-5E92-44670760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4F5D-D7C1-8E19-CC0E-40C17728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generate_pcf_from_top.py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554DEC-A830-025E-A807-72E8F8CB7B6B}"/>
              </a:ext>
            </a:extLst>
          </p:cNvPr>
          <p:cNvSpPr txBox="1"/>
          <p:nvPr/>
        </p:nvSpPr>
        <p:spPr>
          <a:xfrm>
            <a:off x="838200" y="104843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checkformol</a:t>
            </a:r>
          </a:p>
          <a:p>
            <a:endParaRPr lang="en-US"/>
          </a:p>
          <a:p>
            <a:r>
              <a:rPr lang="en-US"/>
              <a:t>    '''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EFFECT: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function checks if the molecule (molname) is listed in the topology file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INPUT: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molname: string, name of molecule</a:t>
            </a:r>
          </a:p>
          <a:p>
            <a:r>
              <a:rPr lang="en-US"/>
              <a:t>    inp: string, name of topology file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RETURN: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correct: -&gt; bool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'''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8862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qmmm.py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6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FCB9-3A99-A8C0-B6FF-D3C5A512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CCB00-279D-073E-4CE4-77D602E1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generate_pcf_from_top.py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784518-DF79-0633-888B-EE68842394C6}"/>
              </a:ext>
            </a:extLst>
          </p:cNvPr>
          <p:cNvSpPr txBox="1"/>
          <p:nvPr/>
        </p:nvSpPr>
        <p:spPr>
          <a:xfrm>
            <a:off x="838200" y="104843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getincludelist</a:t>
            </a:r>
          </a:p>
          <a:p>
            <a:r>
              <a:rPr lang="en-US"/>
              <a:t>    '''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EFFECT: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reads charges for all atoms in a molecule type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INPUT: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molvecentry: list with molecule name and amount of this molecule</a:t>
            </a:r>
          </a:p>
          <a:p>
            <a:r>
              <a:rPr lang="en-US"/>
              <a:t>    top: string, name of topology file</a:t>
            </a:r>
          </a:p>
          <a:p>
            <a:r>
              <a:rPr lang="en-US"/>
              <a:t>    gmxtop_path: string, path to grolib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RETURN: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finalvec: list of charges for every atom in these molecule types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'''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0549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06F43-5029-2FE9-193A-B535214E8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790BB-CF16-29F2-F5BD-FEA52AFB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generate_pcf_from_top.py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161088-452B-C7CD-56A0-EDFDC0150255}"/>
              </a:ext>
            </a:extLst>
          </p:cNvPr>
          <p:cNvSpPr txBox="1"/>
          <p:nvPr/>
        </p:nvSpPr>
        <p:spPr>
          <a:xfrm>
            <a:off x="838200" y="104843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readg96</a:t>
            </a:r>
          </a:p>
          <a:p>
            <a:r>
              <a:rPr lang="en-US"/>
              <a:t>    '''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EFFECT: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reads coordinates of all atoms from a g96 file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INPUT: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inp: string, name of g96 file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RETURN: \\</a:t>
            </a:r>
          </a:p>
          <a:p>
            <a:r>
              <a:rPr lang="en-US"/>
              <a:t>    --------------- </a:t>
            </a:r>
          </a:p>
          <a:p>
            <a:r>
              <a:rPr lang="en-US"/>
              <a:t>    coords: list of coordinates</a:t>
            </a:r>
          </a:p>
          <a:p>
            <a:r>
              <a:rPr lang="en-US"/>
              <a:t>    ------------------------------</a:t>
            </a:r>
          </a:p>
          <a:p>
            <a:r>
              <a:rPr lang="en-US"/>
              <a:t>    '''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12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21813-B679-1CA5-9DD1-331D8D60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10C22-A932-A6BD-890B-E0DD7FF6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generate_pcf_from_top.py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1C819A-2B87-8F84-B4BD-077A851740E9}"/>
              </a:ext>
            </a:extLst>
          </p:cNvPr>
          <p:cNvSpPr txBox="1"/>
          <p:nvPr/>
        </p:nvSpPr>
        <p:spPr>
          <a:xfrm>
            <a:off x="838200" y="104843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read_numatoms</a:t>
            </a:r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reads and returns the number of atoms in the system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inp: string, name of structure file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   int, number of atoms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2399989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96203-DB3E-745D-87F8-C83B25F99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C7F6-73C7-41A4-8194-6440C354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generate_pcf_from_top.py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900E4AE-CC9C-8189-7900-8FED6E39C909}"/>
              </a:ext>
            </a:extLst>
          </p:cNvPr>
          <p:cNvSpPr txBox="1"/>
          <p:nvPr/>
        </p:nvSpPr>
        <p:spPr>
          <a:xfrm>
            <a:off x="838200" y="104843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readmols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reads list of molecules from the topology file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string, name of topology file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   mollist: list of molecules and their amount in the system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1470790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B9A4-F9AB-0D5E-1288-F4197809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A6E06-C4D9-412F-F43D-E74DC076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generate_pcf_from_top.py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D14523-CA9F-7C3C-C599-20293CF05B3E}"/>
              </a:ext>
            </a:extLst>
          </p:cNvPr>
          <p:cNvSpPr txBox="1"/>
          <p:nvPr/>
        </p:nvSpPr>
        <p:spPr>
          <a:xfrm>
            <a:off x="838200" y="104843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dupli</a:t>
            </a:r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XX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   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4192851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66F5-C120-A59E-C91B-25A1F3B2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00F95-94ED-267D-22EB-C2EE0943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3A448D-D1B3-310E-E9FF-4F2C6F71A80A}"/>
              </a:ext>
            </a:extLst>
          </p:cNvPr>
          <p:cNvSpPr txBox="1"/>
          <p:nvPr/>
        </p:nvSpPr>
        <p:spPr>
          <a:xfrm>
            <a:off x="838200" y="104843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read_qmatom_list</a:t>
            </a:r>
          </a:p>
          <a:p>
            <a:r>
              <a:rPr lang="en-US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/>
              <a:t>reads and sorts qm atom indices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inp: string, name of qm atoms index file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</a:t>
            </a:r>
            <a:r>
              <a:rPr lang="en-US"/>
              <a:t>RETURN: \\</a:t>
            </a:r>
          </a:p>
          <a:p>
            <a:r>
              <a:rPr lang="en-US"/>
              <a:t>    --------------- </a:t>
            </a:r>
          </a:p>
          <a:p>
            <a:r>
              <a:rPr lang="en-US"/>
              <a:t>    sortedlist: list of sorted qm atom indices</a:t>
            </a:r>
          </a:p>
          <a:p>
            <a:r>
              <a:rPr lang="en-US"/>
              <a:t>    ------------------------------</a:t>
            </a:r>
          </a:p>
          <a:p>
            <a:r>
              <a:rPr lang="en-US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33889532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60233-BBE7-FE0D-B5B7-25688D92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F6D0F-C4A5-CFC3-F307-3183064B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52E366-6E8B-A88B-C7D4-21BCCE3E88EA}"/>
              </a:ext>
            </a:extLst>
          </p:cNvPr>
          <p:cNvSpPr txBox="1"/>
          <p:nvPr/>
        </p:nvSpPr>
        <p:spPr>
          <a:xfrm>
            <a:off x="838200" y="1048435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identify_m2</a:t>
            </a:r>
            <a:endParaRPr lang="en-US" sz="1800"/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/>
              <a:t>reads out all m2 atoms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qmlist: list of qm atom indices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list: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 of m1 atom indices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connlist: list of atom connection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m2list: list of m2 atom indices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7155137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1BCF5-2FC9-902A-2913-983A5954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A218-8BE8-18CB-71A0-66701763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AF7E838-8093-F7D6-F2E1-9E3930B6D5A5}"/>
              </a:ext>
            </a:extLst>
          </p:cNvPr>
          <p:cNvSpPr txBox="1"/>
          <p:nvPr/>
        </p:nvSpPr>
        <p:spPr>
          <a:xfrm>
            <a:off x="838200" y="104843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identify_m1</a:t>
            </a:r>
            <a:endParaRPr lang="en-US" sz="1800"/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/>
              <a:t>reads out all m1 atoms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qmlist: list of qm atom indices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connlist: list of atom connection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m1list: list of m1 atom indices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1388236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C9AB-4EAD-0F9F-829C-73C063393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10142-8629-2D9C-4699-F955FD15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17033F-A3DC-45A0-BE88-974978C12119}"/>
              </a:ext>
            </a:extLst>
          </p:cNvPr>
          <p:cNvSpPr txBox="1"/>
          <p:nvPr/>
        </p:nvSpPr>
        <p:spPr>
          <a:xfrm>
            <a:off x="838200" y="104843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get_bondpartners</a:t>
            </a:r>
            <a:endParaRPr lang="en-US" sz="1800"/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/>
              <a:t>reads all m1 atoms for a specific qm atom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connlist: list of atom connection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target: int, index of specific qm atom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   partnerlist: list of m1 atoms for this specific qm atom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10377009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FE690-AD22-0BCF-2698-B05C2BC65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18C17-17E8-731D-C887-223034C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F88597-5148-1DE7-264B-395F7AA3EFA2}"/>
              </a:ext>
            </a:extLst>
          </p:cNvPr>
          <p:cNvSpPr txBox="1"/>
          <p:nvPr/>
        </p:nvSpPr>
        <p:spPr>
          <a:xfrm>
            <a:off x="838200" y="1048435"/>
            <a:ext cx="755468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prepare_pcf_for_shift_fieldsonly</a:t>
            </a:r>
            <a:endParaRPr lang="en-US" sz="1800"/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/>
              <a:t>prepares m1 and m2 atom lists and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returns correct charges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charges: list, xyzq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qmatomlist: list of qm atom indices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qmcharge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int, 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total qm charge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connlist: list of atom connection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qmcoordlist: list of xyzq coordinates for all qm atoms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m1list: list of m1 atom indices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m2list: list of m2 atom indices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updated_chargelist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list of new xyzq coordinates updated for qm region and charge shifts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377821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563ACF-3998-6511-327B-5B6ADA44E15F}"/>
              </a:ext>
            </a:extLst>
          </p:cNvPr>
          <p:cNvSpPr txBox="1"/>
          <p:nvPr/>
        </p:nvSpPr>
        <p:spPr>
          <a:xfrm>
            <a:off x="5987306" y="589446"/>
            <a:ext cx="200787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databasecorrection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g96_to_gro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get_approx_hessian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get_atoms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get_energy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get_full_coords_angstrom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get_full_coords_nm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_linkenergy_au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get_linkforces_au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get_m2charges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get_mmenergy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get_mmforces_au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get_nbradius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get_qmenergy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get_qmforces_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make_clean_force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make_g16_inp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_gmx_inp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make_new_g96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_opt_step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opt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cycle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perform_job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perform_</a:t>
            </a:r>
            <a:r>
              <a:rPr lang="de-DE" sz="1000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nma (skipped for now)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perform_opt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perform_scan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perform_sp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qmmm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_prep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read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_forces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read_pcf_self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read_pcffile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remove_</a:t>
            </a: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inactive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scan_cycle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update</a:t>
            </a: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_gro_box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write</a:t>
            </a: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_</a:t>
            </a: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mdp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 sz="80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59DE07-C581-C75F-9569-13F860918627}"/>
              </a:ext>
            </a:extLst>
          </p:cNvPr>
          <p:cNvSpPr txBox="1"/>
          <p:nvPr/>
        </p:nvSpPr>
        <p:spPr>
          <a:xfrm>
            <a:off x="1019175" y="1457325"/>
            <a:ext cx="2733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List of all functions</a:t>
            </a:r>
          </a:p>
          <a:p>
            <a:r>
              <a:rPr lang="de-DE"/>
              <a:t>- left: sorted alphabetically</a:t>
            </a:r>
          </a:p>
          <a:p>
            <a:r>
              <a:rPr lang="de-DE"/>
              <a:t>- right: sorted chronologically as appearing in the script</a:t>
            </a:r>
          </a:p>
          <a:p>
            <a:endParaRPr lang="de-DE"/>
          </a:p>
          <a:p>
            <a:endParaRPr lang="de-DE"/>
          </a:p>
          <a:p>
            <a:r>
              <a:rPr lang="en-US">
                <a:highlight>
                  <a:srgbClr val="FFFF00"/>
                </a:highlight>
              </a:rPr>
              <a:t>minor functions</a:t>
            </a:r>
          </a:p>
          <a:p>
            <a:r>
              <a:rPr lang="en-US">
                <a:highlight>
                  <a:srgbClr val="C0C0C0"/>
                </a:highlight>
              </a:rPr>
              <a:t>medium?</a:t>
            </a:r>
          </a:p>
          <a:p>
            <a:r>
              <a:rPr lang="en-US">
                <a:highlight>
                  <a:srgbClr val="00FFFF"/>
                </a:highlight>
              </a:rPr>
              <a:t>major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FF"/>
                </a:highlight>
              </a:rPr>
              <a:t>due to importance or size of function</a:t>
            </a:r>
            <a:endParaRPr lang="de-DE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7972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9CE40-AA65-3992-2292-063B6FE2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DC08D-A486-2174-C3E5-13BF36A3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021B68D-F8AE-7844-D5E2-A5A81ED0D0C9}"/>
              </a:ext>
            </a:extLst>
          </p:cNvPr>
          <p:cNvSpPr txBox="1"/>
          <p:nvPr/>
        </p:nvSpPr>
        <p:spPr>
          <a:xfrm>
            <a:off x="838200" y="104843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get_qmcoords</a:t>
            </a:r>
            <a:endParaRPr lang="en-US" sz="1800"/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/>
              <a:t>reads xyzq of qm atoms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qmatoms: list of qm atom indices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charges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list, xyzq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qmcoordlist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list of xyzq for qm atoms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544776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C44FB-A358-144E-068A-F285FCAB2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06838-6923-FC54-D286-B68CCD4B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164BC79-C190-058C-39FC-BE283E0BD1A0}"/>
              </a:ext>
            </a:extLst>
          </p:cNvPr>
          <p:cNvSpPr txBox="1"/>
          <p:nvPr/>
        </p:nvSpPr>
        <p:spPr>
          <a:xfrm>
            <a:off x="838200" y="104843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eliminate_and_shift_to_m1</a:t>
            </a:r>
            <a:endParaRPr lang="en-US" sz="1800"/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en-US"/>
              <a:t>removes qm charges and shifts them to m1 atoms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qmatoms: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list of qm atom indices</a:t>
            </a:r>
            <a:endParaRPr lang="fr-F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charges: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list, xyzq</a:t>
            </a:r>
            <a:endParaRPr lang="fr-F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m1list: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 of m1 atom indices</a:t>
            </a:r>
            <a:endParaRPr lang="fr-F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qmcharge: 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lang="de-DE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total qm charge</a:t>
            </a:r>
            <a:endParaRPr lang="fr-F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qmcoordsq: 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 of xyzq for qm atoms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updated_chargelist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shifts m1 charges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71479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5F460-6860-1662-11D2-E3FAC0808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1A3-A14E-566C-DF6E-341C3D2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en-US" sz="2000"/>
              <a:t>prepare_pcf_for_shift.py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166B669-F968-9DFB-0873-EEC173E8B64B}"/>
              </a:ext>
            </a:extLst>
          </p:cNvPr>
          <p:cNvSpPr txBox="1"/>
          <p:nvPr/>
        </p:nvSpPr>
        <p:spPr>
          <a:xfrm>
            <a:off x="838200" y="104843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dupli</a:t>
            </a:r>
          </a:p>
          <a:p>
            <a:r>
              <a:rPr lang="en-US" sz="1800"/>
              <a:t>    '''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EFFECT: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XX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INPUT: \\</a:t>
            </a:r>
          </a:p>
          <a:p>
            <a:r>
              <a:rPr lang="en-US" sz="1800"/>
              <a:t>    --------------- </a:t>
            </a:r>
          </a:p>
          <a:p>
            <a:r>
              <a:rPr lang="en-US" sz="1800"/>
              <a:t>    </a:t>
            </a:r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RETURN: \\</a:t>
            </a:r>
          </a:p>
          <a:p>
            <a:r>
              <a:rPr lang="en-US" sz="1800"/>
              <a:t>    --------------- </a:t>
            </a:r>
          </a:p>
          <a:p>
            <a:r>
              <a:rPr lang="en-US"/>
              <a:t>    </a:t>
            </a:r>
            <a:endParaRPr lang="en-US" sz="1800"/>
          </a:p>
          <a:p>
            <a:r>
              <a:rPr lang="en-US" sz="1800"/>
              <a:t>    ------------------------------</a:t>
            </a:r>
          </a:p>
          <a:p>
            <a:r>
              <a:rPr lang="en-US" sz="1800"/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8570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get_full_coords_angstrom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get_full_coords_nm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both read the coordinates of all atoms from g96 files and return them as a list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</a:rPr>
              <a:t>Both functions seem to do exactly the same thing, only the output of the coordinates has a different unit -&gt; combine functions?</a:t>
            </a:r>
            <a:endParaRPr lang="de-DE" sz="180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E462ED-5AF8-9C95-5EDA-9CE1594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93" y="4009327"/>
            <a:ext cx="3557614" cy="18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</a:t>
            </a:r>
            <a:r>
              <a:rPr lang="de-DE">
                <a:latin typeface="Calibri" panose="020F0502020204030204" pitchFamily="34" charset="0"/>
              </a:rPr>
              <a:t>atoms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qmmmtop (some sort of topology file?) and logfile</a:t>
            </a:r>
          </a:p>
          <a:p>
            <a:r>
              <a:rPr lang="en-US">
                <a:latin typeface="Calibri" panose="020F0502020204030204" pitchFamily="34" charset="0"/>
              </a:rPr>
              <a:t>    return: list of atom names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apparently looks for atom masses in qmmmtop file and translates them to a list of atom names 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9A021F-E823-38A0-A866-DD53619B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41" y="3920343"/>
            <a:ext cx="5677959" cy="23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3773</Words>
  <Application>Microsoft Office PowerPoint</Application>
  <PresentationFormat>Breitbild</PresentationFormat>
  <Paragraphs>698</Paragraphs>
  <Slides>72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Office</vt:lpstr>
      <vt:lpstr>PowerPoint-Präsentation</vt:lpstr>
      <vt:lpstr>special variables</vt:lpstr>
      <vt:lpstr>README</vt:lpstr>
      <vt:lpstr>gmx2qmmm.py</vt:lpstr>
      <vt:lpstr>gmx2qmmm.py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Pointcharges</vt:lpstr>
      <vt:lpstr>Pointcharges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generate_pcf_from_top.py</vt:lpstr>
      <vt:lpstr>generate_pcf_from_top.py</vt:lpstr>
      <vt:lpstr>generate_pcf_from_top.py</vt:lpstr>
      <vt:lpstr>generate_pcf_from_top.py</vt:lpstr>
      <vt:lpstr>generate_pcf_from_top.py</vt:lpstr>
      <vt:lpstr>generate_pcf_from_top.py</vt:lpstr>
      <vt:lpstr>generate_pcf_from_top.py</vt:lpstr>
      <vt:lpstr>prepare_pcf_for_shift.py</vt:lpstr>
      <vt:lpstr>prepare_pcf_for_shift.py</vt:lpstr>
      <vt:lpstr>prepare_pcf_for_shift.py</vt:lpstr>
      <vt:lpstr>prepare_pcf_for_shift.py</vt:lpstr>
      <vt:lpstr>prepare_pcf_for_shift.py</vt:lpstr>
      <vt:lpstr>prepare_pcf_for_shift.py</vt:lpstr>
      <vt:lpstr>prepare_pcf_for_shift.py</vt:lpstr>
      <vt:lpstr>prepare_pcf_for_shift.py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HLn0BvRSz07KeURd</dc:creator>
  <cp:lastModifiedBy>HLn0BvRSz07KeURd</cp:lastModifiedBy>
  <cp:revision>8</cp:revision>
  <dcterms:created xsi:type="dcterms:W3CDTF">2024-01-03T19:32:33Z</dcterms:created>
  <dcterms:modified xsi:type="dcterms:W3CDTF">2024-02-15T15:50:18Z</dcterms:modified>
</cp:coreProperties>
</file>