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ulian" initials="I" lastIdx="1" clrIdx="0">
    <p:extLst>
      <p:ext uri="{19B8F6BF-5375-455C-9EA6-DF929625EA0E}">
        <p15:presenceInfo xmlns:p15="http://schemas.microsoft.com/office/powerpoint/2012/main" userId="Iul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ulian\Desktop\Testing\proiect%20final\fisier%20bug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ulian\Desktop\Testing\proiect%20final\fisier%20bug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ulian\Desktop\Testing\proiect%20final\fisier%20bug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ulian\Desktop\Testing\proiect%20final\fisier%20bug1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u="none" strike="noStrike" baseline="0" dirty="0">
                <a:effectLst/>
              </a:rPr>
              <a:t>2 Improvements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2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E1-4A38-87CB-16ABBCF11C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E1-4A38-87CB-16ABBCF11C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Sheet1!$H$19:$H$20</c:f>
              <c:strCache>
                <c:ptCount val="2"/>
                <c:pt idx="0">
                  <c:v>Register</c:v>
                </c:pt>
                <c:pt idx="1">
                  <c:v>Wishlist</c:v>
                </c:pt>
              </c:strCache>
            </c:strRef>
          </c:cat>
          <c:val>
            <c:numRef>
              <c:f>Sheet1!$I$19:$I$20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E1-4A38-87CB-16ABBCF11C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12 Normal Bugs</a:t>
            </a:r>
          </a:p>
        </c:rich>
      </c:tx>
      <c:layout>
        <c:manualLayout>
          <c:xMode val="edge"/>
          <c:yMode val="edge"/>
          <c:x val="0.272166666666666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D-498C-8FBF-593C0F086B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6D-498C-8FBF-593C0F086B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6D-498C-8FBF-593C0F086B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6D-498C-8FBF-593C0F086B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6D-498C-8FBF-593C0F086B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6D-498C-8FBF-593C0F086B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6D-498C-8FBF-593C0F086B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Sheet1!$H$5:$H$11</c:f>
              <c:strCache>
                <c:ptCount val="7"/>
                <c:pt idx="0">
                  <c:v>My Account</c:v>
                </c:pt>
                <c:pt idx="1">
                  <c:v>Search </c:v>
                </c:pt>
                <c:pt idx="2">
                  <c:v>Add to Basket</c:v>
                </c:pt>
                <c:pt idx="3">
                  <c:v>Wishlist</c:v>
                </c:pt>
                <c:pt idx="4">
                  <c:v>Checkout  </c:v>
                </c:pt>
                <c:pt idx="5">
                  <c:v>Navigate tabs</c:v>
                </c:pt>
                <c:pt idx="6">
                  <c:v>Search</c:v>
                </c:pt>
              </c:strCache>
            </c:strRef>
          </c:cat>
          <c:val>
            <c:numRef>
              <c:f>Sheet1!$I$5:$I$11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A6D-498C-8FBF-593C0F086B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3</a:t>
            </a:r>
            <a:r>
              <a:rPr lang="en-US" sz="2400" b="1" baseline="0" dirty="0"/>
              <a:t> MAJOR BUGS</a:t>
            </a:r>
            <a:endParaRPr lang="en-US" sz="2400" b="1" dirty="0"/>
          </a:p>
        </c:rich>
      </c:tx>
      <c:layout>
        <c:manualLayout>
          <c:xMode val="edge"/>
          <c:yMode val="edge"/>
          <c:x val="0.37566717897688617"/>
          <c:y val="2.58876870414508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3A-4019-A875-83C4D7B09C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3A-4019-A875-83C4D7B09C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Sheet1!$E$3:$E$4</c:f>
              <c:strCache>
                <c:ptCount val="2"/>
                <c:pt idx="0">
                  <c:v>Checkout  </c:v>
                </c:pt>
                <c:pt idx="1">
                  <c:v>My account</c:v>
                </c:pt>
              </c:strCache>
            </c:strRef>
          </c:cat>
          <c:val>
            <c:numRef>
              <c:f>Sheet1!$F$3:$F$4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3A-4019-A875-83C4D7B09C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B6BEAFF-74FD-4FB1-ACC5-2D08B7A14EB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61CED21-B98D-4B33-9976-A4628BAD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tbraintoy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8.jp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B545-E67B-3468-E6E3-622465F12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Testing</a:t>
            </a:r>
            <a:br>
              <a:rPr lang="en-US" dirty="0"/>
            </a:br>
            <a:r>
              <a:rPr lang="en-US" dirty="0"/>
              <a:t>DIRECT Asda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5813-2DB8-C046-36F2-B0910ACB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12" y="3905711"/>
            <a:ext cx="11506200" cy="457200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E0DF8B-26E5-3345-B4EA-10A9D590C3EB}"/>
              </a:ext>
            </a:extLst>
          </p:cNvPr>
          <p:cNvSpPr txBox="1">
            <a:spLocks/>
          </p:cNvSpPr>
          <p:nvPr/>
        </p:nvSpPr>
        <p:spPr>
          <a:xfrm>
            <a:off x="342900" y="5873658"/>
            <a:ext cx="11506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Lupu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F0BD7-1D2B-3A73-B68F-0B4F55D4E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4" t="15348" b="13984"/>
          <a:stretch/>
        </p:blipFill>
        <p:spPr>
          <a:xfrm>
            <a:off x="9592598" y="190831"/>
            <a:ext cx="2019879" cy="1602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A93B2-1E52-F0B5-DD8E-75BFFC5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03BC-150C-A1E8-B8DD-7FF03D09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9" y="2062480"/>
            <a:ext cx="11751716" cy="4511344"/>
          </a:xfrm>
        </p:spPr>
        <p:txBody>
          <a:bodyPr>
            <a:normAutofit/>
          </a:bodyPr>
          <a:lstStyle/>
          <a:p>
            <a:r>
              <a:rPr lang="en-US" sz="2400" b="1" dirty="0"/>
              <a:t>15 Bugs and 2 improvements were identified : 3 major and 12 normal .</a:t>
            </a:r>
          </a:p>
          <a:p>
            <a:r>
              <a:rPr lang="en-US" sz="2400" b="1" dirty="0"/>
              <a:t>23 Test Cases were executed and a number of 21  passed and 2 related to Search and My Account, failed.</a:t>
            </a:r>
          </a:p>
          <a:p>
            <a:r>
              <a:rPr lang="en-US" sz="2400" b="1" dirty="0"/>
              <a:t>During the execution of the exploratory testing and Negative Testing were identified 13 Bugs and 2 Improvements.</a:t>
            </a:r>
          </a:p>
          <a:p>
            <a:r>
              <a:rPr lang="en-US" sz="2400" b="1" dirty="0"/>
              <a:t>Data type used during testing – valid, invalid, blank, volume data.</a:t>
            </a:r>
          </a:p>
          <a:p>
            <a:r>
              <a:rPr lang="en-US" sz="2400" b="1" dirty="0"/>
              <a:t>Compatibility testing was also performed, for different browsers and devices. The bugs reproduce on all browsers.</a:t>
            </a:r>
          </a:p>
          <a:p>
            <a:r>
              <a:rPr lang="en-US" sz="2400" b="1" dirty="0"/>
              <a:t>The web application is already in production, although the application could be improved and the 3 major severity bugs fixed.</a:t>
            </a:r>
          </a:p>
          <a:p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8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FE63-065B-9BBF-2998-4E8CEA17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28117"/>
            <a:ext cx="9784080" cy="1085017"/>
          </a:xfrm>
        </p:spPr>
        <p:txBody>
          <a:bodyPr/>
          <a:lstStyle/>
          <a:p>
            <a:pPr algn="ctr"/>
            <a:r>
              <a:rPr lang="en-US" b="1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6A8A-2905-A681-2537-42A6857D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2" y="2861461"/>
            <a:ext cx="11481435" cy="3996539"/>
          </a:xfrm>
        </p:spPr>
        <p:txBody>
          <a:bodyPr>
            <a:normAutofit/>
          </a:bodyPr>
          <a:lstStyle/>
          <a:p>
            <a:r>
              <a:rPr lang="en-US" sz="2400" b="1" dirty="0"/>
              <a:t>The most challenging was the lack of documentation.</a:t>
            </a:r>
          </a:p>
          <a:p>
            <a:pPr marR="0"/>
            <a:r>
              <a:rPr lang="en-US" sz="2400" b="1" dirty="0"/>
              <a:t>Find important bugs fast.</a:t>
            </a:r>
          </a:p>
          <a:p>
            <a:pPr marR="0"/>
            <a:r>
              <a:rPr lang="en-US" sz="2400" b="1" dirty="0"/>
              <a:t> Write the test cases steps and the expected result for each.</a:t>
            </a:r>
          </a:p>
          <a:p>
            <a:r>
              <a:rPr lang="en-US" sz="2400" b="1" dirty="0"/>
              <a:t>Exploratory Testing facilitates learning of functionalities.</a:t>
            </a:r>
          </a:p>
          <a:p>
            <a:r>
              <a:rPr lang="en-US" sz="2400" b="1" dirty="0"/>
              <a:t>Executed Exploratory Testing for 6 functionality to find defects.</a:t>
            </a:r>
          </a:p>
          <a:p>
            <a:r>
              <a:rPr lang="en-US" sz="2400" b="1" dirty="0"/>
              <a:t>Reporting bugs.</a:t>
            </a:r>
          </a:p>
          <a:p>
            <a:r>
              <a:rPr lang="en-US" sz="2400" b="1" dirty="0"/>
              <a:t>Web application is already in production.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E318D-1122-3B63-A83B-34950F9803C4}"/>
              </a:ext>
            </a:extLst>
          </p:cNvPr>
          <p:cNvSpPr txBox="1">
            <a:spLocks/>
          </p:cNvSpPr>
          <p:nvPr/>
        </p:nvSpPr>
        <p:spPr>
          <a:xfrm>
            <a:off x="6096000" y="2705887"/>
            <a:ext cx="5699760" cy="31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6CA82-9F1E-18AB-ADED-63FD2B2AEB5D}"/>
              </a:ext>
            </a:extLst>
          </p:cNvPr>
          <p:cNvSpPr txBox="1"/>
          <p:nvPr/>
        </p:nvSpPr>
        <p:spPr>
          <a:xfrm>
            <a:off x="1806178" y="1224680"/>
            <a:ext cx="8770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A90000"/>
                </a:solidFill>
                <a:effectLst/>
                <a:latin typeface="+mj-lt"/>
              </a:rPr>
              <a:t>“Software Testing Is About Mind And Eyes”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F7C4-231D-827C-72B7-B733E9633891}"/>
              </a:ext>
            </a:extLst>
          </p:cNvPr>
          <p:cNvSpPr txBox="1"/>
          <p:nvPr/>
        </p:nvSpPr>
        <p:spPr>
          <a:xfrm>
            <a:off x="314325" y="1864053"/>
            <a:ext cx="10357484" cy="84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Software testing is challenging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constant learning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understanding priority.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39F6DA-E94C-1959-5D07-EAD106A8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92" y="193449"/>
            <a:ext cx="2277983" cy="16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9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F844-5090-97B2-08A9-F92C38B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E02CD-E61E-6D71-681B-35EF90CF2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81" y="2428875"/>
            <a:ext cx="5696395" cy="3560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40807-FE53-425E-C0B5-3A82FF8F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72" y="2428875"/>
            <a:ext cx="3641464" cy="24276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10389A-2651-0049-1936-35BB610B863F}"/>
              </a:ext>
            </a:extLst>
          </p:cNvPr>
          <p:cNvSpPr txBox="1">
            <a:spLocks/>
          </p:cNvSpPr>
          <p:nvPr/>
        </p:nvSpPr>
        <p:spPr>
          <a:xfrm>
            <a:off x="7405613" y="5619088"/>
            <a:ext cx="4169181" cy="954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The END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5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162-B57B-C958-79A7-8DB36A0D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888" y="284176"/>
            <a:ext cx="9784080" cy="150876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035B-E204-48BF-4528-81AD8D42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92936"/>
            <a:ext cx="10621239" cy="4973624"/>
          </a:xfrm>
        </p:spPr>
        <p:txBody>
          <a:bodyPr>
            <a:normAutofit/>
          </a:bodyPr>
          <a:lstStyle/>
          <a:p>
            <a:r>
              <a:rPr lang="en-US" b="1" dirty="0"/>
              <a:t>APP DESCRIPTION</a:t>
            </a:r>
          </a:p>
          <a:p>
            <a:r>
              <a:rPr lang="en-US" b="1" dirty="0"/>
              <a:t>TESTING APPROACH</a:t>
            </a:r>
          </a:p>
          <a:p>
            <a:r>
              <a:rPr lang="en-US" b="1" dirty="0"/>
              <a:t>TOOLS USED</a:t>
            </a:r>
          </a:p>
          <a:p>
            <a:r>
              <a:rPr lang="en-US" b="1" dirty="0"/>
              <a:t>TESTING TYPES</a:t>
            </a:r>
          </a:p>
          <a:p>
            <a:r>
              <a:rPr lang="en-US" b="1" dirty="0"/>
              <a:t>TEST CASE OVERVIEW  </a:t>
            </a:r>
          </a:p>
          <a:p>
            <a:r>
              <a:rPr lang="en-US" b="1" dirty="0"/>
              <a:t>BUGS OVERVIEW</a:t>
            </a:r>
          </a:p>
          <a:p>
            <a:r>
              <a:rPr lang="en-US" b="1" dirty="0"/>
              <a:t>TEST CASES RESULTS</a:t>
            </a:r>
          </a:p>
          <a:p>
            <a:r>
              <a:rPr lang="en-US" b="1" dirty="0"/>
              <a:t>CONCLUSIONS</a:t>
            </a:r>
          </a:p>
          <a:p>
            <a:r>
              <a:rPr lang="en-US" b="1" dirty="0"/>
              <a:t>LESSONS LEARNED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4B3-3D60-6D5E-E0C6-C560D84B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62256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APP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7B0-7A27-D40C-2AF9-A7C45236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 Asda Store George Clothing </a:t>
            </a:r>
          </a:p>
          <a:p>
            <a:r>
              <a:rPr lang="en-US" sz="2400" b="1" dirty="0"/>
              <a:t>Web application</a:t>
            </a:r>
          </a:p>
          <a:p>
            <a:r>
              <a:rPr lang="en-US" sz="2400" b="1" dirty="0"/>
              <a:t>Online store  for groceries, outdoor &amp; garden, </a:t>
            </a:r>
            <a:r>
              <a:rPr lang="en-US" sz="2400" b="1" dirty="0" err="1"/>
              <a:t>clothings</a:t>
            </a:r>
            <a:r>
              <a:rPr lang="en-US" sz="2400" b="1" dirty="0"/>
              <a:t> and toys </a:t>
            </a:r>
          </a:p>
          <a:p>
            <a:r>
              <a:rPr lang="en-US" sz="2400" b="1" dirty="0"/>
              <a:t>Is the 3rd biggest retailer in UK</a:t>
            </a:r>
          </a:p>
          <a:p>
            <a:r>
              <a:rPr lang="en-US" sz="2400" b="1" dirty="0"/>
              <a:t>International shipping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4AABC-9934-563F-3B31-57DEEB3B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434" r="378" b="18754"/>
          <a:stretch/>
        </p:blipFill>
        <p:spPr>
          <a:xfrm>
            <a:off x="9087079" y="467361"/>
            <a:ext cx="2678201" cy="57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8A7D1-CE9E-4F42-AC70-5980F3CBEE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8" t="7569" r="7292" b="14852"/>
          <a:stretch/>
        </p:blipFill>
        <p:spPr>
          <a:xfrm>
            <a:off x="6025085" y="4237686"/>
            <a:ext cx="5740195" cy="22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9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735E-ADB7-8BBE-EC41-D272B6A1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B02A-463C-43EB-2BEA-4115A780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Ad-hoc Testing to decide if the web application is worth further testing.</a:t>
            </a:r>
          </a:p>
          <a:p>
            <a:r>
              <a:rPr lang="en-US" sz="2400" b="1" dirty="0"/>
              <a:t>Exploratory Testing for main functionalities like register, search, add to cart, shopping bag, checkout, main tabs.</a:t>
            </a:r>
          </a:p>
          <a:p>
            <a:r>
              <a:rPr lang="en-US" sz="2400" b="1" dirty="0"/>
              <a:t>Document the Exploratory Testing and write down the defects or improvements so they can be replicated.</a:t>
            </a:r>
          </a:p>
          <a:p>
            <a:r>
              <a:rPr lang="en-US" sz="2400" b="1" dirty="0"/>
              <a:t>Focus where bugs were identified, more testing for that area.</a:t>
            </a:r>
          </a:p>
          <a:p>
            <a:r>
              <a:rPr lang="en-US" sz="2400" b="1" dirty="0"/>
              <a:t>Write the Smoke tests and execute them.</a:t>
            </a:r>
          </a:p>
          <a:p>
            <a:r>
              <a:rPr lang="en-US" sz="2400" b="1" dirty="0"/>
              <a:t>Write the Test Report.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2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BCFBCC-225F-C803-2CF4-2D08AB50E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" r="3487"/>
          <a:stretch/>
        </p:blipFill>
        <p:spPr>
          <a:xfrm>
            <a:off x="6773671" y="3249930"/>
            <a:ext cx="5173686" cy="2788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C3D6E-4939-F90A-BDDC-8DF8EDB7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8A02-5CBB-DE56-EC41-F8C5C962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69" y="3249930"/>
            <a:ext cx="5683656" cy="225552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Mantis Bug Tracker – Bug Reporting</a:t>
            </a:r>
          </a:p>
          <a:p>
            <a:r>
              <a:rPr lang="en-US" sz="2400" b="1" dirty="0" err="1"/>
              <a:t>Greenshot</a:t>
            </a:r>
            <a:r>
              <a:rPr lang="en-US" sz="2400" b="1" dirty="0"/>
              <a:t>– Screenshots Capture</a:t>
            </a:r>
          </a:p>
          <a:p>
            <a:r>
              <a:rPr lang="en-US" sz="2400" b="1" dirty="0" err="1"/>
              <a:t>Xmind</a:t>
            </a:r>
            <a:r>
              <a:rPr lang="en-US" sz="2400" b="1" dirty="0"/>
              <a:t> Tool – Mind Maps</a:t>
            </a:r>
          </a:p>
          <a:p>
            <a:r>
              <a:rPr lang="en-US" sz="2400" b="1" dirty="0"/>
              <a:t>Excel</a:t>
            </a:r>
          </a:p>
          <a:p>
            <a:r>
              <a:rPr lang="en-US" sz="2400" b="1" dirty="0"/>
              <a:t>Word</a:t>
            </a:r>
          </a:p>
          <a:p>
            <a:r>
              <a:rPr lang="en-US" sz="2400" b="1" dirty="0"/>
              <a:t>PowerPoint</a:t>
            </a:r>
          </a:p>
          <a:p>
            <a:endParaRPr lang="en-US" sz="2400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E981-41B2-DEF4-F492-1963F6AEC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62" y="268936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A563-9790-461F-7B04-0E70CE02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69" y="156536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D0C8-2749-459E-337C-0A5AB0EF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819" y="2407594"/>
            <a:ext cx="3931056" cy="420624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Functional Testing</a:t>
            </a:r>
          </a:p>
          <a:p>
            <a:r>
              <a:rPr lang="en-US" sz="2400" b="1" dirty="0"/>
              <a:t>Non-Functional Testing</a:t>
            </a:r>
          </a:p>
          <a:p>
            <a:r>
              <a:rPr lang="en-US" sz="2400" b="1" dirty="0" err="1"/>
              <a:t>ExploratoryTesting</a:t>
            </a:r>
            <a:endParaRPr lang="en-US" sz="2400" b="1" dirty="0"/>
          </a:p>
          <a:p>
            <a:r>
              <a:rPr lang="en-US" sz="2400" b="1" dirty="0"/>
              <a:t>Negative Testing</a:t>
            </a:r>
          </a:p>
          <a:p>
            <a:r>
              <a:rPr lang="en-US" sz="2400" b="1" dirty="0"/>
              <a:t>Positive Testing</a:t>
            </a:r>
          </a:p>
          <a:p>
            <a:r>
              <a:rPr lang="en-US" sz="2400" b="1" dirty="0"/>
              <a:t>Smoke Testing</a:t>
            </a:r>
          </a:p>
          <a:p>
            <a:r>
              <a:rPr lang="en-US" sz="2400" b="1" dirty="0"/>
              <a:t>Compatibility Testing</a:t>
            </a:r>
          </a:p>
          <a:p>
            <a:r>
              <a:rPr lang="en-US" sz="2400" b="1" dirty="0"/>
              <a:t>UI Testing</a:t>
            </a:r>
          </a:p>
          <a:p>
            <a:r>
              <a:rPr lang="en-US" sz="2400" b="1" dirty="0"/>
              <a:t>Usability Testing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A5579F-60A8-F845-D04A-39C557073F12}"/>
              </a:ext>
            </a:extLst>
          </p:cNvPr>
          <p:cNvSpPr txBox="1">
            <a:spLocks/>
          </p:cNvSpPr>
          <p:nvPr/>
        </p:nvSpPr>
        <p:spPr>
          <a:xfrm>
            <a:off x="7022694" y="2407594"/>
            <a:ext cx="3931056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Performance Testing</a:t>
            </a:r>
          </a:p>
          <a:p>
            <a:r>
              <a:rPr lang="en-US" sz="2400" b="1" dirty="0"/>
              <a:t>Security Testing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F7991-4F4D-1A53-F86D-A6BA089C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638550"/>
            <a:ext cx="4619124" cy="3135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3ACC4-CB58-839E-D38B-95B94129C99E}"/>
              </a:ext>
            </a:extLst>
          </p:cNvPr>
          <p:cNvSpPr txBox="1"/>
          <p:nvPr/>
        </p:nvSpPr>
        <p:spPr>
          <a:xfrm>
            <a:off x="1570355" y="180561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PERFORMED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F84A5-A122-5814-3430-DA2273065FD7}"/>
              </a:ext>
            </a:extLst>
          </p:cNvPr>
          <p:cNvSpPr txBox="1"/>
          <p:nvPr/>
        </p:nvSpPr>
        <p:spPr>
          <a:xfrm>
            <a:off x="7484926" y="1805612"/>
            <a:ext cx="3006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NOT EXCECUTED</a:t>
            </a:r>
          </a:p>
        </p:txBody>
      </p:sp>
    </p:spTree>
    <p:extLst>
      <p:ext uri="{BB962C8B-B14F-4D97-AF65-F5344CB8AC3E}">
        <p14:creationId xmlns:p14="http://schemas.microsoft.com/office/powerpoint/2010/main" val="3516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E080-B110-FCD3-A01E-8869236D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74" y="0"/>
            <a:ext cx="9784080" cy="1728774"/>
          </a:xfrm>
        </p:spPr>
        <p:txBody>
          <a:bodyPr/>
          <a:lstStyle/>
          <a:p>
            <a:pPr algn="ctr"/>
            <a:r>
              <a:rPr lang="en-US" b="1" dirty="0"/>
              <a:t>Test case overview </a:t>
            </a:r>
            <a:br>
              <a:rPr lang="en-US" dirty="0"/>
            </a:br>
            <a:br>
              <a:rPr lang="en-US" dirty="0"/>
            </a:br>
            <a:r>
              <a:rPr lang="en-US" sz="2400" b="1" dirty="0"/>
              <a:t>Total: 23 Test 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CDC43-F083-A907-5760-ADF11DBB7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8" b="4241"/>
          <a:stretch/>
        </p:blipFill>
        <p:spPr>
          <a:xfrm>
            <a:off x="1" y="1727200"/>
            <a:ext cx="12191999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E0A-22F0-7350-0BB4-DA9B1FBE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Bugs </a:t>
            </a:r>
            <a:r>
              <a:rPr lang="en-US" b="1" dirty="0" err="1"/>
              <a:t>oversview</a:t>
            </a:r>
            <a:br>
              <a:rPr lang="en-US" b="1" dirty="0"/>
            </a:br>
            <a:r>
              <a:rPr lang="en-US" sz="2800" b="1" dirty="0"/>
              <a:t>15 Bugs</a:t>
            </a:r>
            <a:br>
              <a:rPr lang="en-US" sz="2400" b="1" dirty="0"/>
            </a:br>
            <a:r>
              <a:rPr lang="en-US" sz="2400" b="1" dirty="0"/>
              <a:t>2 improvements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FA2667-A1E4-4791-9DD9-2FA15F1A8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221478"/>
              </p:ext>
            </p:extLst>
          </p:nvPr>
        </p:nvGraphicFramePr>
        <p:xfrm>
          <a:off x="875501" y="2791308"/>
          <a:ext cx="4305300" cy="356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1F1BA8-0F97-245C-7A75-BDA11785E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740345"/>
              </p:ext>
            </p:extLst>
          </p:nvPr>
        </p:nvGraphicFramePr>
        <p:xfrm>
          <a:off x="3949382" y="1874216"/>
          <a:ext cx="4496435" cy="3434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309C9B-1718-993E-5CD5-2F32E610E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315625"/>
              </p:ext>
            </p:extLst>
          </p:nvPr>
        </p:nvGraphicFramePr>
        <p:xfrm>
          <a:off x="6496050" y="2475374"/>
          <a:ext cx="5695950" cy="425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91D6F72-8B20-5CE8-1F13-6B2272F3A1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8"/>
          <a:stretch/>
        </p:blipFill>
        <p:spPr>
          <a:xfrm>
            <a:off x="149459" y="498945"/>
            <a:ext cx="1053460" cy="998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8E5F88-1331-4645-89DC-4EC21410F2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8"/>
          <a:stretch/>
        </p:blipFill>
        <p:spPr>
          <a:xfrm>
            <a:off x="10847939" y="498945"/>
            <a:ext cx="1053460" cy="99837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9325C60-8866-6528-15F8-727C9A3D7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04341"/>
              </p:ext>
            </p:extLst>
          </p:nvPr>
        </p:nvGraphicFramePr>
        <p:xfrm>
          <a:off x="203199" y="2867024"/>
          <a:ext cx="4805682" cy="3434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0051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FC0C-FA3E-AB89-DE99-0E72FBFB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20" y="223216"/>
            <a:ext cx="8265160" cy="975664"/>
          </a:xfrm>
        </p:spPr>
        <p:txBody>
          <a:bodyPr/>
          <a:lstStyle/>
          <a:p>
            <a:pPr algn="ctr"/>
            <a:r>
              <a:rPr lang="en-US" b="1" dirty="0"/>
              <a:t>TEST CASES 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F635CF-1A28-C7BC-5265-5EC72C202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14527"/>
              </p:ext>
            </p:extLst>
          </p:nvPr>
        </p:nvGraphicFramePr>
        <p:xfrm>
          <a:off x="733426" y="1822450"/>
          <a:ext cx="10553700" cy="5035550"/>
        </p:xfrm>
        <a:graphic>
          <a:graphicData uri="http://schemas.openxmlformats.org/drawingml/2006/table">
            <a:tbl>
              <a:tblPr/>
              <a:tblGrid>
                <a:gridCol w="1779765">
                  <a:extLst>
                    <a:ext uri="{9D8B030D-6E8A-4147-A177-3AD203B41FA5}">
                      <a16:colId xmlns:a16="http://schemas.microsoft.com/office/drawing/2014/main" val="357769137"/>
                    </a:ext>
                  </a:extLst>
                </a:gridCol>
                <a:gridCol w="1348876">
                  <a:extLst>
                    <a:ext uri="{9D8B030D-6E8A-4147-A177-3AD203B41FA5}">
                      <a16:colId xmlns:a16="http://schemas.microsoft.com/office/drawing/2014/main" val="3756002542"/>
                    </a:ext>
                  </a:extLst>
                </a:gridCol>
                <a:gridCol w="1394374">
                  <a:extLst>
                    <a:ext uri="{9D8B030D-6E8A-4147-A177-3AD203B41FA5}">
                      <a16:colId xmlns:a16="http://schemas.microsoft.com/office/drawing/2014/main" val="1572723933"/>
                    </a:ext>
                  </a:extLst>
                </a:gridCol>
                <a:gridCol w="1419300">
                  <a:extLst>
                    <a:ext uri="{9D8B030D-6E8A-4147-A177-3AD203B41FA5}">
                      <a16:colId xmlns:a16="http://schemas.microsoft.com/office/drawing/2014/main" val="2671199221"/>
                    </a:ext>
                  </a:extLst>
                </a:gridCol>
                <a:gridCol w="1443401">
                  <a:extLst>
                    <a:ext uri="{9D8B030D-6E8A-4147-A177-3AD203B41FA5}">
                      <a16:colId xmlns:a16="http://schemas.microsoft.com/office/drawing/2014/main" val="255655130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810625226"/>
                    </a:ext>
                  </a:extLst>
                </a:gridCol>
                <a:gridCol w="1771446">
                  <a:extLst>
                    <a:ext uri="{9D8B030D-6E8A-4147-A177-3AD203B41FA5}">
                      <a16:colId xmlns:a16="http://schemas.microsoft.com/office/drawing/2014/main" val="4292851901"/>
                    </a:ext>
                  </a:extLst>
                </a:gridCol>
              </a:tblGrid>
              <a:tr h="6647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Functionality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Total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Pass</a:t>
                      </a:r>
                      <a:endParaRPr lang="en-US" sz="1600" b="1" kern="1200" cap="all" baseline="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Failed</a:t>
                      </a:r>
                      <a:endParaRPr lang="en-US" sz="1600" b="1" kern="1200" cap="all" baseline="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Blocked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Not Run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Defects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95492"/>
                  </a:ext>
                </a:extLst>
              </a:tr>
              <a:tr h="55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Main Tabs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71685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My Account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Bug ID 0041648</a:t>
                      </a:r>
                      <a:r>
                        <a:rPr lang="en-US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4759"/>
                  </a:ext>
                </a:extLst>
              </a:tr>
              <a:tr h="52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Search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Bug ID 0041448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88364"/>
                  </a:ext>
                </a:extLst>
              </a:tr>
              <a:tr h="52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Add to Bag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600" b="1" kern="1200" cap="all" baseline="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  <a:endParaRPr lang="en-US" sz="1600" b="1" kern="1200" cap="all" baseline="0" dirty="0">
                        <a:solidFill>
                          <a:schemeClr val="bg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57528"/>
                  </a:ext>
                </a:extLst>
              </a:tr>
              <a:tr h="52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Shopping Bag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  <a:endParaRPr lang="en-US" sz="1600" b="1" kern="1200" cap="all" baseline="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  <a:endParaRPr lang="en-US" sz="1600" b="1" kern="1200" cap="all" baseline="0" dirty="0">
                        <a:solidFill>
                          <a:schemeClr val="bg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9046"/>
                  </a:ext>
                </a:extLst>
              </a:tr>
              <a:tr h="532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Checkout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600" b="1" kern="1200" cap="all" baseline="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  <a:endParaRPr lang="en-US" sz="1600" b="1" kern="1200" cap="all" baseline="0" dirty="0">
                        <a:solidFill>
                          <a:schemeClr val="bg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99060"/>
                  </a:ext>
                </a:extLst>
              </a:tr>
              <a:tr h="615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Total Results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23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00B050"/>
                          </a:solidFill>
                          <a:latin typeface="+mj-lt"/>
                          <a:ea typeface="+mj-ea"/>
                          <a:cs typeface="+mj-cs"/>
                        </a:rPr>
                        <a:t>21</a:t>
                      </a:r>
                      <a:endParaRPr lang="en-US" sz="1600" b="1" kern="1200" cap="all" baseline="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600" b="1" kern="1200" cap="all" baseline="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cap="all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  <a:endParaRPr lang="en-US" sz="1600" b="1" kern="1200" cap="all" baseline="0" dirty="0">
                        <a:solidFill>
                          <a:schemeClr val="bg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89653"/>
                  </a:ext>
                </a:extLst>
              </a:tr>
              <a:tr h="564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cap="all" baseline="0" dirty="0" err="1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Procentage</a:t>
                      </a:r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algn="ctr" fontAlgn="b"/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100.00%</a:t>
                      </a:r>
                    </a:p>
                    <a:p>
                      <a:pPr algn="ctr" fontAlgn="b"/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91.3%</a:t>
                      </a:r>
                    </a:p>
                    <a:p>
                      <a:pPr marL="0" algn="ctr" defTabSz="914400" rtl="0" eaLnBrk="1" fontAlgn="b" latinLnBrk="0" hangingPunct="1"/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cap="all" baseline="0" dirty="0">
                          <a:solidFill>
                            <a:srgbClr val="FF0000"/>
                          </a:solidFill>
                          <a:latin typeface="+mj-lt"/>
                          <a:ea typeface="+mj-ea"/>
                          <a:cs typeface="+mj-cs"/>
                        </a:rPr>
                        <a:t>8.7% </a:t>
                      </a:r>
                    </a:p>
                    <a:p>
                      <a:pPr algn="ctr" fontAlgn="b"/>
                      <a:endParaRPr lang="en-US" sz="1600" b="1" kern="1200" cap="all" baseline="0" dirty="0">
                        <a:solidFill>
                          <a:srgbClr val="FF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0.00%</a:t>
                      </a:r>
                    </a:p>
                    <a:p>
                      <a:pPr algn="ctr" fontAlgn="b"/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cap="all" baseline="0" dirty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0.00%</a:t>
                      </a:r>
                    </a:p>
                    <a:p>
                      <a:pPr algn="ctr" fontAlgn="b"/>
                      <a:endParaRPr lang="en-US" sz="1600" b="1" kern="1200" cap="all" baseline="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cap="all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7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34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8338</TotalTime>
  <Words>487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Verdana</vt:lpstr>
      <vt:lpstr>Wingdings</vt:lpstr>
      <vt:lpstr>Banded</vt:lpstr>
      <vt:lpstr>Web Application Testing DIRECT Asda store</vt:lpstr>
      <vt:lpstr>CONTENT</vt:lpstr>
      <vt:lpstr>APP DESCRIPTION</vt:lpstr>
      <vt:lpstr>TESTING APPROACH</vt:lpstr>
      <vt:lpstr>TOOLS USED</vt:lpstr>
      <vt:lpstr>TESTING TYPES</vt:lpstr>
      <vt:lpstr>Test case overview   Total: 23 Test  cases</vt:lpstr>
      <vt:lpstr>Bugs oversview 15 Bugs 2 improvements </vt:lpstr>
      <vt:lpstr>TEST CASES RESULTS</vt:lpstr>
      <vt:lpstr>conclusions</vt:lpstr>
      <vt:lpstr>Lessons learned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 Asda store</dc:title>
  <dc:creator>Iulian</dc:creator>
  <cp:lastModifiedBy>Iulian</cp:lastModifiedBy>
  <cp:revision>51</cp:revision>
  <dcterms:created xsi:type="dcterms:W3CDTF">2022-06-07T20:29:23Z</dcterms:created>
  <dcterms:modified xsi:type="dcterms:W3CDTF">2022-09-19T15:35:28Z</dcterms:modified>
</cp:coreProperties>
</file>