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fe644d744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dfe644d744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dfe644d74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dfe644d74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dfe644d74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dfe644d74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fe644d74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fe644d74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fe644d744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dfe644d744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fe644d744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fe644d744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fe644d744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fe644d744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fe644d744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fe644d744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fe644d744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fe644d744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demo.guru99.com/insurance/v1/index.php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Relationship Id="rId4" Type="http://schemas.openxmlformats.org/officeDocument/2006/relationships/image" Target="../media/image10.jpg"/><Relationship Id="rId5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505475" y="223400"/>
            <a:ext cx="59922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Guru99 Insurance Project</a:t>
            </a:r>
            <a:endParaRPr sz="3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10100" y="1229975"/>
            <a:ext cx="3666000" cy="23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The Guru99 Insurance project aims to provide insurance agents with facility to generate and store Insurance Quotes for Cars.</a:t>
            </a:r>
            <a:r>
              <a:rPr lang="ru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The client is based in UK and accordingly all conventions are as per UK standard</a:t>
            </a:r>
            <a:endParaRPr sz="16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4236025" y="3214800"/>
            <a:ext cx="27471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0975" y="1157000"/>
            <a:ext cx="4572000" cy="376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012075" y="0"/>
            <a:ext cx="3607200" cy="168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solidFill>
                  <a:srgbClr val="202124"/>
                </a:solidFill>
                <a:latin typeface="Impact"/>
                <a:ea typeface="Impact"/>
                <a:cs typeface="Impact"/>
                <a:sym typeface="Impact"/>
              </a:rPr>
              <a:t>introduction to the project</a:t>
            </a:r>
            <a:endParaRPr sz="2400">
              <a:solidFill>
                <a:srgbClr val="202124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555375" y="5250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8596"/>
              <a:buFont typeface="Arial"/>
              <a:buNone/>
            </a:pPr>
            <a:r>
              <a:rPr lang="ru" sz="2850">
                <a:solidFill>
                  <a:srgbClr val="202124"/>
                </a:solidFill>
                <a:latin typeface="Georgia"/>
                <a:ea typeface="Georgia"/>
                <a:cs typeface="Georgia"/>
                <a:sym typeface="Georgia"/>
              </a:rPr>
              <a:t>the application consists of 7 modules </a:t>
            </a:r>
            <a:r>
              <a:rPr lang="ru" sz="2850" u="sng">
                <a:solidFill>
                  <a:schemeClr val="hlink"/>
                </a:solidFill>
                <a:highlight>
                  <a:srgbClr val="F8F9FA"/>
                </a:highlight>
                <a:latin typeface="Georgia"/>
                <a:ea typeface="Georgia"/>
                <a:cs typeface="Georgia"/>
                <a:sym typeface="Georgia"/>
                <a:hlinkClick r:id="rId3"/>
              </a:rPr>
              <a:t>http://demo.guru99.com/insurance/v1/index.php</a:t>
            </a:r>
            <a:endParaRPr sz="2850">
              <a:solidFill>
                <a:srgbClr val="202124"/>
              </a:solidFill>
              <a:highlight>
                <a:srgbClr val="F8F9FA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373375" y="1526475"/>
            <a:ext cx="1899000" cy="16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285575" y="1167875"/>
            <a:ext cx="2557800" cy="2118600"/>
          </a:xfrm>
          <a:prstGeom prst="rect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285575" y="1138125"/>
            <a:ext cx="25578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rgbClr val="202124"/>
                </a:solidFill>
                <a:latin typeface="Georgia"/>
                <a:ea typeface="Georgia"/>
                <a:cs typeface="Georgia"/>
                <a:sym typeface="Georgia"/>
              </a:rPr>
              <a:t>Forms specified in paragraph</a:t>
            </a:r>
            <a:endParaRPr u="sng">
              <a:solidFill>
                <a:srgbClr val="202124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rgbClr val="202124"/>
                </a:solidFill>
                <a:latin typeface="Georgia"/>
                <a:ea typeface="Georgia"/>
                <a:cs typeface="Georgia"/>
                <a:sym typeface="Georgia"/>
              </a:rPr>
              <a:t> 2. "Special Requirements" of the Software Requirements Specification</a:t>
            </a:r>
            <a:r>
              <a:rPr lang="ru">
                <a:solidFill>
                  <a:srgbClr val="202124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endParaRPr>
              <a:solidFill>
                <a:srgbClr val="202124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02124"/>
                </a:solidFill>
                <a:latin typeface="Georgia"/>
                <a:ea typeface="Georgia"/>
                <a:cs typeface="Georgia"/>
                <a:sym typeface="Georgia"/>
              </a:rPr>
              <a:t>-</a:t>
            </a:r>
            <a:r>
              <a:rPr lang="ru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Broker Registration</a:t>
            </a:r>
            <a:endParaRPr>
              <a:solidFill>
                <a:srgbClr val="202124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02124"/>
                </a:solidFill>
                <a:latin typeface="Georgia"/>
                <a:ea typeface="Georgia"/>
                <a:cs typeface="Georgia"/>
                <a:sym typeface="Georgia"/>
              </a:rPr>
              <a:t>-</a:t>
            </a:r>
            <a:r>
              <a:rPr lang="ru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Request Quotation</a:t>
            </a:r>
            <a:endParaRPr>
              <a:solidFill>
                <a:srgbClr val="202124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02124"/>
                </a:solidFill>
                <a:latin typeface="Georgia"/>
                <a:ea typeface="Georgia"/>
                <a:cs typeface="Georgia"/>
                <a:sym typeface="Georgia"/>
              </a:rPr>
              <a:t>-</a:t>
            </a:r>
            <a:r>
              <a:rPr lang="ru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Retrieve Quotation</a:t>
            </a:r>
            <a:endParaRPr>
              <a:solidFill>
                <a:srgbClr val="202124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02124"/>
                </a:solidFill>
                <a:latin typeface="Georgia"/>
                <a:ea typeface="Georgia"/>
                <a:cs typeface="Georgia"/>
                <a:sym typeface="Georgia"/>
              </a:rPr>
              <a:t>-Edit profile</a:t>
            </a:r>
            <a:endParaRPr>
              <a:solidFill>
                <a:srgbClr val="202124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3359163" y="1177275"/>
            <a:ext cx="2557800" cy="2118600"/>
          </a:xfrm>
          <a:prstGeom prst="rect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3408675" y="1168875"/>
            <a:ext cx="2458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rgbClr val="202124"/>
                </a:solidFill>
                <a:latin typeface="Georgia"/>
                <a:ea typeface="Georgia"/>
                <a:cs typeface="Georgia"/>
                <a:sym typeface="Georgia"/>
              </a:rPr>
              <a:t>Forms specified in paragraph 3.1 "Front End Details" in the Software Requirements Specification:</a:t>
            </a:r>
            <a:endParaRPr u="sng">
              <a:solidFill>
                <a:srgbClr val="202124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-Edit Profile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-Request a quotation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-Retrieve  quotation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-Profile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6432775" y="1177275"/>
            <a:ext cx="2458800" cy="2118600"/>
          </a:xfrm>
          <a:prstGeom prst="rect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6575275" y="1167875"/>
            <a:ext cx="2316300" cy="27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rgbClr val="202124"/>
                </a:solidFill>
                <a:latin typeface="Georgia"/>
                <a:ea typeface="Georgia"/>
                <a:cs typeface="Georgia"/>
                <a:sym typeface="Georgia"/>
              </a:rPr>
              <a:t>Forms, in fact, posted on the site:</a:t>
            </a:r>
            <a:endParaRPr u="sng">
              <a:solidFill>
                <a:srgbClr val="202124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02124"/>
                </a:solidFill>
                <a:latin typeface="Georgia"/>
                <a:ea typeface="Georgia"/>
                <a:cs typeface="Georgia"/>
                <a:sym typeface="Georgia"/>
              </a:rPr>
              <a:t>-</a:t>
            </a:r>
            <a:r>
              <a:rPr lang="ru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Broker Registration</a:t>
            </a:r>
            <a:endParaRPr>
              <a:solidFill>
                <a:srgbClr val="202124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02124"/>
                </a:solidFill>
                <a:latin typeface="Georgia"/>
                <a:ea typeface="Georgia"/>
                <a:cs typeface="Georgia"/>
                <a:sym typeface="Georgia"/>
              </a:rPr>
              <a:t>-</a:t>
            </a:r>
            <a:r>
              <a:rPr lang="ru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Request Quotation</a:t>
            </a:r>
            <a:endParaRPr>
              <a:solidFill>
                <a:srgbClr val="202124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02124"/>
                </a:solidFill>
                <a:latin typeface="Georgia"/>
                <a:ea typeface="Georgia"/>
                <a:cs typeface="Georgia"/>
                <a:sym typeface="Georgia"/>
              </a:rPr>
              <a:t>-</a:t>
            </a:r>
            <a:r>
              <a:rPr lang="ru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Retrieve Quotation</a:t>
            </a:r>
            <a:endParaRPr>
              <a:solidFill>
                <a:srgbClr val="202124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02124"/>
                </a:solidFill>
                <a:latin typeface="Georgia"/>
                <a:ea typeface="Georgia"/>
                <a:cs typeface="Georgia"/>
                <a:sym typeface="Georgia"/>
              </a:rPr>
              <a:t>-Edit profile</a:t>
            </a:r>
            <a:endParaRPr>
              <a:solidFill>
                <a:srgbClr val="202124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02124"/>
                </a:solidFill>
                <a:latin typeface="Georgia"/>
                <a:ea typeface="Georgia"/>
                <a:cs typeface="Georgia"/>
                <a:sym typeface="Georgia"/>
              </a:rPr>
              <a:t>-Log in</a:t>
            </a:r>
            <a:endParaRPr>
              <a:solidFill>
                <a:srgbClr val="202124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02124"/>
                </a:solidFill>
                <a:latin typeface="Georgia"/>
                <a:ea typeface="Georgia"/>
                <a:cs typeface="Georgia"/>
                <a:sym typeface="Georgia"/>
              </a:rPr>
              <a:t>-Profile</a:t>
            </a:r>
            <a:endParaRPr>
              <a:solidFill>
                <a:srgbClr val="202124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02124"/>
                </a:solidFill>
                <a:latin typeface="Georgia"/>
                <a:ea typeface="Georgia"/>
                <a:cs typeface="Georgia"/>
                <a:sym typeface="Georgia"/>
              </a:rPr>
              <a:t>-Home</a:t>
            </a:r>
            <a:endParaRPr>
              <a:solidFill>
                <a:srgbClr val="202124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 rot="5400000">
            <a:off x="4374450" y="-734725"/>
            <a:ext cx="395100" cy="85842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398175" y="3821875"/>
            <a:ext cx="8479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rgbClr val="85200C"/>
                </a:solidFill>
                <a:latin typeface="Georgia"/>
                <a:ea typeface="Georgia"/>
                <a:cs typeface="Georgia"/>
                <a:sym typeface="Georgia"/>
              </a:rPr>
              <a:t>I. Broker Registration  II. Log in III. Home IV. Request Quotation V. Retrieve Quotation VI.Profile VII. Edit Profile </a:t>
            </a:r>
            <a:r>
              <a:rPr lang="ru" sz="2200">
                <a:latin typeface="Georgia"/>
                <a:ea typeface="Georgia"/>
                <a:cs typeface="Georgia"/>
                <a:sym typeface="Georgia"/>
              </a:rPr>
              <a:t> </a:t>
            </a:r>
            <a:endParaRPr sz="22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263300" y="445025"/>
            <a:ext cx="2121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solidFill>
                  <a:srgbClr val="FF0000"/>
                </a:solidFill>
                <a:latin typeface="Impact"/>
                <a:ea typeface="Impact"/>
                <a:cs typeface="Impact"/>
                <a:sym typeface="Impact"/>
              </a:rPr>
              <a:t>Test objectives</a:t>
            </a:r>
            <a:endParaRPr sz="24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202775" y="1017725"/>
            <a:ext cx="310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check the application for compliance with the requirements:</a:t>
            </a:r>
            <a:endParaRPr b="1" sz="1500">
              <a:solidFill>
                <a:srgbClr val="FFFF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1 check the graphical user interface;</a:t>
            </a:r>
            <a:endParaRPr b="1" sz="1400">
              <a:solidFill>
                <a:srgbClr val="FFFF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2. check the main functionality of the application  and his ability to work.</a:t>
            </a:r>
            <a:endParaRPr b="1" sz="1400">
              <a:solidFill>
                <a:srgbClr val="FFFF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6317650" y="454325"/>
            <a:ext cx="2444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solidFill>
                  <a:srgbClr val="FF0000"/>
                </a:solidFill>
                <a:latin typeface="Impact"/>
                <a:ea typeface="Impact"/>
                <a:cs typeface="Impact"/>
                <a:sym typeface="Impact"/>
              </a:rPr>
              <a:t>Testing Scope</a:t>
            </a:r>
            <a:endParaRPr sz="24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6317650" y="1017725"/>
            <a:ext cx="2601900" cy="23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u="sng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 Features to be tested:</a:t>
            </a:r>
            <a:endParaRPr b="1" u="sng">
              <a:solidFill>
                <a:srgbClr val="FFFF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1. interface of each module;</a:t>
            </a:r>
            <a:endParaRPr b="1">
              <a:solidFill>
                <a:srgbClr val="FFFF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2. interaction of fields and buttons for each form</a:t>
            </a:r>
            <a:endParaRPr b="1">
              <a:solidFill>
                <a:srgbClr val="FFFF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u="sng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Features not to be tested:</a:t>
            </a:r>
            <a:endParaRPr b="1" u="sng">
              <a:solidFill>
                <a:srgbClr val="FFFF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1. Database operation.</a:t>
            </a:r>
            <a:endParaRPr b="1">
              <a:solidFill>
                <a:srgbClr val="FFFF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2. API</a:t>
            </a:r>
            <a:endParaRPr b="1">
              <a:solidFill>
                <a:srgbClr val="FFFF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150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solidFill>
                  <a:srgbClr val="FF0000"/>
                </a:solidFill>
                <a:latin typeface="Impact"/>
                <a:ea typeface="Impact"/>
                <a:cs typeface="Impact"/>
                <a:sym typeface="Impact"/>
              </a:rPr>
              <a:t>Testing Strategy</a:t>
            </a:r>
            <a:endParaRPr sz="24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5306075" y="1637200"/>
            <a:ext cx="1324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latin typeface="Georgia"/>
                <a:ea typeface="Georgia"/>
                <a:cs typeface="Georgia"/>
                <a:sym typeface="Georgia"/>
              </a:rPr>
              <a:t>Test levels</a:t>
            </a:r>
            <a:endParaRPr b="1" sz="15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3247900" y="1637200"/>
            <a:ext cx="1324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latin typeface="Georgia"/>
                <a:ea typeface="Georgia"/>
                <a:cs typeface="Georgia"/>
                <a:sym typeface="Georgia"/>
              </a:rPr>
              <a:t>Test types</a:t>
            </a:r>
            <a:endParaRPr b="1" sz="15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1246800" y="1255900"/>
            <a:ext cx="1611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latin typeface="Georgia"/>
                <a:ea typeface="Georgia"/>
                <a:cs typeface="Georgia"/>
                <a:sym typeface="Georgia"/>
              </a:rPr>
              <a:t>Depth testing</a:t>
            </a:r>
            <a:endParaRPr b="1" sz="15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6569100" y="1434050"/>
            <a:ext cx="2515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    </a:t>
            </a:r>
            <a:r>
              <a:rPr b="1" lang="ru" sz="1500">
                <a:latin typeface="Georgia"/>
                <a:ea typeface="Georgia"/>
                <a:cs typeface="Georgia"/>
                <a:sym typeface="Georgia"/>
              </a:rPr>
              <a:t>Testing approaches</a:t>
            </a:r>
            <a:endParaRPr b="1" sz="150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90" name="Google Shape;90;p16"/>
          <p:cNvCxnSpPr>
            <a:stCxn id="85" idx="2"/>
          </p:cNvCxnSpPr>
          <p:nvPr/>
        </p:nvCxnSpPr>
        <p:spPr>
          <a:xfrm flipH="1">
            <a:off x="2559900" y="722800"/>
            <a:ext cx="2012100" cy="552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1" name="Google Shape;91;p16"/>
          <p:cNvCxnSpPr>
            <a:stCxn id="85" idx="2"/>
          </p:cNvCxnSpPr>
          <p:nvPr/>
        </p:nvCxnSpPr>
        <p:spPr>
          <a:xfrm flipH="1">
            <a:off x="3810600" y="722800"/>
            <a:ext cx="761400" cy="929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2" name="Google Shape;92;p16"/>
          <p:cNvCxnSpPr>
            <a:stCxn id="85" idx="2"/>
          </p:cNvCxnSpPr>
          <p:nvPr/>
        </p:nvCxnSpPr>
        <p:spPr>
          <a:xfrm>
            <a:off x="4572000" y="722800"/>
            <a:ext cx="913800" cy="917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3" name="Google Shape;93;p16"/>
          <p:cNvCxnSpPr>
            <a:stCxn id="85" idx="2"/>
          </p:cNvCxnSpPr>
          <p:nvPr/>
        </p:nvCxnSpPr>
        <p:spPr>
          <a:xfrm>
            <a:off x="4572000" y="722800"/>
            <a:ext cx="2695200" cy="740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4" name="Google Shape;94;p16"/>
          <p:cNvSpPr txBox="1"/>
          <p:nvPr/>
        </p:nvSpPr>
        <p:spPr>
          <a:xfrm>
            <a:off x="6052825" y="2337000"/>
            <a:ext cx="1196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ru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integration </a:t>
            </a:r>
            <a:endParaRPr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testing</a:t>
            </a:r>
            <a:endParaRPr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1246800" y="1285400"/>
            <a:ext cx="1611900" cy="356508"/>
          </a:xfrm>
          <a:prstGeom prst="flowChartTerminator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" name="Google Shape;96;p16"/>
          <p:cNvCxnSpPr>
            <a:stCxn id="88" idx="2"/>
            <a:endCxn id="97" idx="3"/>
          </p:cNvCxnSpPr>
          <p:nvPr/>
        </p:nvCxnSpPr>
        <p:spPr>
          <a:xfrm rot="5400000">
            <a:off x="1318650" y="1667500"/>
            <a:ext cx="730200" cy="738000"/>
          </a:xfrm>
          <a:prstGeom prst="bentConnector2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8" name="Google Shape;98;p16"/>
          <p:cNvSpPr/>
          <p:nvPr/>
        </p:nvSpPr>
        <p:spPr>
          <a:xfrm>
            <a:off x="3033275" y="1666700"/>
            <a:ext cx="1611900" cy="356508"/>
          </a:xfrm>
          <a:prstGeom prst="flowChartTerminator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5091450" y="1666700"/>
            <a:ext cx="1611900" cy="356508"/>
          </a:xfrm>
          <a:prstGeom prst="flowChartTerminator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/>
          <p:nvPr/>
        </p:nvSpPr>
        <p:spPr>
          <a:xfrm>
            <a:off x="6821400" y="1463550"/>
            <a:ext cx="2010906" cy="356508"/>
          </a:xfrm>
          <a:prstGeom prst="flowChartTerminator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/>
          <p:nvPr/>
        </p:nvSpPr>
        <p:spPr>
          <a:xfrm>
            <a:off x="182250" y="3131900"/>
            <a:ext cx="1132500" cy="755100"/>
          </a:xfrm>
          <a:prstGeom prst="flowChartAlternateProcess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Critical path testing</a:t>
            </a:r>
            <a:endParaRPr/>
          </a:p>
        </p:txBody>
      </p:sp>
      <p:cxnSp>
        <p:nvCxnSpPr>
          <p:cNvPr id="102" name="Google Shape;102;p16"/>
          <p:cNvCxnSpPr>
            <a:stCxn id="95" idx="2"/>
            <a:endCxn id="101" idx="3"/>
          </p:cNvCxnSpPr>
          <p:nvPr/>
        </p:nvCxnSpPr>
        <p:spPr>
          <a:xfrm rot="5400000">
            <a:off x="750000" y="2206658"/>
            <a:ext cx="1867500" cy="738000"/>
          </a:xfrm>
          <a:prstGeom prst="bentConnector2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3" name="Google Shape;103;p16"/>
          <p:cNvSpPr txBox="1"/>
          <p:nvPr/>
        </p:nvSpPr>
        <p:spPr>
          <a:xfrm>
            <a:off x="5188675" y="3351600"/>
            <a:ext cx="1988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1143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202124"/>
                </a:solidFill>
                <a:latin typeface="Georgia"/>
                <a:ea typeface="Georgia"/>
                <a:cs typeface="Georgia"/>
                <a:sym typeface="Georgia"/>
              </a:rPr>
              <a:t>  syste</a:t>
            </a:r>
            <a:r>
              <a:rPr lang="ru" sz="1500">
                <a:solidFill>
                  <a:srgbClr val="202124"/>
                </a:solidFill>
                <a:latin typeface="Georgia"/>
                <a:ea typeface="Georgia"/>
                <a:cs typeface="Georgia"/>
                <a:sym typeface="Georgia"/>
              </a:rPr>
              <a:t>m </a:t>
            </a:r>
            <a:r>
              <a:rPr lang="ru" sz="1500">
                <a:solidFill>
                  <a:srgbClr val="202124"/>
                </a:solidFill>
                <a:latin typeface="Georgia"/>
                <a:ea typeface="Georgia"/>
                <a:cs typeface="Georgia"/>
                <a:sym typeface="Georgia"/>
              </a:rPr>
              <a:t>testing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4" name="Google Shape;104;p16"/>
          <p:cNvSpPr/>
          <p:nvPr/>
        </p:nvSpPr>
        <p:spPr>
          <a:xfrm>
            <a:off x="2351925" y="2282675"/>
            <a:ext cx="1458600" cy="540300"/>
          </a:xfrm>
          <a:prstGeom prst="flowChartAlternateProcess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/>
          <p:nvPr/>
        </p:nvSpPr>
        <p:spPr>
          <a:xfrm>
            <a:off x="4027200" y="2282675"/>
            <a:ext cx="1458600" cy="540300"/>
          </a:xfrm>
          <a:prstGeom prst="flowChartAlternateProcess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6" name="Google Shape;106;p16"/>
          <p:cNvCxnSpPr>
            <a:stCxn id="98" idx="2"/>
            <a:endCxn id="104" idx="0"/>
          </p:cNvCxnSpPr>
          <p:nvPr/>
        </p:nvCxnSpPr>
        <p:spPr>
          <a:xfrm flipH="1">
            <a:off x="3081125" y="2023208"/>
            <a:ext cx="758100" cy="2595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7" name="Google Shape;107;p16"/>
          <p:cNvSpPr txBox="1"/>
          <p:nvPr/>
        </p:nvSpPr>
        <p:spPr>
          <a:xfrm>
            <a:off x="4013500" y="2218650"/>
            <a:ext cx="1546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202124"/>
                </a:solidFill>
                <a:latin typeface="Georgia"/>
                <a:ea typeface="Georgia"/>
                <a:cs typeface="Georgia"/>
                <a:sym typeface="Georgia"/>
              </a:rPr>
              <a:t>Non-functional testing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2351925" y="2252400"/>
            <a:ext cx="1324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Georgia"/>
                <a:ea typeface="Georgia"/>
                <a:cs typeface="Georgia"/>
                <a:sym typeface="Georgia"/>
              </a:rPr>
              <a:t>Functional 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Georgia"/>
                <a:ea typeface="Georgia"/>
                <a:cs typeface="Georgia"/>
                <a:sym typeface="Georgia"/>
              </a:rPr>
              <a:t>testing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09" name="Google Shape;109;p16"/>
          <p:cNvCxnSpPr>
            <a:stCxn id="98" idx="2"/>
            <a:endCxn id="105" idx="0"/>
          </p:cNvCxnSpPr>
          <p:nvPr/>
        </p:nvCxnSpPr>
        <p:spPr>
          <a:xfrm>
            <a:off x="3839225" y="2023208"/>
            <a:ext cx="917400" cy="2595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0" name="Google Shape;110;p16"/>
          <p:cNvSpPr/>
          <p:nvPr/>
        </p:nvSpPr>
        <p:spPr>
          <a:xfrm>
            <a:off x="1683750" y="3703609"/>
            <a:ext cx="1132500" cy="540300"/>
          </a:xfrm>
          <a:prstGeom prst="flowChartAlternateProcess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Georgia"/>
                <a:ea typeface="Georgia"/>
                <a:cs typeface="Georgia"/>
                <a:sym typeface="Georgia"/>
              </a:rPr>
              <a:t>Positive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2893925" y="3031096"/>
            <a:ext cx="1132500" cy="540300"/>
          </a:xfrm>
          <a:prstGeom prst="flowChartAlternateProcess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Georgia"/>
                <a:ea typeface="Georgia"/>
                <a:cs typeface="Georgia"/>
                <a:sym typeface="Georgia"/>
              </a:rPr>
              <a:t>Negative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2" name="Google Shape;112;p16"/>
          <p:cNvSpPr/>
          <p:nvPr/>
        </p:nvSpPr>
        <p:spPr>
          <a:xfrm>
            <a:off x="4190250" y="3453159"/>
            <a:ext cx="1132500" cy="540300"/>
          </a:xfrm>
          <a:prstGeom prst="flowChartAlternateProcess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Georgia"/>
                <a:ea typeface="Georgia"/>
                <a:cs typeface="Georgia"/>
                <a:sym typeface="Georgia"/>
              </a:rPr>
              <a:t>UI testing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3" name="Google Shape;113;p16"/>
          <p:cNvSpPr/>
          <p:nvPr/>
        </p:nvSpPr>
        <p:spPr>
          <a:xfrm>
            <a:off x="6044575" y="2282688"/>
            <a:ext cx="1132500" cy="755100"/>
          </a:xfrm>
          <a:prstGeom prst="flowChartAlternateProcess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6"/>
          <p:cNvSpPr/>
          <p:nvPr/>
        </p:nvSpPr>
        <p:spPr>
          <a:xfrm>
            <a:off x="6044575" y="3297288"/>
            <a:ext cx="1132500" cy="755100"/>
          </a:xfrm>
          <a:prstGeom prst="flowChartAlternateProcess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5" name="Google Shape;115;p16"/>
          <p:cNvCxnSpPr>
            <a:endCxn id="110" idx="0"/>
          </p:cNvCxnSpPr>
          <p:nvPr/>
        </p:nvCxnSpPr>
        <p:spPr>
          <a:xfrm flipH="1">
            <a:off x="2250000" y="2808409"/>
            <a:ext cx="728400" cy="89520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6"/>
          <p:cNvCxnSpPr>
            <a:endCxn id="111" idx="0"/>
          </p:cNvCxnSpPr>
          <p:nvPr/>
        </p:nvCxnSpPr>
        <p:spPr>
          <a:xfrm>
            <a:off x="2978375" y="2784796"/>
            <a:ext cx="481800" cy="24630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" name="Google Shape;97;p16"/>
          <p:cNvSpPr/>
          <p:nvPr/>
        </p:nvSpPr>
        <p:spPr>
          <a:xfrm>
            <a:off x="182250" y="2024088"/>
            <a:ext cx="1132500" cy="755100"/>
          </a:xfrm>
          <a:prstGeom prst="flowChartAlternateProcess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Georgia"/>
                <a:ea typeface="Georgia"/>
                <a:cs typeface="Georgia"/>
                <a:sym typeface="Georgia"/>
              </a:rPr>
              <a:t>Smoke testing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17" name="Google Shape;117;p16"/>
          <p:cNvCxnSpPr>
            <a:stCxn id="105" idx="2"/>
            <a:endCxn id="112" idx="0"/>
          </p:cNvCxnSpPr>
          <p:nvPr/>
        </p:nvCxnSpPr>
        <p:spPr>
          <a:xfrm>
            <a:off x="4756500" y="2822975"/>
            <a:ext cx="0" cy="63030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16"/>
          <p:cNvCxnSpPr>
            <a:endCxn id="113" idx="1"/>
          </p:cNvCxnSpPr>
          <p:nvPr/>
        </p:nvCxnSpPr>
        <p:spPr>
          <a:xfrm flipH="1" rot="-5400000">
            <a:off x="5520775" y="2136438"/>
            <a:ext cx="630300" cy="417300"/>
          </a:xfrm>
          <a:prstGeom prst="bentConnector2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9" name="Google Shape;119;p16"/>
          <p:cNvCxnSpPr>
            <a:endCxn id="114" idx="1"/>
          </p:cNvCxnSpPr>
          <p:nvPr/>
        </p:nvCxnSpPr>
        <p:spPr>
          <a:xfrm flipH="1" rot="-5400000">
            <a:off x="5013475" y="2643738"/>
            <a:ext cx="1644900" cy="417300"/>
          </a:xfrm>
          <a:prstGeom prst="bentConnector2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20" name="Google Shape;120;p16"/>
          <p:cNvSpPr/>
          <p:nvPr/>
        </p:nvSpPr>
        <p:spPr>
          <a:xfrm>
            <a:off x="7613650" y="2339800"/>
            <a:ext cx="1324200" cy="755100"/>
          </a:xfrm>
          <a:prstGeom prst="flowChartAlternateProcess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Georgia"/>
                <a:ea typeface="Georgia"/>
                <a:cs typeface="Georgia"/>
                <a:sym typeface="Georgia"/>
              </a:rPr>
              <a:t>End-to-end testing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1" name="Google Shape;121;p16"/>
          <p:cNvSpPr/>
          <p:nvPr/>
        </p:nvSpPr>
        <p:spPr>
          <a:xfrm>
            <a:off x="7613650" y="3797500"/>
            <a:ext cx="1324200" cy="755100"/>
          </a:xfrm>
          <a:prstGeom prst="flowChartAlternateProcess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Georgia"/>
                <a:ea typeface="Georgia"/>
                <a:cs typeface="Georgia"/>
                <a:sym typeface="Georgia"/>
              </a:rPr>
              <a:t>Exploratory testing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22" name="Google Shape;122;p16"/>
          <p:cNvCxnSpPr>
            <a:endCxn id="120" idx="1"/>
          </p:cNvCxnSpPr>
          <p:nvPr/>
        </p:nvCxnSpPr>
        <p:spPr>
          <a:xfrm flipH="1" rot="-5400000">
            <a:off x="7025800" y="2129500"/>
            <a:ext cx="888000" cy="287700"/>
          </a:xfrm>
          <a:prstGeom prst="bentConnector2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3" name="Google Shape;123;p16"/>
          <p:cNvCxnSpPr>
            <a:endCxn id="121" idx="1"/>
          </p:cNvCxnSpPr>
          <p:nvPr/>
        </p:nvCxnSpPr>
        <p:spPr>
          <a:xfrm flipH="1" rot="-5400000">
            <a:off x="6308650" y="2870050"/>
            <a:ext cx="2322300" cy="287700"/>
          </a:xfrm>
          <a:prstGeom prst="bentConnector2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24" name="Google Shape;124;p16"/>
          <p:cNvSpPr txBox="1"/>
          <p:nvPr/>
        </p:nvSpPr>
        <p:spPr>
          <a:xfrm>
            <a:off x="141750" y="4382850"/>
            <a:ext cx="4246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25" name="Google Shape;12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8775" y="0"/>
            <a:ext cx="1655225" cy="125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/>
          <p:nvPr>
            <p:ph type="title"/>
          </p:nvPr>
        </p:nvSpPr>
        <p:spPr>
          <a:xfrm>
            <a:off x="311700" y="161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latin typeface="Impact"/>
                <a:ea typeface="Impact"/>
                <a:cs typeface="Impact"/>
                <a:sym typeface="Impact"/>
              </a:rPr>
              <a:t>Resources</a:t>
            </a:r>
            <a:endParaRPr sz="240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31" name="Google Shape;13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175" y="615675"/>
            <a:ext cx="1971176" cy="2452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0125" y="615675"/>
            <a:ext cx="2159299" cy="2452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" name="Google Shape;133;p17"/>
          <p:cNvCxnSpPr>
            <a:stCxn id="131" idx="3"/>
            <a:endCxn id="132" idx="1"/>
          </p:cNvCxnSpPr>
          <p:nvPr/>
        </p:nvCxnSpPr>
        <p:spPr>
          <a:xfrm>
            <a:off x="2194351" y="1841838"/>
            <a:ext cx="46359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34" name="Google Shape;134;p17"/>
          <p:cNvSpPr txBox="1"/>
          <p:nvPr/>
        </p:nvSpPr>
        <p:spPr>
          <a:xfrm>
            <a:off x="2554800" y="1133300"/>
            <a:ext cx="403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202124"/>
                </a:solidFill>
                <a:latin typeface="Georgia"/>
                <a:ea typeface="Georgia"/>
                <a:cs typeface="Georgia"/>
                <a:sym typeface="Georgia"/>
              </a:rPr>
              <a:t>our team two juniors QA Engineers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5" name="Google Shape;135;p17"/>
          <p:cNvSpPr txBox="1"/>
          <p:nvPr/>
        </p:nvSpPr>
        <p:spPr>
          <a:xfrm>
            <a:off x="2686725" y="1841850"/>
            <a:ext cx="36510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202124"/>
                </a:solidFill>
                <a:latin typeface="Georgia"/>
                <a:ea typeface="Georgia"/>
                <a:cs typeface="Georgia"/>
                <a:sym typeface="Georgia"/>
              </a:rPr>
              <a:t>interaction 24/7</a:t>
            </a:r>
            <a:endParaRPr sz="1800">
              <a:solidFill>
                <a:srgbClr val="202124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7"/>
          <p:cNvSpPr txBox="1"/>
          <p:nvPr/>
        </p:nvSpPr>
        <p:spPr>
          <a:xfrm>
            <a:off x="341763" y="201325"/>
            <a:ext cx="173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02124"/>
                </a:solidFill>
                <a:latin typeface="Georgia"/>
                <a:ea typeface="Georgia"/>
                <a:cs typeface="Georgia"/>
                <a:sym typeface="Georgia"/>
              </a:rPr>
              <a:t>Alina Matsveyuk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7" name="Google Shape;137;p17"/>
          <p:cNvSpPr txBox="1"/>
          <p:nvPr/>
        </p:nvSpPr>
        <p:spPr>
          <a:xfrm>
            <a:off x="6960350" y="201325"/>
            <a:ext cx="197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02124"/>
                </a:solidFill>
                <a:latin typeface="Georgia"/>
                <a:ea typeface="Georgia"/>
                <a:cs typeface="Georgia"/>
                <a:sym typeface="Georgia"/>
              </a:rPr>
              <a:t>Irina Lishchenko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8" name="Google Shape;138;p17"/>
          <p:cNvSpPr txBox="1"/>
          <p:nvPr/>
        </p:nvSpPr>
        <p:spPr>
          <a:xfrm>
            <a:off x="-342450" y="3388925"/>
            <a:ext cx="7845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202124"/>
                </a:solidFill>
                <a:latin typeface="Georgia"/>
                <a:ea typeface="Georgia"/>
                <a:cs typeface="Georgia"/>
                <a:sym typeface="Georgia"/>
              </a:rPr>
              <a:t> Software: </a:t>
            </a:r>
            <a:r>
              <a:rPr lang="ru" sz="1800">
                <a:solidFill>
                  <a:srgbClr val="202124"/>
                </a:solidFill>
                <a:latin typeface="Georgia"/>
                <a:ea typeface="Georgia"/>
                <a:cs typeface="Georgia"/>
                <a:sym typeface="Georgia"/>
              </a:rPr>
              <a:t>Google </a:t>
            </a:r>
            <a:r>
              <a:rPr lang="ru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Chrome version 27 and above (ver </a:t>
            </a:r>
            <a:r>
              <a:rPr lang="ru" sz="1800">
                <a:solidFill>
                  <a:srgbClr val="5F6368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ru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91.0.4472.101)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17"/>
          <p:cNvSpPr txBox="1"/>
          <p:nvPr/>
        </p:nvSpPr>
        <p:spPr>
          <a:xfrm>
            <a:off x="-342450" y="4113225"/>
            <a:ext cx="7172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445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202124"/>
                </a:solidFill>
                <a:latin typeface="Georgia"/>
                <a:ea typeface="Georgia"/>
                <a:cs typeface="Georgia"/>
                <a:sym typeface="Georgia"/>
              </a:rPr>
              <a:t>Tools: </a:t>
            </a:r>
            <a:r>
              <a:rPr lang="ru" sz="1800">
                <a:solidFill>
                  <a:srgbClr val="202124"/>
                </a:solidFill>
                <a:latin typeface="Georgia"/>
                <a:ea typeface="Georgia"/>
                <a:cs typeface="Georgia"/>
                <a:sym typeface="Georgia"/>
              </a:rPr>
              <a:t>Jira Software;  Google Docs; Microsoft Office Excel 2007</a:t>
            </a:r>
            <a:endParaRPr sz="1800">
              <a:solidFill>
                <a:srgbClr val="202124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445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0" name="Google Shape;14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26975" y="3474875"/>
            <a:ext cx="1668625" cy="166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/>
          <p:nvPr>
            <p:ph type="title"/>
          </p:nvPr>
        </p:nvSpPr>
        <p:spPr>
          <a:xfrm>
            <a:off x="311700" y="234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202124"/>
                </a:solidFill>
              </a:rPr>
              <a:t>As a test documentation, the preparation of a checklist was chosen. For each application module, checkpoints were compiled for the interface and main functionality.</a:t>
            </a:r>
            <a:endParaRPr sz="1400">
              <a:solidFill>
                <a:srgbClr val="20212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18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59350"/>
            <a:ext cx="5654751" cy="376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8"/>
          <p:cNvSpPr txBox="1"/>
          <p:nvPr/>
        </p:nvSpPr>
        <p:spPr>
          <a:xfrm>
            <a:off x="6213300" y="933725"/>
            <a:ext cx="2546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Total number - 234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                     not tested - 3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                     blocked - 95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                     passed - 76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                     failed - 60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8"/>
          <p:cNvSpPr txBox="1"/>
          <p:nvPr/>
        </p:nvSpPr>
        <p:spPr>
          <a:xfrm>
            <a:off x="6158425" y="2426625"/>
            <a:ext cx="27333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02124"/>
                </a:solidFill>
              </a:rPr>
              <a:t>Tests with the "not tested" status did not pass due to the lack of a description of these modules in the requirements. Tests with "locked" status failed due to disabled buttons.</a:t>
            </a:r>
            <a:endParaRPr>
              <a:solidFill>
                <a:srgbClr val="20212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 txBox="1"/>
          <p:nvPr>
            <p:ph type="title"/>
          </p:nvPr>
        </p:nvSpPr>
        <p:spPr>
          <a:xfrm>
            <a:off x="311700" y="269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202124"/>
                </a:solidFill>
              </a:rPr>
              <a:t>During the passing of the tests, bugs were fixed in Jira Software. Bugs were described with a summary of the defect, steps to reproduce it, actual and expected results, severity and priority.</a:t>
            </a:r>
            <a:endParaRPr sz="1400">
              <a:solidFill>
                <a:srgbClr val="20212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54" name="Google Shape;154;p19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13675"/>
            <a:ext cx="5532501" cy="392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 txBox="1"/>
          <p:nvPr/>
        </p:nvSpPr>
        <p:spPr>
          <a:xfrm>
            <a:off x="6002225" y="944700"/>
            <a:ext cx="29814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T</a:t>
            </a:r>
            <a:r>
              <a:rPr lang="ru"/>
              <a:t>otal amount - 6</a:t>
            </a:r>
            <a:r>
              <a:rPr lang="ru"/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          </a:t>
            </a:r>
            <a:r>
              <a:rPr lang="ru"/>
              <a:t>  blocker - 3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    	     critical - 14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            major - 48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   	     minor - 2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            trivial - 2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23075" y="3219225"/>
            <a:ext cx="2120925" cy="19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>
            <p:ph type="title"/>
          </p:nvPr>
        </p:nvSpPr>
        <p:spPr>
          <a:xfrm>
            <a:off x="-3471400" y="421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38100" rtl="0" algn="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1509"/>
              <a:buFont typeface="Arial"/>
              <a:buNone/>
            </a:pPr>
            <a:r>
              <a:rPr lang="ru" sz="2650">
                <a:highlight>
                  <a:srgbClr val="FFFFFF"/>
                </a:highlight>
                <a:latin typeface="Impact"/>
                <a:ea typeface="Impact"/>
                <a:cs typeface="Impact"/>
                <a:sym typeface="Impact"/>
              </a:rPr>
              <a:t>Conclusions and recommendations</a:t>
            </a:r>
            <a:endParaRPr sz="2650">
              <a:highlight>
                <a:srgbClr val="FFFFFF"/>
              </a:highlight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0"/>
          <p:cNvSpPr txBox="1"/>
          <p:nvPr>
            <p:ph idx="1" type="body"/>
          </p:nvPr>
        </p:nvSpPr>
        <p:spPr>
          <a:xfrm>
            <a:off x="519175" y="1046325"/>
            <a:ext cx="4600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2021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Critical path testing was not completed in full due to the presence of critical bugs, so at the moment there is no way to release the application.</a:t>
            </a:r>
            <a:endParaRPr sz="2400">
              <a:solidFill>
                <a:srgbClr val="2021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>
              <a:solidFill>
                <a:srgbClr val="2021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ru" sz="2400">
                <a:solidFill>
                  <a:srgbClr val="2021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After the defects in the requirements are fixed and the development team fixes the errors, the main functionality will be re-tested according to the prepared checklist, and if all checkpoints are successfully passed, we can release a working version of the product.</a:t>
            </a:r>
            <a:endParaRPr sz="2400">
              <a:solidFill>
                <a:srgbClr val="2021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