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74" r:id="rId5"/>
    <p:sldId id="275" r:id="rId6"/>
    <p:sldId id="261" r:id="rId7"/>
    <p:sldId id="262" r:id="rId8"/>
    <p:sldId id="259" r:id="rId9"/>
    <p:sldId id="278" r:id="rId10"/>
    <p:sldId id="267" r:id="rId11"/>
    <p:sldId id="260" r:id="rId12"/>
    <p:sldId id="263" r:id="rId13"/>
    <p:sldId id="265" r:id="rId14"/>
    <p:sldId id="266" r:id="rId15"/>
    <p:sldId id="279" r:id="rId16"/>
    <p:sldId id="264" r:id="rId17"/>
    <p:sldId id="277" r:id="rId18"/>
    <p:sldId id="268" r:id="rId19"/>
    <p:sldId id="272" r:id="rId20"/>
    <p:sldId id="273" r:id="rId21"/>
    <p:sldId id="271" r:id="rId22"/>
    <p:sldId id="280" r:id="rId23"/>
    <p:sldId id="270" r:id="rId2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ый треугольник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grpSp>
        <p:nvGrpSpPr>
          <p:cNvPr id="2" name="Группа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Полилиния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Полилиния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Полилиния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Прямая соединительная линия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2F8A7F1-361E-4B36-9C2F-4546582AEC0B}" type="datetimeFigureOut">
              <a:rPr lang="ru-RU" smtClean="0"/>
              <a:t>17.12.2018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099AE60-C860-4D12-B9B5-EA3EC73754E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2F8A7F1-361E-4B36-9C2F-4546582AEC0B}" type="datetimeFigureOut">
              <a:rPr lang="ru-RU" smtClean="0"/>
              <a:t>17.12.2018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99AE60-C860-4D12-B9B5-EA3EC73754E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2F8A7F1-361E-4B36-9C2F-4546582AEC0B}" type="datetimeFigureOut">
              <a:rPr lang="ru-RU" smtClean="0"/>
              <a:t>17.12.2018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99AE60-C860-4D12-B9B5-EA3EC73754E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2F8A7F1-361E-4B36-9C2F-4546582AEC0B}" type="datetimeFigureOut">
              <a:rPr lang="ru-RU" smtClean="0"/>
              <a:t>17.12.2018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99AE60-C860-4D12-B9B5-EA3EC73754E6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2F8A7F1-361E-4B36-9C2F-4546582AEC0B}" type="datetimeFigureOut">
              <a:rPr lang="ru-RU" smtClean="0"/>
              <a:t>17.12.2018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99AE60-C860-4D12-B9B5-EA3EC73754E6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Нашивка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Нашивка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2F8A7F1-361E-4B36-9C2F-4546582AEC0B}" type="datetimeFigureOut">
              <a:rPr lang="ru-RU" smtClean="0"/>
              <a:t>17.12.2018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99AE60-C860-4D12-B9B5-EA3EC73754E6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2F8A7F1-361E-4B36-9C2F-4546582AEC0B}" type="datetimeFigureOut">
              <a:rPr lang="ru-RU" smtClean="0"/>
              <a:t>17.12.2018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99AE60-C860-4D12-B9B5-EA3EC73754E6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2F8A7F1-361E-4B36-9C2F-4546582AEC0B}" type="datetimeFigureOut">
              <a:rPr lang="ru-RU" smtClean="0"/>
              <a:t>17.12.2018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99AE60-C860-4D12-B9B5-EA3EC73754E6}" type="slidenum">
              <a:rPr lang="ru-RU" smtClean="0"/>
              <a:t>‹#›</a:t>
            </a:fld>
            <a:endParaRPr lang="ru-RU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2F8A7F1-361E-4B36-9C2F-4546582AEC0B}" type="datetimeFigureOut">
              <a:rPr lang="ru-RU" smtClean="0"/>
              <a:t>17.12.2018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99AE60-C860-4D12-B9B5-EA3EC73754E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32F8A7F1-361E-4B36-9C2F-4546582AEC0B}" type="datetimeFigureOut">
              <a:rPr lang="ru-RU" smtClean="0"/>
              <a:t>17.12.2018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99AE60-C860-4D12-B9B5-EA3EC73754E6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2F8A7F1-361E-4B36-9C2F-4546582AEC0B}" type="datetimeFigureOut">
              <a:rPr lang="ru-RU" smtClean="0"/>
              <a:t>17.12.2018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099AE60-C860-4D12-B9B5-EA3EC73754E6}" type="slidenum">
              <a:rPr lang="ru-RU" smtClean="0"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Полилиния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Прямоугольный треугольник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Нашивка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Нашивка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олилиния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Полилиния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Прямоугольный треугольник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Прямая соединительная линия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32F8A7F1-361E-4B36-9C2F-4546582AEC0B}" type="datetimeFigureOut">
              <a:rPr lang="ru-RU" smtClean="0"/>
              <a:t>17.12.2018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7099AE60-C860-4D12-B9B5-EA3EC73754E6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Язык</a:t>
            </a:r>
            <a:r>
              <a:rPr lang="en-US" dirty="0" smtClean="0"/>
              <a:t> PAA-2018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Разработала студентка 6 группы</a:t>
            </a:r>
          </a:p>
          <a:p>
            <a:r>
              <a:rPr lang="ru-RU" dirty="0" smtClean="0"/>
              <a:t>Пунько Алина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70258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Конечные автоматы</a:t>
            </a:r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268760"/>
            <a:ext cx="7233907" cy="1440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Объект 4"/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483768" y="2564904"/>
            <a:ext cx="4248472" cy="3145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8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|  N  |</a:t>
            </a:r>
            <a:r>
              <a:rPr lang="ru-RU" dirty="0"/>
              <a:t>СТРОКА В ТЛ| ТИП ИДЕНТИФИКАТОРА |        ИМЯ        | ЗНАЧЕНИЕ (ПАРАМЕТРЫ)</a:t>
            </a:r>
          </a:p>
          <a:p>
            <a:r>
              <a:rPr lang="ru-RU" dirty="0"/>
              <a:t>|   0 |      2    |  </a:t>
            </a:r>
            <a:r>
              <a:rPr lang="en-US" dirty="0"/>
              <a:t>number   function |  </a:t>
            </a:r>
            <a:r>
              <a:rPr lang="en-US" dirty="0" smtClean="0"/>
              <a:t>min </a:t>
            </a:r>
            <a:r>
              <a:rPr lang="en-US" dirty="0"/>
              <a:t>| </a:t>
            </a:r>
            <a:r>
              <a:rPr lang="en-US" dirty="0" smtClean="0"/>
              <a:t>P0:NUMBER|P1:NUMBER</a:t>
            </a:r>
            <a:endParaRPr lang="en-US" dirty="0"/>
          </a:p>
          <a:p>
            <a:r>
              <a:rPr lang="en-US" dirty="0"/>
              <a:t>|   1 |      5    |  number  parameter |              minx |</a:t>
            </a:r>
          </a:p>
          <a:p>
            <a:r>
              <a:rPr lang="en-US" dirty="0"/>
              <a:t>|   2 |      8    |  number  parameter |              </a:t>
            </a:r>
            <a:r>
              <a:rPr lang="en-US" dirty="0" err="1"/>
              <a:t>miny</a:t>
            </a:r>
            <a:r>
              <a:rPr lang="en-US" dirty="0"/>
              <a:t> |</a:t>
            </a:r>
          </a:p>
          <a:p>
            <a:r>
              <a:rPr lang="en-US" dirty="0"/>
              <a:t>|   3 |     13    |  number   variable |            </a:t>
            </a:r>
            <a:r>
              <a:rPr lang="en-US" dirty="0" err="1"/>
              <a:t>minres</a:t>
            </a:r>
            <a:r>
              <a:rPr lang="en-US" dirty="0"/>
              <a:t> |0</a:t>
            </a:r>
          </a:p>
          <a:p>
            <a:r>
              <a:rPr lang="en-US" dirty="0"/>
              <a:t>|   4 |     41    |   </a:t>
            </a:r>
            <a:r>
              <a:rPr lang="en-US" dirty="0" err="1"/>
              <a:t>proc</a:t>
            </a:r>
            <a:r>
              <a:rPr lang="en-US" dirty="0"/>
              <a:t>    function | </a:t>
            </a:r>
            <a:r>
              <a:rPr lang="en-US" dirty="0" smtClean="0"/>
              <a:t>stand </a:t>
            </a:r>
            <a:r>
              <a:rPr lang="en-US" dirty="0"/>
              <a:t>| </a:t>
            </a:r>
            <a:r>
              <a:rPr lang="en-US" dirty="0" smtClean="0"/>
              <a:t>P0:STRING </a:t>
            </a:r>
            <a:r>
              <a:rPr lang="en-US" dirty="0"/>
              <a:t>| </a:t>
            </a:r>
            <a:r>
              <a:rPr lang="en-US" dirty="0" smtClean="0"/>
              <a:t>P1:STRING|</a:t>
            </a:r>
            <a:endParaRPr lang="en-US" dirty="0"/>
          </a:p>
          <a:p>
            <a:r>
              <a:rPr lang="en-US" dirty="0"/>
              <a:t>|   5 |     44    | string   parameter |            </a:t>
            </a:r>
            <a:r>
              <a:rPr lang="en-US" dirty="0" err="1"/>
              <a:t>standa</a:t>
            </a:r>
            <a:r>
              <a:rPr lang="en-US" dirty="0"/>
              <a:t> |</a:t>
            </a:r>
          </a:p>
          <a:p>
            <a:r>
              <a:rPr lang="en-US" dirty="0"/>
              <a:t>|   6 |     47    | string   parameter |            </a:t>
            </a:r>
            <a:r>
              <a:rPr lang="en-US" dirty="0" err="1"/>
              <a:t>standb</a:t>
            </a:r>
            <a:r>
              <a:rPr lang="en-US" dirty="0"/>
              <a:t> |</a:t>
            </a:r>
          </a:p>
          <a:p>
            <a:r>
              <a:rPr lang="en-US" dirty="0"/>
              <a:t>|   7 |     52    |  number   variable |            </a:t>
            </a:r>
            <a:r>
              <a:rPr lang="en-US" dirty="0" err="1"/>
              <a:t>standk</a:t>
            </a:r>
            <a:r>
              <a:rPr lang="en-US" dirty="0"/>
              <a:t> |0</a:t>
            </a:r>
          </a:p>
          <a:p>
            <a:r>
              <a:rPr lang="en-US" dirty="0"/>
              <a:t>|   8 |     56    |  number   LIB FUNC |            </a:t>
            </a:r>
            <a:r>
              <a:rPr lang="en-US" dirty="0" err="1"/>
              <a:t>lenght</a:t>
            </a:r>
            <a:r>
              <a:rPr lang="en-US" dirty="0"/>
              <a:t> | </a:t>
            </a:r>
            <a:r>
              <a:rPr lang="en-US" dirty="0" smtClean="0"/>
              <a:t>P0:STRING </a:t>
            </a:r>
            <a:r>
              <a:rPr lang="en-US" dirty="0"/>
              <a:t>|</a:t>
            </a:r>
          </a:p>
          <a:p>
            <a:r>
              <a:rPr lang="en-US" dirty="0"/>
              <a:t>|   9 |     68    | string    variable |          </a:t>
            </a:r>
            <a:r>
              <a:rPr lang="en-US" dirty="0" err="1"/>
              <a:t>standstr</a:t>
            </a:r>
            <a:r>
              <a:rPr lang="en-US" dirty="0"/>
              <a:t> |[0]</a:t>
            </a:r>
          </a:p>
          <a:p>
            <a:r>
              <a:rPr lang="en-US" dirty="0"/>
              <a:t>|  10 |     72    | string    LIB FUNC </a:t>
            </a:r>
            <a:r>
              <a:rPr lang="en-US" dirty="0" smtClean="0"/>
              <a:t>|</a:t>
            </a:r>
            <a:r>
              <a:rPr lang="en-US" dirty="0" err="1" smtClean="0"/>
              <a:t>concat</a:t>
            </a:r>
            <a:r>
              <a:rPr lang="en-US" dirty="0" smtClean="0"/>
              <a:t> </a:t>
            </a:r>
            <a:r>
              <a:rPr lang="en-US" dirty="0"/>
              <a:t>| </a:t>
            </a:r>
            <a:r>
              <a:rPr lang="en-US" dirty="0" smtClean="0"/>
              <a:t>P0:STRING|P1:STRING 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Таблица идентификаторов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16197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 numCol="2">
            <a:normAutofit fontScale="55000" lnSpcReduction="20000"/>
          </a:bodyPr>
          <a:lstStyle/>
          <a:p>
            <a:r>
              <a:rPr lang="ru-RU" dirty="0" smtClean="0"/>
              <a:t>|  </a:t>
            </a:r>
            <a:r>
              <a:rPr lang="en-US" dirty="0"/>
              <a:t>N | </a:t>
            </a:r>
            <a:r>
              <a:rPr lang="ru-RU" dirty="0"/>
              <a:t>ЛЕКСЕМА | СТРОКА | ИНДЕКС В ТИ |</a:t>
            </a:r>
          </a:p>
          <a:p>
            <a:r>
              <a:rPr lang="ru-RU" dirty="0"/>
              <a:t>|  0 |    </a:t>
            </a:r>
            <a:r>
              <a:rPr lang="en-US" dirty="0"/>
              <a:t>t    |    1   |             |</a:t>
            </a:r>
          </a:p>
          <a:p>
            <a:r>
              <a:rPr lang="en-US" dirty="0"/>
              <a:t>|  1 |    f    |    1   |             |</a:t>
            </a:r>
          </a:p>
          <a:p>
            <a:r>
              <a:rPr lang="en-US" dirty="0"/>
              <a:t>|  2 |    i    |    1   |       0     |</a:t>
            </a:r>
          </a:p>
          <a:p>
            <a:r>
              <a:rPr lang="en-US" dirty="0"/>
              <a:t>|  3 |    (    |    1   |             |</a:t>
            </a:r>
          </a:p>
          <a:p>
            <a:r>
              <a:rPr lang="en-US" dirty="0"/>
              <a:t>|  4 |    t    |    1   |             |</a:t>
            </a:r>
          </a:p>
          <a:p>
            <a:r>
              <a:rPr lang="en-US" dirty="0"/>
              <a:t>|  5 |    i    |    1   |       1     |</a:t>
            </a:r>
          </a:p>
          <a:p>
            <a:r>
              <a:rPr lang="en-US" dirty="0"/>
              <a:t>|  6 |    ,    |    1   |             |</a:t>
            </a:r>
          </a:p>
          <a:p>
            <a:r>
              <a:rPr lang="en-US" dirty="0"/>
              <a:t>|  7 |    t    |    1   |             |</a:t>
            </a:r>
          </a:p>
          <a:p>
            <a:r>
              <a:rPr lang="en-US" dirty="0"/>
              <a:t>|  8 |    i    |    1   |       2     |</a:t>
            </a:r>
          </a:p>
          <a:p>
            <a:r>
              <a:rPr lang="en-US" dirty="0"/>
              <a:t>|  9 |    )    |    1   |             |</a:t>
            </a:r>
          </a:p>
          <a:p>
            <a:r>
              <a:rPr lang="en-US" dirty="0"/>
              <a:t>| 10 |    [    |    2   |             |</a:t>
            </a:r>
          </a:p>
          <a:p>
            <a:r>
              <a:rPr lang="en-US" dirty="0"/>
              <a:t>| 11 |    n    |    3   |             |</a:t>
            </a:r>
          </a:p>
          <a:p>
            <a:r>
              <a:rPr lang="en-US" dirty="0"/>
              <a:t>| 12 |    t    |    3   |             |</a:t>
            </a:r>
          </a:p>
          <a:p>
            <a:r>
              <a:rPr lang="en-US" dirty="0"/>
              <a:t>| 13 |    i    |    3   |       3     |</a:t>
            </a:r>
          </a:p>
          <a:p>
            <a:r>
              <a:rPr lang="en-US" dirty="0"/>
              <a:t>| 14 |    ;    |    3   |             |</a:t>
            </a:r>
          </a:p>
          <a:p>
            <a:r>
              <a:rPr lang="en-US" dirty="0"/>
              <a:t>| 15 |    ?    |    4   |             |</a:t>
            </a:r>
          </a:p>
          <a:p>
            <a:r>
              <a:rPr lang="en-US" dirty="0"/>
              <a:t>| 16 |    i    |    4   |       1     |</a:t>
            </a:r>
          </a:p>
          <a:p>
            <a:r>
              <a:rPr lang="en-US" dirty="0"/>
              <a:t>| 17 |    &lt;    |    4   |             |</a:t>
            </a:r>
          </a:p>
          <a:p>
            <a:r>
              <a:rPr lang="en-US" dirty="0"/>
              <a:t>| 18 |    i    |    4   |       2     |</a:t>
            </a:r>
          </a:p>
          <a:p>
            <a:r>
              <a:rPr lang="en-US" dirty="0"/>
              <a:t>| 19 |    #    |    4   |             |</a:t>
            </a:r>
          </a:p>
          <a:p>
            <a:r>
              <a:rPr lang="en-US" dirty="0"/>
              <a:t>| 20 |    w    |    5   |             |</a:t>
            </a:r>
          </a:p>
          <a:p>
            <a:r>
              <a:rPr lang="en-US" dirty="0"/>
              <a:t>| 21 |    [    |    5   |             |</a:t>
            </a:r>
          </a:p>
          <a:p>
            <a:r>
              <a:rPr lang="en-US" dirty="0"/>
              <a:t>| 22 |    i    |    5   |       3     |</a:t>
            </a:r>
          </a:p>
          <a:p>
            <a:r>
              <a:rPr lang="en-US" dirty="0"/>
              <a:t>| 23 |    =    |    5   |             |</a:t>
            </a:r>
          </a:p>
          <a:p>
            <a:r>
              <a:rPr lang="en-US" dirty="0"/>
              <a:t>| 24 |    i    |    5   |       1     |</a:t>
            </a:r>
          </a:p>
          <a:p>
            <a:r>
              <a:rPr lang="en-US" dirty="0"/>
              <a:t>| 25 |    ;    |    5   |             |</a:t>
            </a:r>
          </a:p>
          <a:p>
            <a:r>
              <a:rPr lang="en-US" dirty="0"/>
              <a:t>| 26 |    ]    |    5   |             |</a:t>
            </a:r>
          </a:p>
          <a:p>
            <a:r>
              <a:rPr lang="en-US" dirty="0"/>
              <a:t>| 27 |    r    |    6   |             |</a:t>
            </a:r>
          </a:p>
          <a:p>
            <a:r>
              <a:rPr lang="en-US" dirty="0"/>
              <a:t>| 28 |    [    |    6   |             |</a:t>
            </a:r>
          </a:p>
          <a:p>
            <a:r>
              <a:rPr lang="en-US" dirty="0"/>
              <a:t>| 29 |    i    |    6   |       3     |</a:t>
            </a:r>
          </a:p>
          <a:p>
            <a:r>
              <a:rPr lang="en-US" dirty="0"/>
              <a:t>| 30 |    =    |    6   |             |</a:t>
            </a:r>
          </a:p>
          <a:p>
            <a:r>
              <a:rPr lang="en-US" dirty="0"/>
              <a:t>| 31 |    i    |    6   |       2     |</a:t>
            </a:r>
          </a:p>
          <a:p>
            <a:r>
              <a:rPr lang="en-US" dirty="0"/>
              <a:t>| 32 |    ;    |    6   |             |</a:t>
            </a:r>
          </a:p>
          <a:p>
            <a:r>
              <a:rPr lang="en-US" dirty="0"/>
              <a:t>| 33 |    ]    |    6   |             |</a:t>
            </a:r>
          </a:p>
          <a:p>
            <a:r>
              <a:rPr lang="en-US" dirty="0"/>
              <a:t>| 34 |    #    |    6   |             |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Таблица лексем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27505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429135" y="1196752"/>
            <a:ext cx="8686800" cy="5044016"/>
          </a:xfrm>
        </p:spPr>
        <p:txBody>
          <a:bodyPr>
            <a:normAutofit fontScale="62500" lnSpcReduction="20000"/>
          </a:bodyPr>
          <a:lstStyle/>
          <a:p>
            <a:r>
              <a:rPr lang="de-DE" dirty="0" err="1"/>
              <a:t>Greibach</a:t>
            </a:r>
            <a:r>
              <a:rPr lang="de-DE" dirty="0"/>
              <a:t> </a:t>
            </a:r>
            <a:r>
              <a:rPr lang="de-DE" dirty="0" err="1"/>
              <a:t>greibach</a:t>
            </a:r>
            <a:r>
              <a:rPr lang="de-DE" dirty="0"/>
              <a:t>(NS('S'), TS('$'), 16,</a:t>
            </a:r>
          </a:p>
          <a:p>
            <a:endParaRPr lang="ru-RU" dirty="0"/>
          </a:p>
          <a:p>
            <a:pPr lvl="1"/>
            <a:r>
              <a:rPr lang="ru-RU" dirty="0" err="1"/>
              <a:t>Rule</a:t>
            </a:r>
            <a:r>
              <a:rPr lang="ru-RU" dirty="0"/>
              <a:t>(NS('S'), GRB_ERROR_SERIES, 3,// Неверная структура программы</a:t>
            </a:r>
          </a:p>
          <a:p>
            <a:pPr lvl="2"/>
            <a:r>
              <a:rPr lang="en-US" dirty="0"/>
              <a:t>Rule::Chain(6, TS('t'), TS('f'), TS('i'), NS('P'), NS('T'), NS('S')),</a:t>
            </a:r>
          </a:p>
          <a:p>
            <a:pPr lvl="2"/>
            <a:r>
              <a:rPr lang="en-US" dirty="0"/>
              <a:t>Rule::Chain(6, TS('p'), TS('f'), TS('i'), NS('P'), NS('G'), NS('S')),</a:t>
            </a:r>
          </a:p>
          <a:p>
            <a:pPr lvl="2"/>
            <a:r>
              <a:rPr lang="en-US" dirty="0"/>
              <a:t>Rule::Chain(4, TS('m'), TS('['), NS('K'), TS(']'))</a:t>
            </a:r>
          </a:p>
          <a:p>
            <a:pPr lvl="1"/>
            <a:r>
              <a:rPr lang="ru-RU" dirty="0"/>
              <a:t>),</a:t>
            </a:r>
          </a:p>
          <a:p>
            <a:pPr lvl="1"/>
            <a:endParaRPr lang="ru-RU" dirty="0"/>
          </a:p>
          <a:p>
            <a:pPr lvl="1"/>
            <a:r>
              <a:rPr lang="en-US" dirty="0"/>
              <a:t>Rule(NS('T'), GRB_ERROR_SERIES + 2, 2,// </a:t>
            </a:r>
            <a:r>
              <a:rPr lang="ru-RU" dirty="0"/>
              <a:t>Ошибка в теле функции</a:t>
            </a:r>
          </a:p>
          <a:p>
            <a:pPr lvl="2"/>
            <a:r>
              <a:rPr lang="en-US" dirty="0"/>
              <a:t>Rule::Chain(5, TS('['), TS('e'), NS('V'), TS(';'), TS(']')),</a:t>
            </a:r>
          </a:p>
          <a:p>
            <a:pPr lvl="2"/>
            <a:r>
              <a:rPr lang="en-US" dirty="0"/>
              <a:t>Rule::Chain(6, TS('['), NS('K'), TS('e'), NS('V'), TS(';'), TS(']'))</a:t>
            </a:r>
          </a:p>
          <a:p>
            <a:pPr lvl="1"/>
            <a:r>
              <a:rPr lang="ru-RU" dirty="0"/>
              <a:t>),</a:t>
            </a:r>
          </a:p>
          <a:p>
            <a:pPr lvl="1"/>
            <a:endParaRPr lang="ru-RU" dirty="0"/>
          </a:p>
          <a:p>
            <a:pPr marL="630936" lvl="2" indent="0">
              <a:buNone/>
            </a:pPr>
            <a:r>
              <a:rPr lang="en-US" dirty="0"/>
              <a:t>Rule(NS('G'), GRB_ERROR_SERIES + 3, 2,// </a:t>
            </a:r>
            <a:r>
              <a:rPr lang="ru-RU" dirty="0"/>
              <a:t>Ошибка в теле процедуры</a:t>
            </a:r>
          </a:p>
          <a:p>
            <a:pPr lvl="2"/>
            <a:r>
              <a:rPr lang="en-US" dirty="0"/>
              <a:t>Rule::Chain(4, TS('['), TS('e'), TS(';'), TS(']')),</a:t>
            </a:r>
          </a:p>
          <a:p>
            <a:pPr lvl="2"/>
            <a:r>
              <a:rPr lang="en-US" dirty="0"/>
              <a:t>Rule::Chain(5, TS('['), NS('K'), TS('e'), TS(';'), TS(']'))</a:t>
            </a:r>
          </a:p>
          <a:p>
            <a:pPr lvl="1"/>
            <a:r>
              <a:rPr lang="ru-RU" dirty="0"/>
              <a:t>),</a:t>
            </a:r>
          </a:p>
          <a:p>
            <a:pPr lvl="1"/>
            <a:endParaRPr lang="ru-RU" dirty="0"/>
          </a:p>
          <a:p>
            <a:pPr lvl="1"/>
            <a:r>
              <a:rPr lang="ru-RU" dirty="0" err="1"/>
              <a:t>Rule</a:t>
            </a:r>
            <a:r>
              <a:rPr lang="ru-RU" dirty="0"/>
              <a:t>(NS('P'), GRB_ERROR_SERIES + 1, 2,// Не найден список параметров функции</a:t>
            </a:r>
          </a:p>
          <a:p>
            <a:pPr lvl="2"/>
            <a:r>
              <a:rPr lang="en-US" dirty="0"/>
              <a:t>Rule::Chain(3, TS('('), NS('E'), TS(')')),</a:t>
            </a:r>
          </a:p>
          <a:p>
            <a:pPr lvl="2"/>
            <a:r>
              <a:rPr lang="en-US" dirty="0"/>
              <a:t>Rule::Chain(2, TS('('), TS(')'))</a:t>
            </a:r>
          </a:p>
          <a:p>
            <a:pPr lvl="1"/>
            <a:r>
              <a:rPr lang="ru-RU" dirty="0" smtClean="0"/>
              <a:t>),</a:t>
            </a:r>
          </a:p>
          <a:p>
            <a:pPr lvl="1"/>
            <a:r>
              <a:rPr lang="ru-RU" dirty="0" smtClean="0"/>
              <a:t>…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Правила грамматики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62625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Шаг</a:t>
            </a:r>
            <a:r>
              <a:rPr lang="en-US" dirty="0"/>
              <a:t> :</a:t>
            </a:r>
            <a:r>
              <a:rPr lang="ru-RU" dirty="0"/>
              <a:t>Правило</a:t>
            </a:r>
            <a:r>
              <a:rPr lang="en-US" dirty="0"/>
              <a:t>             </a:t>
            </a:r>
            <a:r>
              <a:rPr lang="ru-RU" dirty="0"/>
              <a:t>Входная лента</a:t>
            </a:r>
            <a:r>
              <a:rPr lang="en-US" dirty="0"/>
              <a:t>                 </a:t>
            </a:r>
            <a:r>
              <a:rPr lang="ru-RU" dirty="0"/>
              <a:t>Стек</a:t>
            </a:r>
            <a:r>
              <a:rPr lang="en-US" dirty="0"/>
              <a:t>                </a:t>
            </a:r>
            <a:endParaRPr lang="ru-RU" dirty="0"/>
          </a:p>
          <a:p>
            <a:r>
              <a:rPr lang="en-US" dirty="0"/>
              <a:t>0   :S-&gt;</a:t>
            </a:r>
            <a:r>
              <a:rPr lang="en-US" dirty="0" err="1"/>
              <a:t>tfiPTS</a:t>
            </a:r>
            <a:r>
              <a:rPr lang="en-US" dirty="0"/>
              <a:t>           </a:t>
            </a:r>
            <a:r>
              <a:rPr lang="en-US" dirty="0" err="1"/>
              <a:t>tfi</a:t>
            </a:r>
            <a:r>
              <a:rPr lang="en-US" dirty="0"/>
              <a:t>(</a:t>
            </a:r>
            <a:r>
              <a:rPr lang="en-US" dirty="0" err="1"/>
              <a:t>ti,ti</a:t>
            </a:r>
            <a:r>
              <a:rPr lang="en-US" dirty="0"/>
              <a:t>)[</a:t>
            </a:r>
            <a:r>
              <a:rPr lang="en-US" dirty="0" err="1"/>
              <a:t>nti</a:t>
            </a:r>
            <a:r>
              <a:rPr lang="en-US" dirty="0"/>
              <a:t>;?i&lt;</a:t>
            </a:r>
            <a:r>
              <a:rPr lang="en-US" dirty="0" err="1"/>
              <a:t>i#w</a:t>
            </a:r>
            <a:r>
              <a:rPr lang="en-US" dirty="0"/>
              <a:t>[i=i     S$                  </a:t>
            </a:r>
            <a:endParaRPr lang="ru-RU" dirty="0"/>
          </a:p>
          <a:p>
            <a:r>
              <a:rPr lang="en-US" dirty="0"/>
              <a:t>1   : SAVESTATE:          1</a:t>
            </a:r>
            <a:endParaRPr lang="ru-RU" dirty="0"/>
          </a:p>
          <a:p>
            <a:r>
              <a:rPr lang="en-US" dirty="0"/>
              <a:t>1   :                    </a:t>
            </a:r>
            <a:r>
              <a:rPr lang="en-US" dirty="0" err="1"/>
              <a:t>tfi</a:t>
            </a:r>
            <a:r>
              <a:rPr lang="en-US" dirty="0"/>
              <a:t>(</a:t>
            </a:r>
            <a:r>
              <a:rPr lang="en-US" dirty="0" err="1"/>
              <a:t>ti,ti</a:t>
            </a:r>
            <a:r>
              <a:rPr lang="en-US" dirty="0"/>
              <a:t>)[</a:t>
            </a:r>
            <a:r>
              <a:rPr lang="en-US" dirty="0" err="1"/>
              <a:t>nti</a:t>
            </a:r>
            <a:r>
              <a:rPr lang="en-US" dirty="0"/>
              <a:t>;?i&lt;</a:t>
            </a:r>
            <a:r>
              <a:rPr lang="en-US" dirty="0" err="1"/>
              <a:t>i#w</a:t>
            </a:r>
            <a:r>
              <a:rPr lang="en-US" dirty="0"/>
              <a:t>[i=i     </a:t>
            </a:r>
            <a:r>
              <a:rPr lang="en-US" dirty="0" err="1"/>
              <a:t>tfiPTS</a:t>
            </a:r>
            <a:r>
              <a:rPr lang="en-US" dirty="0"/>
              <a:t>$             </a:t>
            </a:r>
            <a:endParaRPr lang="ru-RU" dirty="0"/>
          </a:p>
          <a:p>
            <a:r>
              <a:rPr lang="en-US" dirty="0"/>
              <a:t>2   :                    fi(</a:t>
            </a:r>
            <a:r>
              <a:rPr lang="en-US" dirty="0" err="1"/>
              <a:t>ti,ti</a:t>
            </a:r>
            <a:r>
              <a:rPr lang="en-US" dirty="0"/>
              <a:t>)[</a:t>
            </a:r>
            <a:r>
              <a:rPr lang="en-US" dirty="0" err="1"/>
              <a:t>nti</a:t>
            </a:r>
            <a:r>
              <a:rPr lang="en-US" dirty="0"/>
              <a:t>;?i&lt;</a:t>
            </a:r>
            <a:r>
              <a:rPr lang="en-US" dirty="0" err="1"/>
              <a:t>i#w</a:t>
            </a:r>
            <a:r>
              <a:rPr lang="en-US" dirty="0"/>
              <a:t>[i=i;     </a:t>
            </a:r>
            <a:r>
              <a:rPr lang="en-US" dirty="0" err="1"/>
              <a:t>fiPTS</a:t>
            </a:r>
            <a:r>
              <a:rPr lang="en-US" dirty="0"/>
              <a:t>$              </a:t>
            </a:r>
            <a:endParaRPr lang="ru-RU" dirty="0"/>
          </a:p>
          <a:p>
            <a:r>
              <a:rPr lang="en-US" dirty="0"/>
              <a:t>3   :                    i(</a:t>
            </a:r>
            <a:r>
              <a:rPr lang="en-US" dirty="0" err="1"/>
              <a:t>ti,ti</a:t>
            </a:r>
            <a:r>
              <a:rPr lang="en-US" dirty="0"/>
              <a:t>)[</a:t>
            </a:r>
            <a:r>
              <a:rPr lang="en-US" dirty="0" err="1"/>
              <a:t>nti</a:t>
            </a:r>
            <a:r>
              <a:rPr lang="en-US" dirty="0"/>
              <a:t>;?i&lt;</a:t>
            </a:r>
            <a:r>
              <a:rPr lang="en-US" dirty="0" err="1"/>
              <a:t>i#w</a:t>
            </a:r>
            <a:r>
              <a:rPr lang="en-US" dirty="0"/>
              <a:t>[i=i;]     </a:t>
            </a:r>
            <a:r>
              <a:rPr lang="en-US" dirty="0" err="1"/>
              <a:t>iPTS</a:t>
            </a:r>
            <a:r>
              <a:rPr lang="en-US" dirty="0"/>
              <a:t>$               </a:t>
            </a:r>
            <a:endParaRPr lang="ru-RU" dirty="0"/>
          </a:p>
          <a:p>
            <a:r>
              <a:rPr lang="en-US" dirty="0"/>
              <a:t>4   :                    (</a:t>
            </a:r>
            <a:r>
              <a:rPr lang="en-US" dirty="0" err="1"/>
              <a:t>ti,ti</a:t>
            </a:r>
            <a:r>
              <a:rPr lang="en-US" dirty="0"/>
              <a:t>)[</a:t>
            </a:r>
            <a:r>
              <a:rPr lang="en-US" dirty="0" err="1"/>
              <a:t>nti</a:t>
            </a:r>
            <a:r>
              <a:rPr lang="en-US" dirty="0"/>
              <a:t>;?i&lt;</a:t>
            </a:r>
            <a:r>
              <a:rPr lang="en-US" dirty="0" err="1"/>
              <a:t>i#w</a:t>
            </a:r>
            <a:r>
              <a:rPr lang="en-US" dirty="0"/>
              <a:t>[i=i;]r     PTS$                </a:t>
            </a:r>
            <a:endParaRPr lang="ru-RU" dirty="0"/>
          </a:p>
          <a:p>
            <a:r>
              <a:rPr lang="en-US" dirty="0"/>
              <a:t>5   :P-&gt;(E)              (</a:t>
            </a:r>
            <a:r>
              <a:rPr lang="en-US" dirty="0" err="1"/>
              <a:t>ti,ti</a:t>
            </a:r>
            <a:r>
              <a:rPr lang="en-US" dirty="0"/>
              <a:t>)[</a:t>
            </a:r>
            <a:r>
              <a:rPr lang="en-US" dirty="0" err="1"/>
              <a:t>nti</a:t>
            </a:r>
            <a:r>
              <a:rPr lang="en-US" dirty="0"/>
              <a:t>;?i&lt;</a:t>
            </a:r>
            <a:r>
              <a:rPr lang="en-US" dirty="0" err="1"/>
              <a:t>i#w</a:t>
            </a:r>
            <a:r>
              <a:rPr lang="en-US" dirty="0"/>
              <a:t>[i=i;]r     PTS$                </a:t>
            </a:r>
            <a:endParaRPr lang="ru-RU" dirty="0"/>
          </a:p>
          <a:p>
            <a:r>
              <a:rPr lang="en-US" dirty="0"/>
              <a:t>6   : SAVESTATE:          2</a:t>
            </a:r>
            <a:endParaRPr lang="ru-RU" dirty="0"/>
          </a:p>
          <a:p>
            <a:r>
              <a:rPr lang="en-US" dirty="0"/>
              <a:t>6   :                    (</a:t>
            </a:r>
            <a:r>
              <a:rPr lang="en-US" dirty="0" err="1"/>
              <a:t>ti,ti</a:t>
            </a:r>
            <a:r>
              <a:rPr lang="en-US" dirty="0"/>
              <a:t>)[</a:t>
            </a:r>
            <a:r>
              <a:rPr lang="en-US" dirty="0" err="1"/>
              <a:t>nti</a:t>
            </a:r>
            <a:r>
              <a:rPr lang="en-US" dirty="0"/>
              <a:t>;?i&lt;</a:t>
            </a:r>
            <a:r>
              <a:rPr lang="en-US" dirty="0" err="1"/>
              <a:t>i#w</a:t>
            </a:r>
            <a:r>
              <a:rPr lang="en-US" dirty="0"/>
              <a:t>[i=i;]r     (E)TS$              </a:t>
            </a:r>
            <a:endParaRPr lang="ru-RU" dirty="0"/>
          </a:p>
          <a:p>
            <a:r>
              <a:rPr lang="en-US" dirty="0"/>
              <a:t>7   :                    </a:t>
            </a:r>
            <a:r>
              <a:rPr lang="en-US" dirty="0" err="1"/>
              <a:t>ti,ti</a:t>
            </a:r>
            <a:r>
              <a:rPr lang="en-US" dirty="0"/>
              <a:t>)[</a:t>
            </a:r>
            <a:r>
              <a:rPr lang="en-US" dirty="0" err="1"/>
              <a:t>nti</a:t>
            </a:r>
            <a:r>
              <a:rPr lang="en-US" dirty="0"/>
              <a:t>;?i&lt;</a:t>
            </a:r>
            <a:r>
              <a:rPr lang="en-US" dirty="0" err="1"/>
              <a:t>i#w</a:t>
            </a:r>
            <a:r>
              <a:rPr lang="en-US" dirty="0"/>
              <a:t>[i=i;]r[     E)TS$               </a:t>
            </a:r>
            <a:endParaRPr lang="ru-RU" dirty="0"/>
          </a:p>
          <a:p>
            <a:r>
              <a:rPr lang="en-US" dirty="0"/>
              <a:t>8   :E-&gt;</a:t>
            </a:r>
            <a:r>
              <a:rPr lang="en-US" dirty="0" err="1"/>
              <a:t>ti,E</a:t>
            </a:r>
            <a:r>
              <a:rPr lang="en-US" dirty="0"/>
              <a:t>             </a:t>
            </a:r>
            <a:r>
              <a:rPr lang="en-US" dirty="0" err="1"/>
              <a:t>ti,ti</a:t>
            </a:r>
            <a:r>
              <a:rPr lang="en-US" dirty="0"/>
              <a:t>)[</a:t>
            </a:r>
            <a:r>
              <a:rPr lang="en-US" dirty="0" err="1"/>
              <a:t>nti</a:t>
            </a:r>
            <a:r>
              <a:rPr lang="en-US" dirty="0"/>
              <a:t>;?i&lt;</a:t>
            </a:r>
            <a:r>
              <a:rPr lang="en-US" dirty="0" err="1"/>
              <a:t>i#w</a:t>
            </a:r>
            <a:r>
              <a:rPr lang="en-US" dirty="0"/>
              <a:t>[i=i;]r[     E)TS$               </a:t>
            </a:r>
            <a:endParaRPr lang="ru-RU" dirty="0"/>
          </a:p>
          <a:p>
            <a:r>
              <a:rPr lang="en-US" dirty="0"/>
              <a:t>9   : SAVESTATE:          3</a:t>
            </a:r>
            <a:endParaRPr lang="ru-RU" dirty="0"/>
          </a:p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Работа автомата с магазинной памятью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0107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Дерево разбора</a:t>
            </a:r>
            <a:endParaRPr lang="ru-RU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2263" y="1852613"/>
            <a:ext cx="4365114" cy="40246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449879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0"/>
            <a:r>
              <a:rPr lang="ru-RU" dirty="0"/>
              <a:t>Наличие функции </a:t>
            </a:r>
            <a:r>
              <a:rPr lang="ru-RU" b="1" dirty="0" err="1"/>
              <a:t>main</a:t>
            </a:r>
            <a:r>
              <a:rPr lang="ru-RU" dirty="0"/>
              <a:t> – точки входа в программу;</a:t>
            </a:r>
          </a:p>
          <a:p>
            <a:pPr lvl="0"/>
            <a:r>
              <a:rPr lang="ru-RU" dirty="0"/>
              <a:t>Единственность точки входа</a:t>
            </a:r>
            <a:r>
              <a:rPr lang="en-US" dirty="0"/>
              <a:t>; </a:t>
            </a:r>
            <a:endParaRPr lang="ru-RU" dirty="0"/>
          </a:p>
          <a:p>
            <a:pPr lvl="0"/>
            <a:r>
              <a:rPr lang="ru-RU" dirty="0"/>
              <a:t>Переопределение идентификаторов</a:t>
            </a:r>
            <a:r>
              <a:rPr lang="en-US" dirty="0"/>
              <a:t>;</a:t>
            </a:r>
            <a:endParaRPr lang="ru-RU" dirty="0"/>
          </a:p>
          <a:p>
            <a:pPr lvl="0"/>
            <a:r>
              <a:rPr lang="ru-RU" dirty="0"/>
              <a:t>Использование идентификаторов без их объявления;</a:t>
            </a:r>
          </a:p>
          <a:p>
            <a:pPr lvl="0"/>
            <a:r>
              <a:rPr lang="ru-RU" dirty="0"/>
              <a:t>Проверка соответствия типа функции и возвращаемого параметра;</a:t>
            </a:r>
          </a:p>
          <a:p>
            <a:pPr lvl="0"/>
            <a:r>
              <a:rPr lang="ru-RU" dirty="0"/>
              <a:t>Правильность передаваемых в функцию параметров: количество, типы; </a:t>
            </a:r>
          </a:p>
          <a:p>
            <a:pPr lvl="0"/>
            <a:r>
              <a:rPr lang="ru-RU" dirty="0"/>
              <a:t>Правильность строковых выражений</a:t>
            </a:r>
            <a:r>
              <a:rPr lang="en-US" dirty="0"/>
              <a:t>; </a:t>
            </a:r>
            <a:endParaRPr lang="ru-RU" dirty="0"/>
          </a:p>
          <a:p>
            <a:pPr lvl="0"/>
            <a:r>
              <a:rPr lang="ru-RU" dirty="0"/>
              <a:t>Превышение размера строковых и числовых литералов; </a:t>
            </a:r>
          </a:p>
          <a:p>
            <a:pPr lvl="0"/>
            <a:r>
              <a:rPr lang="ru-RU" dirty="0"/>
              <a:t>Правильность составленного условия цикла/условного оператора.</a:t>
            </a:r>
          </a:p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Семантические правила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31899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Генерация кода</a:t>
            </a:r>
            <a:endParaRPr lang="ru-RU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381" y="2604008"/>
            <a:ext cx="5742803" cy="39088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381" y="1196752"/>
            <a:ext cx="7021288" cy="13465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218093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 numCol="2">
            <a:normAutofit fontScale="55000" lnSpcReduction="20000"/>
          </a:bodyPr>
          <a:lstStyle/>
          <a:p>
            <a:r>
              <a:rPr lang="en-US" dirty="0"/>
              <a:t>.586</a:t>
            </a:r>
            <a:endParaRPr lang="ru-RU" dirty="0"/>
          </a:p>
          <a:p>
            <a:r>
              <a:rPr lang="en-US" dirty="0"/>
              <a:t>.model flat, </a:t>
            </a:r>
            <a:r>
              <a:rPr lang="en-US" dirty="0" err="1"/>
              <a:t>stdcall</a:t>
            </a:r>
            <a:endParaRPr lang="ru-RU" dirty="0"/>
          </a:p>
          <a:p>
            <a:r>
              <a:rPr lang="en-US" dirty="0" err="1"/>
              <a:t>includelib</a:t>
            </a:r>
            <a:r>
              <a:rPr lang="en-US" dirty="0"/>
              <a:t> libucrt.lib</a:t>
            </a:r>
            <a:endParaRPr lang="ru-RU" dirty="0"/>
          </a:p>
          <a:p>
            <a:r>
              <a:rPr lang="en-US" dirty="0" err="1"/>
              <a:t>includelib</a:t>
            </a:r>
            <a:r>
              <a:rPr lang="en-US" dirty="0"/>
              <a:t> kernel32.lib</a:t>
            </a:r>
            <a:endParaRPr lang="ru-RU" dirty="0"/>
          </a:p>
          <a:p>
            <a:r>
              <a:rPr lang="en-US" dirty="0" err="1"/>
              <a:t>includelib</a:t>
            </a:r>
            <a:r>
              <a:rPr lang="en-US" dirty="0"/>
              <a:t> "E:\PAA-2018\PAA-2018\Debug\standlib.lib"</a:t>
            </a:r>
            <a:endParaRPr lang="ru-RU" dirty="0"/>
          </a:p>
          <a:p>
            <a:r>
              <a:rPr lang="en-US" dirty="0" err="1"/>
              <a:t>ExitProcess</a:t>
            </a:r>
            <a:r>
              <a:rPr lang="en-US" dirty="0"/>
              <a:t> PROTO:DWORD </a:t>
            </a:r>
            <a:endParaRPr lang="ru-RU" dirty="0"/>
          </a:p>
          <a:p>
            <a:r>
              <a:rPr lang="en-US" dirty="0"/>
              <a:t>.stack 4096</a:t>
            </a:r>
            <a:endParaRPr lang="ru-RU" dirty="0"/>
          </a:p>
          <a:p>
            <a:r>
              <a:rPr lang="en-US" dirty="0"/>
              <a:t> </a:t>
            </a:r>
            <a:r>
              <a:rPr lang="en-US" dirty="0" err="1"/>
              <a:t>outnum</a:t>
            </a:r>
            <a:r>
              <a:rPr lang="en-US" dirty="0"/>
              <a:t> PROTO : DWORD</a:t>
            </a:r>
            <a:endParaRPr lang="ru-RU" dirty="0"/>
          </a:p>
          <a:p>
            <a:r>
              <a:rPr lang="en-US" dirty="0"/>
              <a:t> </a:t>
            </a:r>
            <a:r>
              <a:rPr lang="en-US" dirty="0" err="1"/>
              <a:t>outstr</a:t>
            </a:r>
            <a:r>
              <a:rPr lang="en-US" dirty="0"/>
              <a:t> PROTO : DWORD</a:t>
            </a:r>
            <a:endParaRPr lang="ru-RU" dirty="0"/>
          </a:p>
          <a:p>
            <a:r>
              <a:rPr lang="en-US" dirty="0"/>
              <a:t> </a:t>
            </a:r>
            <a:r>
              <a:rPr lang="en-US" dirty="0" err="1"/>
              <a:t>concat</a:t>
            </a:r>
            <a:r>
              <a:rPr lang="en-US" dirty="0"/>
              <a:t> PROTO : DWORD, : DWORD, : DWORD</a:t>
            </a:r>
            <a:endParaRPr lang="ru-RU" dirty="0"/>
          </a:p>
          <a:p>
            <a:r>
              <a:rPr lang="en-US" dirty="0"/>
              <a:t> </a:t>
            </a:r>
            <a:r>
              <a:rPr lang="en-US" dirty="0" err="1"/>
              <a:t>lenght</a:t>
            </a:r>
            <a:r>
              <a:rPr lang="en-US" dirty="0"/>
              <a:t> PROTO : DWORD, : DWORD</a:t>
            </a:r>
            <a:endParaRPr lang="ru-RU" dirty="0"/>
          </a:p>
          <a:p>
            <a:r>
              <a:rPr lang="en-US" dirty="0"/>
              <a:t>.</a:t>
            </a:r>
            <a:r>
              <a:rPr lang="en-US" dirty="0" err="1"/>
              <a:t>const</a:t>
            </a:r>
            <a:endParaRPr lang="ru-RU" dirty="0"/>
          </a:p>
          <a:p>
            <a:r>
              <a:rPr lang="en-US" dirty="0"/>
              <a:t>		newline byte 13, 10, 0</a:t>
            </a:r>
            <a:endParaRPr lang="ru-RU" dirty="0"/>
          </a:p>
          <a:p>
            <a:r>
              <a:rPr lang="en-US" dirty="0"/>
              <a:t>		LTRL1 </a:t>
            </a:r>
            <a:r>
              <a:rPr lang="en-US" dirty="0" err="1"/>
              <a:t>sdword</a:t>
            </a:r>
            <a:r>
              <a:rPr lang="en-US" dirty="0"/>
              <a:t> 9</a:t>
            </a:r>
            <a:endParaRPr lang="ru-RU" dirty="0"/>
          </a:p>
          <a:p>
            <a:r>
              <a:rPr lang="en-US" dirty="0"/>
              <a:t>		LTRL2 </a:t>
            </a:r>
            <a:r>
              <a:rPr lang="en-US" dirty="0" err="1"/>
              <a:t>sdword</a:t>
            </a:r>
            <a:r>
              <a:rPr lang="en-US" dirty="0"/>
              <a:t> -9</a:t>
            </a:r>
            <a:endParaRPr lang="ru-RU" dirty="0"/>
          </a:p>
          <a:p>
            <a:r>
              <a:rPr lang="en-US" dirty="0"/>
              <a:t>		LTRL3 byte 'Just', 0</a:t>
            </a:r>
            <a:endParaRPr lang="ru-RU" dirty="0"/>
          </a:p>
          <a:p>
            <a:r>
              <a:rPr lang="en-US" dirty="0"/>
              <a:t>		LTRL4 byte 'string', 0</a:t>
            </a:r>
            <a:endParaRPr lang="ru-RU" dirty="0"/>
          </a:p>
          <a:p>
            <a:r>
              <a:rPr lang="en-US" dirty="0"/>
              <a:t>		LTRL5 </a:t>
            </a:r>
            <a:r>
              <a:rPr lang="en-US" dirty="0" err="1"/>
              <a:t>sdword</a:t>
            </a:r>
            <a:r>
              <a:rPr lang="en-US" dirty="0"/>
              <a:t> 3</a:t>
            </a:r>
            <a:endParaRPr lang="ru-RU" dirty="0"/>
          </a:p>
          <a:p>
            <a:r>
              <a:rPr lang="en-US" dirty="0"/>
              <a:t>		LTRL6 </a:t>
            </a:r>
            <a:r>
              <a:rPr lang="en-US" dirty="0" err="1"/>
              <a:t>sdword</a:t>
            </a:r>
            <a:r>
              <a:rPr lang="en-US" dirty="0"/>
              <a:t> 52</a:t>
            </a:r>
            <a:endParaRPr lang="ru-RU" dirty="0"/>
          </a:p>
          <a:p>
            <a:r>
              <a:rPr lang="en-US" dirty="0"/>
              <a:t>		LTRL7 byte ' ', 0</a:t>
            </a:r>
            <a:endParaRPr lang="ru-RU" dirty="0"/>
          </a:p>
          <a:p>
            <a:r>
              <a:rPr lang="en-US" dirty="0"/>
              <a:t>		LTRL8 </a:t>
            </a:r>
            <a:r>
              <a:rPr lang="en-US" dirty="0" err="1"/>
              <a:t>sdword</a:t>
            </a:r>
            <a:r>
              <a:rPr lang="en-US" dirty="0"/>
              <a:t> 2</a:t>
            </a:r>
            <a:endParaRPr lang="ru-RU" dirty="0"/>
          </a:p>
          <a:p>
            <a:r>
              <a:rPr lang="en-US" dirty="0"/>
              <a:t>.data</a:t>
            </a:r>
            <a:endParaRPr lang="ru-RU" dirty="0"/>
          </a:p>
          <a:p>
            <a:r>
              <a:rPr lang="en-US" dirty="0"/>
              <a:t>		temp </a:t>
            </a:r>
            <a:r>
              <a:rPr lang="en-US" dirty="0" err="1"/>
              <a:t>sdword</a:t>
            </a:r>
            <a:r>
              <a:rPr lang="en-US" dirty="0"/>
              <a:t> ?</a:t>
            </a:r>
            <a:endParaRPr lang="ru-RU" dirty="0"/>
          </a:p>
          <a:p>
            <a:r>
              <a:rPr lang="en-US" dirty="0"/>
              <a:t>		buffer byte 256 dup(0)</a:t>
            </a:r>
            <a:endParaRPr lang="ru-RU" dirty="0"/>
          </a:p>
          <a:p>
            <a:r>
              <a:rPr lang="en-US" dirty="0"/>
              <a:t>		</a:t>
            </a:r>
            <a:r>
              <a:rPr lang="en-US" dirty="0" err="1"/>
              <a:t>minres</a:t>
            </a:r>
            <a:r>
              <a:rPr lang="en-US" dirty="0"/>
              <a:t> </a:t>
            </a:r>
            <a:r>
              <a:rPr lang="en-US" dirty="0" err="1"/>
              <a:t>sdword</a:t>
            </a:r>
            <a:r>
              <a:rPr lang="en-US" dirty="0"/>
              <a:t> 0</a:t>
            </a:r>
            <a:endParaRPr lang="ru-RU" dirty="0"/>
          </a:p>
          <a:p>
            <a:r>
              <a:rPr lang="en-US" dirty="0"/>
              <a:t>		</a:t>
            </a:r>
            <a:r>
              <a:rPr lang="en-US" dirty="0" err="1"/>
              <a:t>standk</a:t>
            </a:r>
            <a:r>
              <a:rPr lang="en-US" dirty="0"/>
              <a:t> </a:t>
            </a:r>
            <a:r>
              <a:rPr lang="en-US" dirty="0" err="1"/>
              <a:t>sdword</a:t>
            </a:r>
            <a:r>
              <a:rPr lang="en-US" dirty="0"/>
              <a:t> 0</a:t>
            </a:r>
            <a:endParaRPr lang="ru-RU" dirty="0"/>
          </a:p>
          <a:p>
            <a:r>
              <a:rPr lang="en-US" dirty="0"/>
              <a:t>		</a:t>
            </a:r>
            <a:r>
              <a:rPr lang="en-US" dirty="0" err="1"/>
              <a:t>standstr</a:t>
            </a:r>
            <a:r>
              <a:rPr lang="en-US" dirty="0"/>
              <a:t> </a:t>
            </a:r>
            <a:r>
              <a:rPr lang="en-US" dirty="0" err="1"/>
              <a:t>dword</a:t>
            </a:r>
            <a:r>
              <a:rPr lang="en-US" dirty="0"/>
              <a:t> ?</a:t>
            </a:r>
            <a:endParaRPr lang="ru-RU" dirty="0"/>
          </a:p>
          <a:p>
            <a:r>
              <a:rPr lang="en-US" dirty="0"/>
              <a:t>		</a:t>
            </a:r>
            <a:r>
              <a:rPr lang="en-US" dirty="0" err="1"/>
              <a:t>mainx</a:t>
            </a:r>
            <a:r>
              <a:rPr lang="en-US" dirty="0"/>
              <a:t> </a:t>
            </a:r>
            <a:r>
              <a:rPr lang="en-US" dirty="0" err="1"/>
              <a:t>sdword</a:t>
            </a:r>
            <a:r>
              <a:rPr lang="en-US" dirty="0"/>
              <a:t> 0</a:t>
            </a:r>
            <a:endParaRPr lang="ru-RU" dirty="0"/>
          </a:p>
          <a:p>
            <a:r>
              <a:rPr lang="en-US" dirty="0"/>
              <a:t>		</a:t>
            </a:r>
            <a:r>
              <a:rPr lang="en-US" dirty="0" err="1"/>
              <a:t>mainy</a:t>
            </a:r>
            <a:r>
              <a:rPr lang="en-US" dirty="0"/>
              <a:t> </a:t>
            </a:r>
            <a:r>
              <a:rPr lang="en-US" dirty="0" err="1"/>
              <a:t>sdword</a:t>
            </a:r>
            <a:r>
              <a:rPr lang="en-US" dirty="0"/>
              <a:t> 0</a:t>
            </a:r>
            <a:endParaRPr lang="ru-RU" dirty="0"/>
          </a:p>
          <a:p>
            <a:r>
              <a:rPr lang="en-US" dirty="0"/>
              <a:t>		</a:t>
            </a:r>
            <a:r>
              <a:rPr lang="en-US" dirty="0" err="1"/>
              <a:t>mainstrx</a:t>
            </a:r>
            <a:r>
              <a:rPr lang="en-US" dirty="0"/>
              <a:t> </a:t>
            </a:r>
            <a:r>
              <a:rPr lang="en-US" dirty="0" err="1"/>
              <a:t>dword</a:t>
            </a:r>
            <a:r>
              <a:rPr lang="en-US" dirty="0"/>
              <a:t> ?</a:t>
            </a:r>
            <a:endParaRPr lang="ru-RU" dirty="0"/>
          </a:p>
          <a:p>
            <a:r>
              <a:rPr lang="en-US" dirty="0"/>
              <a:t>		</a:t>
            </a:r>
            <a:r>
              <a:rPr lang="en-US" dirty="0" err="1"/>
              <a:t>mainstry</a:t>
            </a:r>
            <a:r>
              <a:rPr lang="en-US" dirty="0"/>
              <a:t> </a:t>
            </a:r>
            <a:r>
              <a:rPr lang="en-US" dirty="0" err="1"/>
              <a:t>dword</a:t>
            </a:r>
            <a:r>
              <a:rPr lang="en-US" dirty="0"/>
              <a:t> ?</a:t>
            </a:r>
            <a:endParaRPr lang="ru-RU" dirty="0"/>
          </a:p>
          <a:p>
            <a:r>
              <a:rPr lang="en-US" dirty="0"/>
              <a:t>		</a:t>
            </a:r>
            <a:r>
              <a:rPr lang="en-US" dirty="0" err="1"/>
              <a:t>maint</a:t>
            </a:r>
            <a:r>
              <a:rPr lang="en-US" dirty="0"/>
              <a:t> </a:t>
            </a:r>
            <a:r>
              <a:rPr lang="en-US" dirty="0" err="1"/>
              <a:t>sdword</a:t>
            </a:r>
            <a:r>
              <a:rPr lang="en-US" dirty="0"/>
              <a:t> 0</a:t>
            </a:r>
            <a:endParaRPr lang="ru-RU" dirty="0"/>
          </a:p>
          <a:p>
            <a:r>
              <a:rPr lang="en-US" dirty="0"/>
              <a:t>		</a:t>
            </a:r>
            <a:r>
              <a:rPr lang="en-US" dirty="0" err="1"/>
              <a:t>mainab</a:t>
            </a:r>
            <a:r>
              <a:rPr lang="en-US" dirty="0"/>
              <a:t> </a:t>
            </a:r>
            <a:r>
              <a:rPr lang="en-US" dirty="0" err="1"/>
              <a:t>sdword</a:t>
            </a:r>
            <a:r>
              <a:rPr lang="en-US" dirty="0"/>
              <a:t> 0</a:t>
            </a:r>
            <a:endParaRPr lang="ru-RU" dirty="0"/>
          </a:p>
          <a:p>
            <a:r>
              <a:rPr lang="en-US" dirty="0"/>
              <a:t>.code</a:t>
            </a:r>
            <a:endParaRPr lang="ru-RU" dirty="0"/>
          </a:p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Генерация кода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28631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 numCol="3">
            <a:normAutofit fontScale="40000" lnSpcReduction="20000"/>
          </a:bodyPr>
          <a:lstStyle/>
          <a:p>
            <a:r>
              <a:rPr lang="en-US" dirty="0"/>
              <a:t>;----------- min ------------</a:t>
            </a:r>
            <a:endParaRPr lang="ru-RU" dirty="0"/>
          </a:p>
          <a:p>
            <a:r>
              <a:rPr lang="en-US" dirty="0"/>
              <a:t>min PROC,</a:t>
            </a:r>
            <a:endParaRPr lang="ru-RU" dirty="0"/>
          </a:p>
          <a:p>
            <a:r>
              <a:rPr lang="en-US" dirty="0"/>
              <a:t>	minx : </a:t>
            </a:r>
            <a:r>
              <a:rPr lang="en-US" dirty="0" err="1"/>
              <a:t>sdword</a:t>
            </a:r>
            <a:r>
              <a:rPr lang="en-US" dirty="0"/>
              <a:t>, </a:t>
            </a:r>
            <a:r>
              <a:rPr lang="en-US" dirty="0" err="1"/>
              <a:t>miny</a:t>
            </a:r>
            <a:r>
              <a:rPr lang="en-US" dirty="0"/>
              <a:t> : </a:t>
            </a:r>
            <a:r>
              <a:rPr lang="en-US" dirty="0" err="1"/>
              <a:t>sdword</a:t>
            </a:r>
            <a:r>
              <a:rPr lang="en-US" dirty="0"/>
              <a:t>  </a:t>
            </a:r>
            <a:endParaRPr lang="ru-RU" dirty="0"/>
          </a:p>
          <a:p>
            <a:r>
              <a:rPr lang="en-US" dirty="0"/>
              <a:t>; --- save registers ---</a:t>
            </a:r>
            <a:endParaRPr lang="ru-RU" dirty="0"/>
          </a:p>
          <a:p>
            <a:r>
              <a:rPr lang="en-US" dirty="0"/>
              <a:t>push </a:t>
            </a:r>
            <a:r>
              <a:rPr lang="en-US" dirty="0" err="1"/>
              <a:t>ebx</a:t>
            </a:r>
            <a:endParaRPr lang="ru-RU" dirty="0"/>
          </a:p>
          <a:p>
            <a:r>
              <a:rPr lang="en-US" dirty="0"/>
              <a:t>push </a:t>
            </a:r>
            <a:r>
              <a:rPr lang="en-US" dirty="0" err="1"/>
              <a:t>edx</a:t>
            </a:r>
            <a:endParaRPr lang="ru-RU" dirty="0"/>
          </a:p>
          <a:p>
            <a:r>
              <a:rPr lang="en-US" dirty="0"/>
              <a:t>; ----------------------</a:t>
            </a:r>
            <a:endParaRPr lang="ru-RU" dirty="0"/>
          </a:p>
          <a:p>
            <a:r>
              <a:rPr lang="en-US" dirty="0" err="1"/>
              <a:t>mov</a:t>
            </a:r>
            <a:r>
              <a:rPr lang="en-US" dirty="0"/>
              <a:t> </a:t>
            </a:r>
            <a:r>
              <a:rPr lang="en-US" dirty="0" err="1"/>
              <a:t>edx</a:t>
            </a:r>
            <a:r>
              <a:rPr lang="en-US" dirty="0"/>
              <a:t>, minx</a:t>
            </a:r>
            <a:endParaRPr lang="ru-RU" dirty="0"/>
          </a:p>
          <a:p>
            <a:r>
              <a:rPr lang="en-US" dirty="0" err="1"/>
              <a:t>cmp</a:t>
            </a:r>
            <a:r>
              <a:rPr lang="en-US" dirty="0"/>
              <a:t> </a:t>
            </a:r>
            <a:r>
              <a:rPr lang="en-US" dirty="0" err="1"/>
              <a:t>edx</a:t>
            </a:r>
            <a:r>
              <a:rPr lang="en-US" dirty="0"/>
              <a:t>, </a:t>
            </a:r>
            <a:r>
              <a:rPr lang="en-US" dirty="0" err="1"/>
              <a:t>miny</a:t>
            </a:r>
            <a:endParaRPr lang="ru-RU" dirty="0"/>
          </a:p>
          <a:p>
            <a:r>
              <a:rPr lang="en-US" dirty="0" err="1"/>
              <a:t>jl</a:t>
            </a:r>
            <a:r>
              <a:rPr lang="en-US" dirty="0"/>
              <a:t> right1</a:t>
            </a:r>
            <a:endParaRPr lang="ru-RU" dirty="0"/>
          </a:p>
          <a:p>
            <a:r>
              <a:rPr lang="en-US" dirty="0" err="1"/>
              <a:t>jg</a:t>
            </a:r>
            <a:r>
              <a:rPr lang="en-US" dirty="0"/>
              <a:t> wrong1</a:t>
            </a:r>
            <a:endParaRPr lang="ru-RU" dirty="0"/>
          </a:p>
          <a:p>
            <a:r>
              <a:rPr lang="en-US" dirty="0"/>
              <a:t>right1:</a:t>
            </a:r>
            <a:endParaRPr lang="ru-RU" dirty="0"/>
          </a:p>
          <a:p>
            <a:r>
              <a:rPr lang="en-US" dirty="0"/>
              <a:t>push minx</a:t>
            </a:r>
            <a:endParaRPr lang="ru-RU" dirty="0"/>
          </a:p>
          <a:p>
            <a:r>
              <a:rPr lang="en-US" dirty="0"/>
              <a:t>pop </a:t>
            </a:r>
            <a:r>
              <a:rPr lang="en-US" dirty="0" err="1"/>
              <a:t>ebx</a:t>
            </a:r>
            <a:endParaRPr lang="ru-RU" dirty="0"/>
          </a:p>
          <a:p>
            <a:r>
              <a:rPr lang="en-US" dirty="0" err="1"/>
              <a:t>mov</a:t>
            </a:r>
            <a:r>
              <a:rPr lang="en-US" dirty="0"/>
              <a:t> </a:t>
            </a:r>
            <a:r>
              <a:rPr lang="en-US" dirty="0" err="1"/>
              <a:t>minres</a:t>
            </a:r>
            <a:r>
              <a:rPr lang="en-US" dirty="0"/>
              <a:t>, </a:t>
            </a:r>
            <a:r>
              <a:rPr lang="en-US" dirty="0" err="1"/>
              <a:t>ebx</a:t>
            </a:r>
            <a:endParaRPr lang="ru-RU" dirty="0"/>
          </a:p>
          <a:p>
            <a:r>
              <a:rPr lang="en-US" dirty="0" err="1"/>
              <a:t>jmp</a:t>
            </a:r>
            <a:r>
              <a:rPr lang="en-US" dirty="0"/>
              <a:t> next1</a:t>
            </a:r>
            <a:endParaRPr lang="ru-RU" dirty="0"/>
          </a:p>
          <a:p>
            <a:r>
              <a:rPr lang="en-US" dirty="0"/>
              <a:t>wrong1:</a:t>
            </a:r>
            <a:endParaRPr lang="ru-RU" dirty="0"/>
          </a:p>
          <a:p>
            <a:r>
              <a:rPr lang="en-US" dirty="0"/>
              <a:t>push </a:t>
            </a:r>
            <a:r>
              <a:rPr lang="en-US" dirty="0" err="1"/>
              <a:t>miny</a:t>
            </a:r>
            <a:endParaRPr lang="ru-RU" dirty="0"/>
          </a:p>
          <a:p>
            <a:r>
              <a:rPr lang="en-US" dirty="0"/>
              <a:t>pop </a:t>
            </a:r>
            <a:r>
              <a:rPr lang="en-US" dirty="0" err="1"/>
              <a:t>ebx</a:t>
            </a:r>
            <a:endParaRPr lang="ru-RU" dirty="0"/>
          </a:p>
          <a:p>
            <a:r>
              <a:rPr lang="en-US" dirty="0" err="1"/>
              <a:t>mov</a:t>
            </a:r>
            <a:r>
              <a:rPr lang="en-US" dirty="0"/>
              <a:t> </a:t>
            </a:r>
            <a:r>
              <a:rPr lang="en-US" dirty="0" err="1"/>
              <a:t>minres</a:t>
            </a:r>
            <a:r>
              <a:rPr lang="en-US" dirty="0"/>
              <a:t>, </a:t>
            </a:r>
            <a:r>
              <a:rPr lang="en-US" dirty="0" err="1"/>
              <a:t>ebx</a:t>
            </a:r>
            <a:endParaRPr lang="ru-RU" dirty="0"/>
          </a:p>
          <a:p>
            <a:r>
              <a:rPr lang="en-US" dirty="0"/>
              <a:t>next1:</a:t>
            </a:r>
            <a:endParaRPr lang="ru-RU" dirty="0"/>
          </a:p>
          <a:p>
            <a:r>
              <a:rPr lang="en-US" dirty="0"/>
              <a:t>; --- restore registers ---</a:t>
            </a:r>
            <a:endParaRPr lang="ru-RU" dirty="0"/>
          </a:p>
          <a:p>
            <a:r>
              <a:rPr lang="en-US" dirty="0"/>
              <a:t>pop </a:t>
            </a:r>
            <a:r>
              <a:rPr lang="en-US" dirty="0" err="1"/>
              <a:t>edx</a:t>
            </a:r>
            <a:endParaRPr lang="ru-RU" dirty="0"/>
          </a:p>
          <a:p>
            <a:r>
              <a:rPr lang="en-US" dirty="0"/>
              <a:t>pop </a:t>
            </a:r>
            <a:r>
              <a:rPr lang="en-US" dirty="0" err="1"/>
              <a:t>ebx</a:t>
            </a:r>
            <a:endParaRPr lang="ru-RU" dirty="0"/>
          </a:p>
          <a:p>
            <a:r>
              <a:rPr lang="en-US" dirty="0"/>
              <a:t>; -------------------------</a:t>
            </a:r>
            <a:endParaRPr lang="ru-RU" dirty="0"/>
          </a:p>
          <a:p>
            <a:r>
              <a:rPr lang="en-US" dirty="0" err="1"/>
              <a:t>mov</a:t>
            </a:r>
            <a:r>
              <a:rPr lang="en-US" dirty="0"/>
              <a:t> </a:t>
            </a:r>
            <a:r>
              <a:rPr lang="en-US" dirty="0" err="1"/>
              <a:t>eax</a:t>
            </a:r>
            <a:r>
              <a:rPr lang="en-US" dirty="0"/>
              <a:t>, </a:t>
            </a:r>
            <a:r>
              <a:rPr lang="en-US" dirty="0" err="1"/>
              <a:t>minres</a:t>
            </a:r>
            <a:endParaRPr lang="ru-RU" dirty="0"/>
          </a:p>
          <a:p>
            <a:r>
              <a:rPr lang="en-US" dirty="0"/>
              <a:t>ret</a:t>
            </a:r>
            <a:endParaRPr lang="ru-RU" dirty="0"/>
          </a:p>
          <a:p>
            <a:r>
              <a:rPr lang="en-US" dirty="0"/>
              <a:t>min ENDP</a:t>
            </a:r>
            <a:endParaRPr lang="ru-RU" dirty="0"/>
          </a:p>
          <a:p>
            <a:r>
              <a:rPr lang="en-US" dirty="0"/>
              <a:t>;------------------------------</a:t>
            </a:r>
            <a:endParaRPr lang="ru-RU" dirty="0"/>
          </a:p>
          <a:p>
            <a:r>
              <a:rPr lang="en-US" dirty="0"/>
              <a:t>;----------- stand ------------</a:t>
            </a:r>
            <a:endParaRPr lang="ru-RU" dirty="0"/>
          </a:p>
          <a:p>
            <a:r>
              <a:rPr lang="en-US" dirty="0"/>
              <a:t>stand PROC,</a:t>
            </a:r>
            <a:endParaRPr lang="ru-RU" dirty="0"/>
          </a:p>
          <a:p>
            <a:r>
              <a:rPr lang="en-US" dirty="0"/>
              <a:t>	</a:t>
            </a:r>
            <a:r>
              <a:rPr lang="en-US" dirty="0" err="1"/>
              <a:t>standa</a:t>
            </a:r>
            <a:r>
              <a:rPr lang="en-US" dirty="0"/>
              <a:t> : </a:t>
            </a:r>
            <a:r>
              <a:rPr lang="en-US" dirty="0" err="1"/>
              <a:t>dword</a:t>
            </a:r>
            <a:r>
              <a:rPr lang="en-US" dirty="0"/>
              <a:t>, </a:t>
            </a:r>
            <a:r>
              <a:rPr lang="en-US" dirty="0" err="1"/>
              <a:t>standb</a:t>
            </a:r>
            <a:r>
              <a:rPr lang="en-US" dirty="0"/>
              <a:t> : </a:t>
            </a:r>
            <a:r>
              <a:rPr lang="en-US" dirty="0" err="1"/>
              <a:t>dword</a:t>
            </a:r>
            <a:r>
              <a:rPr lang="en-US" dirty="0"/>
              <a:t>  </a:t>
            </a:r>
            <a:endParaRPr lang="ru-RU" dirty="0"/>
          </a:p>
          <a:p>
            <a:r>
              <a:rPr lang="en-US" dirty="0"/>
              <a:t>; --- save registers ---</a:t>
            </a:r>
            <a:endParaRPr lang="ru-RU" dirty="0"/>
          </a:p>
          <a:p>
            <a:r>
              <a:rPr lang="en-US" dirty="0"/>
              <a:t>push </a:t>
            </a:r>
            <a:r>
              <a:rPr lang="en-US" dirty="0" err="1"/>
              <a:t>ebx</a:t>
            </a:r>
            <a:endParaRPr lang="ru-RU" dirty="0"/>
          </a:p>
          <a:p>
            <a:r>
              <a:rPr lang="en-US" dirty="0"/>
              <a:t>push </a:t>
            </a:r>
            <a:r>
              <a:rPr lang="en-US" dirty="0" err="1"/>
              <a:t>edx</a:t>
            </a:r>
            <a:endParaRPr lang="ru-RU" dirty="0"/>
          </a:p>
          <a:p>
            <a:r>
              <a:rPr lang="en-US" dirty="0"/>
              <a:t>; ----------------------</a:t>
            </a:r>
            <a:endParaRPr lang="ru-RU" dirty="0"/>
          </a:p>
          <a:p>
            <a:r>
              <a:rPr lang="en-US" dirty="0"/>
              <a:t>push </a:t>
            </a:r>
            <a:r>
              <a:rPr lang="en-US" dirty="0" err="1"/>
              <a:t>standa</a:t>
            </a:r>
            <a:endParaRPr lang="ru-RU" dirty="0"/>
          </a:p>
          <a:p>
            <a:r>
              <a:rPr lang="en-US" dirty="0"/>
              <a:t>push offset buffer</a:t>
            </a:r>
            <a:endParaRPr lang="ru-RU" dirty="0"/>
          </a:p>
          <a:p>
            <a:r>
              <a:rPr lang="en-US" dirty="0"/>
              <a:t>call </a:t>
            </a:r>
            <a:r>
              <a:rPr lang="en-US" dirty="0" err="1"/>
              <a:t>lenght</a:t>
            </a:r>
            <a:endParaRPr lang="ru-RU" dirty="0"/>
          </a:p>
          <a:p>
            <a:r>
              <a:rPr lang="en-US" dirty="0"/>
              <a:t>push </a:t>
            </a:r>
            <a:r>
              <a:rPr lang="en-US" dirty="0" err="1"/>
              <a:t>eax</a:t>
            </a:r>
            <a:endParaRPr lang="ru-RU" dirty="0"/>
          </a:p>
          <a:p>
            <a:r>
              <a:rPr lang="en-US" dirty="0"/>
              <a:t>pop </a:t>
            </a:r>
            <a:r>
              <a:rPr lang="en-US" dirty="0" err="1"/>
              <a:t>ebx</a:t>
            </a:r>
            <a:endParaRPr lang="ru-RU" dirty="0"/>
          </a:p>
          <a:p>
            <a:r>
              <a:rPr lang="en-US" dirty="0" err="1"/>
              <a:t>mov</a:t>
            </a:r>
            <a:r>
              <a:rPr lang="en-US" dirty="0"/>
              <a:t> </a:t>
            </a:r>
            <a:r>
              <a:rPr lang="en-US" dirty="0" err="1"/>
              <a:t>standk</a:t>
            </a:r>
            <a:r>
              <a:rPr lang="en-US" dirty="0"/>
              <a:t>, </a:t>
            </a:r>
            <a:r>
              <a:rPr lang="en-US" dirty="0" err="1"/>
              <a:t>ebx</a:t>
            </a:r>
            <a:endParaRPr lang="ru-RU" dirty="0"/>
          </a:p>
          <a:p>
            <a:r>
              <a:rPr lang="en-US" dirty="0"/>
              <a:t>push </a:t>
            </a:r>
            <a:r>
              <a:rPr lang="en-US" dirty="0" err="1"/>
              <a:t>standk</a:t>
            </a:r>
            <a:endParaRPr lang="ru-RU" dirty="0"/>
          </a:p>
          <a:p>
            <a:r>
              <a:rPr lang="en-US" dirty="0"/>
              <a:t>call </a:t>
            </a:r>
            <a:r>
              <a:rPr lang="en-US" dirty="0" err="1"/>
              <a:t>outnum</a:t>
            </a:r>
            <a:endParaRPr lang="ru-RU" dirty="0"/>
          </a:p>
          <a:p>
            <a:r>
              <a:rPr lang="en-US" dirty="0"/>
              <a:t>push offset newline</a:t>
            </a:r>
            <a:endParaRPr lang="ru-RU" dirty="0"/>
          </a:p>
          <a:p>
            <a:r>
              <a:rPr lang="en-US" dirty="0"/>
              <a:t>call </a:t>
            </a:r>
            <a:r>
              <a:rPr lang="en-US" dirty="0" err="1"/>
              <a:t>outstr</a:t>
            </a:r>
            <a:endParaRPr lang="ru-RU" dirty="0"/>
          </a:p>
          <a:p>
            <a:r>
              <a:rPr lang="en-US" dirty="0"/>
              <a:t>push </a:t>
            </a:r>
            <a:r>
              <a:rPr lang="en-US" dirty="0" err="1"/>
              <a:t>standb</a:t>
            </a:r>
            <a:endParaRPr lang="ru-RU" dirty="0"/>
          </a:p>
          <a:p>
            <a:r>
              <a:rPr lang="en-US" dirty="0"/>
              <a:t>push </a:t>
            </a:r>
            <a:r>
              <a:rPr lang="en-US" dirty="0" err="1"/>
              <a:t>standa</a:t>
            </a:r>
            <a:endParaRPr lang="ru-RU" dirty="0"/>
          </a:p>
          <a:p>
            <a:r>
              <a:rPr lang="en-US" dirty="0"/>
              <a:t>push offset buffer</a:t>
            </a:r>
            <a:endParaRPr lang="ru-RU" dirty="0"/>
          </a:p>
          <a:p>
            <a:r>
              <a:rPr lang="en-US" dirty="0"/>
              <a:t>call </a:t>
            </a:r>
            <a:r>
              <a:rPr lang="en-US" dirty="0" err="1"/>
              <a:t>concat</a:t>
            </a:r>
            <a:endParaRPr lang="ru-RU" dirty="0"/>
          </a:p>
          <a:p>
            <a:r>
              <a:rPr lang="en-US" dirty="0" err="1"/>
              <a:t>mov</a:t>
            </a:r>
            <a:r>
              <a:rPr lang="en-US" dirty="0"/>
              <a:t> </a:t>
            </a:r>
            <a:r>
              <a:rPr lang="en-US" dirty="0" err="1"/>
              <a:t>standstr</a:t>
            </a:r>
            <a:r>
              <a:rPr lang="en-US" dirty="0"/>
              <a:t>, </a:t>
            </a:r>
            <a:r>
              <a:rPr lang="en-US" dirty="0" err="1"/>
              <a:t>eax</a:t>
            </a:r>
            <a:endParaRPr lang="ru-RU" dirty="0"/>
          </a:p>
          <a:p>
            <a:r>
              <a:rPr lang="en-US" dirty="0"/>
              <a:t>push </a:t>
            </a:r>
            <a:r>
              <a:rPr lang="en-US" dirty="0" err="1"/>
              <a:t>standstr</a:t>
            </a:r>
            <a:endParaRPr lang="ru-RU" dirty="0"/>
          </a:p>
          <a:p>
            <a:r>
              <a:rPr lang="en-US" dirty="0"/>
              <a:t>call </a:t>
            </a:r>
            <a:r>
              <a:rPr lang="en-US" dirty="0" err="1"/>
              <a:t>outstr</a:t>
            </a:r>
            <a:endParaRPr lang="ru-RU" dirty="0"/>
          </a:p>
          <a:p>
            <a:r>
              <a:rPr lang="en-US" dirty="0"/>
              <a:t>push offset newline</a:t>
            </a:r>
            <a:endParaRPr lang="ru-RU" dirty="0"/>
          </a:p>
          <a:p>
            <a:r>
              <a:rPr lang="en-US" dirty="0"/>
              <a:t>call </a:t>
            </a:r>
            <a:r>
              <a:rPr lang="en-US" dirty="0" err="1"/>
              <a:t>outstr</a:t>
            </a:r>
            <a:endParaRPr lang="ru-RU" dirty="0"/>
          </a:p>
          <a:p>
            <a:r>
              <a:rPr lang="en-US" dirty="0"/>
              <a:t>; --- restore registers ---</a:t>
            </a:r>
            <a:endParaRPr lang="ru-RU" dirty="0"/>
          </a:p>
          <a:p>
            <a:r>
              <a:rPr lang="en-US" dirty="0"/>
              <a:t>pop </a:t>
            </a:r>
            <a:r>
              <a:rPr lang="en-US" dirty="0" err="1"/>
              <a:t>edx</a:t>
            </a:r>
            <a:endParaRPr lang="ru-RU" dirty="0"/>
          </a:p>
          <a:p>
            <a:r>
              <a:rPr lang="en-US" dirty="0"/>
              <a:t>pop </a:t>
            </a:r>
            <a:r>
              <a:rPr lang="en-US" dirty="0" err="1"/>
              <a:t>ebx</a:t>
            </a:r>
            <a:endParaRPr lang="ru-RU" dirty="0"/>
          </a:p>
          <a:p>
            <a:r>
              <a:rPr lang="en-US" dirty="0"/>
              <a:t>; -------------------------</a:t>
            </a:r>
            <a:endParaRPr lang="ru-RU" dirty="0"/>
          </a:p>
          <a:p>
            <a:r>
              <a:rPr lang="en-US" dirty="0"/>
              <a:t>ret</a:t>
            </a:r>
            <a:endParaRPr lang="ru-RU" dirty="0"/>
          </a:p>
          <a:p>
            <a:r>
              <a:rPr lang="en-US" dirty="0"/>
              <a:t>stand ENDP</a:t>
            </a:r>
            <a:endParaRPr lang="ru-RU" dirty="0"/>
          </a:p>
          <a:p>
            <a:r>
              <a:rPr lang="en-US" dirty="0"/>
              <a:t>;------------------------------</a:t>
            </a:r>
            <a:endParaRPr lang="ru-RU" dirty="0"/>
          </a:p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Генерация кода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9893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Язык PAA-2018 – это процедурный, универсальный, строго типизированный, </a:t>
            </a:r>
            <a:r>
              <a:rPr lang="ru-RU" dirty="0" smtClean="0"/>
              <a:t>транслируемый в ассемблер язык</a:t>
            </a:r>
            <a:r>
              <a:rPr lang="ru-RU" dirty="0"/>
              <a:t>, не имеющий элементов ООП.</a:t>
            </a:r>
          </a:p>
          <a:p>
            <a:r>
              <a:rPr lang="ru-RU" dirty="0" smtClean="0"/>
              <a:t>Используется </a:t>
            </a:r>
            <a:r>
              <a:rPr lang="ru-RU" dirty="0"/>
              <a:t>кодировка </a:t>
            </a:r>
            <a:r>
              <a:rPr lang="en-US" dirty="0" smtClean="0"/>
              <a:t>ASCII</a:t>
            </a:r>
            <a:endParaRPr lang="ru-RU" dirty="0" smtClean="0"/>
          </a:p>
          <a:p>
            <a:r>
              <a:rPr lang="ru-RU" dirty="0" smtClean="0"/>
              <a:t>Типы данных: строковый (</a:t>
            </a:r>
            <a:r>
              <a:rPr lang="en-US" dirty="0" smtClean="0"/>
              <a:t>string) </a:t>
            </a:r>
            <a:r>
              <a:rPr lang="ru-RU" dirty="0" smtClean="0"/>
              <a:t>и целочисленный </a:t>
            </a:r>
            <a:r>
              <a:rPr lang="en-US" dirty="0" smtClean="0"/>
              <a:t>(number)</a:t>
            </a:r>
            <a:r>
              <a:rPr lang="ru-RU" dirty="0" smtClean="0"/>
              <a:t>. Преобразования не допускаются.</a:t>
            </a:r>
            <a:endParaRPr lang="en-US" dirty="0" smtClean="0"/>
          </a:p>
          <a:p>
            <a:r>
              <a:rPr lang="ru-RU" dirty="0" smtClean="0"/>
              <a:t>Поддержка арифметических операторов + - * </a:t>
            </a:r>
            <a:r>
              <a:rPr lang="en-US" dirty="0" smtClean="0"/>
              <a:t>/</a:t>
            </a:r>
            <a:r>
              <a:rPr lang="ru-RU" dirty="0" smtClean="0"/>
              <a:t>, операторов сравнения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Особенности языка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14418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 numCol="3">
            <a:normAutofit fontScale="40000" lnSpcReduction="20000"/>
          </a:bodyPr>
          <a:lstStyle/>
          <a:p>
            <a:r>
              <a:rPr lang="en-US" dirty="0"/>
              <a:t>;----------- MAIN ------------</a:t>
            </a:r>
            <a:endParaRPr lang="ru-RU" dirty="0"/>
          </a:p>
          <a:p>
            <a:r>
              <a:rPr lang="en-US" dirty="0"/>
              <a:t>main PROC</a:t>
            </a:r>
            <a:endParaRPr lang="ru-RU" dirty="0"/>
          </a:p>
          <a:p>
            <a:r>
              <a:rPr lang="en-US" dirty="0"/>
              <a:t>push LTRL1</a:t>
            </a:r>
            <a:endParaRPr lang="ru-RU" dirty="0"/>
          </a:p>
          <a:p>
            <a:r>
              <a:rPr lang="en-US" dirty="0"/>
              <a:t>pop </a:t>
            </a:r>
            <a:r>
              <a:rPr lang="en-US" dirty="0" err="1"/>
              <a:t>ebx</a:t>
            </a:r>
            <a:endParaRPr lang="ru-RU" dirty="0"/>
          </a:p>
          <a:p>
            <a:r>
              <a:rPr lang="en-US" dirty="0" err="1"/>
              <a:t>mov</a:t>
            </a:r>
            <a:r>
              <a:rPr lang="en-US" dirty="0"/>
              <a:t> </a:t>
            </a:r>
            <a:r>
              <a:rPr lang="en-US" dirty="0" err="1"/>
              <a:t>mainx</a:t>
            </a:r>
            <a:r>
              <a:rPr lang="en-US" dirty="0"/>
              <a:t>, </a:t>
            </a:r>
            <a:r>
              <a:rPr lang="en-US" dirty="0" err="1"/>
              <a:t>ebx</a:t>
            </a:r>
            <a:endParaRPr lang="ru-RU" dirty="0"/>
          </a:p>
          <a:p>
            <a:r>
              <a:rPr lang="en-US" dirty="0"/>
              <a:t>push LTRL2</a:t>
            </a:r>
            <a:endParaRPr lang="ru-RU" dirty="0"/>
          </a:p>
          <a:p>
            <a:r>
              <a:rPr lang="en-US" dirty="0"/>
              <a:t>pop </a:t>
            </a:r>
            <a:r>
              <a:rPr lang="en-US" dirty="0" err="1"/>
              <a:t>ebx</a:t>
            </a:r>
            <a:endParaRPr lang="ru-RU" dirty="0"/>
          </a:p>
          <a:p>
            <a:r>
              <a:rPr lang="en-US" dirty="0" err="1"/>
              <a:t>mov</a:t>
            </a:r>
            <a:r>
              <a:rPr lang="en-US" dirty="0"/>
              <a:t> </a:t>
            </a:r>
            <a:r>
              <a:rPr lang="en-US" dirty="0" err="1"/>
              <a:t>mainy</a:t>
            </a:r>
            <a:r>
              <a:rPr lang="en-US" dirty="0"/>
              <a:t>, </a:t>
            </a:r>
            <a:r>
              <a:rPr lang="en-US" dirty="0" err="1"/>
              <a:t>ebx</a:t>
            </a:r>
            <a:endParaRPr lang="ru-RU" dirty="0"/>
          </a:p>
          <a:p>
            <a:r>
              <a:rPr lang="en-US" dirty="0" err="1"/>
              <a:t>mov</a:t>
            </a:r>
            <a:r>
              <a:rPr lang="en-US" dirty="0"/>
              <a:t> </a:t>
            </a:r>
            <a:r>
              <a:rPr lang="en-US" dirty="0" err="1"/>
              <a:t>mainstrx</a:t>
            </a:r>
            <a:r>
              <a:rPr lang="en-US" dirty="0"/>
              <a:t>, offset LTRL3</a:t>
            </a:r>
            <a:endParaRPr lang="ru-RU" dirty="0"/>
          </a:p>
          <a:p>
            <a:r>
              <a:rPr lang="en-US" dirty="0" err="1"/>
              <a:t>mov</a:t>
            </a:r>
            <a:r>
              <a:rPr lang="en-US" dirty="0"/>
              <a:t> </a:t>
            </a:r>
            <a:r>
              <a:rPr lang="en-US" dirty="0" err="1"/>
              <a:t>mainstry</a:t>
            </a:r>
            <a:r>
              <a:rPr lang="en-US" dirty="0"/>
              <a:t>, offset LTRL4</a:t>
            </a:r>
            <a:endParaRPr lang="ru-RU" dirty="0"/>
          </a:p>
          <a:p>
            <a:r>
              <a:rPr lang="en-US" dirty="0"/>
              <a:t>push </a:t>
            </a:r>
            <a:r>
              <a:rPr lang="en-US" dirty="0" err="1"/>
              <a:t>mainy</a:t>
            </a:r>
            <a:endParaRPr lang="ru-RU" dirty="0"/>
          </a:p>
          <a:p>
            <a:r>
              <a:rPr lang="en-US" dirty="0"/>
              <a:t>push </a:t>
            </a:r>
            <a:r>
              <a:rPr lang="en-US" dirty="0" err="1"/>
              <a:t>mainx</a:t>
            </a:r>
            <a:endParaRPr lang="ru-RU" dirty="0"/>
          </a:p>
          <a:p>
            <a:r>
              <a:rPr lang="en-US" dirty="0"/>
              <a:t>call min</a:t>
            </a:r>
            <a:endParaRPr lang="ru-RU" dirty="0"/>
          </a:p>
          <a:p>
            <a:r>
              <a:rPr lang="en-US" dirty="0"/>
              <a:t>push </a:t>
            </a:r>
            <a:r>
              <a:rPr lang="en-US" dirty="0" err="1"/>
              <a:t>eax</a:t>
            </a:r>
            <a:endParaRPr lang="ru-RU" dirty="0"/>
          </a:p>
          <a:p>
            <a:r>
              <a:rPr lang="en-US" dirty="0"/>
              <a:t>pop </a:t>
            </a:r>
            <a:r>
              <a:rPr lang="en-US" dirty="0" err="1"/>
              <a:t>ebx</a:t>
            </a:r>
            <a:endParaRPr lang="ru-RU" dirty="0"/>
          </a:p>
          <a:p>
            <a:r>
              <a:rPr lang="en-US" dirty="0" err="1"/>
              <a:t>mov</a:t>
            </a:r>
            <a:r>
              <a:rPr lang="en-US" dirty="0"/>
              <a:t> </a:t>
            </a:r>
            <a:r>
              <a:rPr lang="en-US" dirty="0" err="1"/>
              <a:t>maint</a:t>
            </a:r>
            <a:r>
              <a:rPr lang="en-US" dirty="0"/>
              <a:t>, </a:t>
            </a:r>
            <a:r>
              <a:rPr lang="en-US" dirty="0" err="1"/>
              <a:t>ebx</a:t>
            </a:r>
            <a:endParaRPr lang="ru-RU" dirty="0"/>
          </a:p>
          <a:p>
            <a:r>
              <a:rPr lang="en-US" dirty="0"/>
              <a:t>push </a:t>
            </a:r>
            <a:r>
              <a:rPr lang="en-US" dirty="0" err="1"/>
              <a:t>maint</a:t>
            </a:r>
            <a:endParaRPr lang="ru-RU" dirty="0"/>
          </a:p>
          <a:p>
            <a:r>
              <a:rPr lang="en-US" dirty="0"/>
              <a:t>call </a:t>
            </a:r>
            <a:r>
              <a:rPr lang="en-US" dirty="0" err="1"/>
              <a:t>outnum</a:t>
            </a:r>
            <a:endParaRPr lang="ru-RU" dirty="0"/>
          </a:p>
          <a:p>
            <a:r>
              <a:rPr lang="en-US" dirty="0"/>
              <a:t>push offset newline</a:t>
            </a:r>
            <a:endParaRPr lang="ru-RU" dirty="0"/>
          </a:p>
          <a:p>
            <a:r>
              <a:rPr lang="en-US" dirty="0"/>
              <a:t>call </a:t>
            </a:r>
            <a:r>
              <a:rPr lang="en-US" dirty="0" err="1"/>
              <a:t>outstr</a:t>
            </a:r>
            <a:endParaRPr lang="ru-RU" dirty="0"/>
          </a:p>
          <a:p>
            <a:r>
              <a:rPr lang="en-US" dirty="0"/>
              <a:t>push LTRL5</a:t>
            </a:r>
            <a:endParaRPr lang="ru-RU" dirty="0"/>
          </a:p>
          <a:p>
            <a:r>
              <a:rPr lang="en-US" dirty="0"/>
              <a:t>pop </a:t>
            </a:r>
            <a:r>
              <a:rPr lang="en-US" dirty="0" err="1"/>
              <a:t>ebx</a:t>
            </a:r>
            <a:endParaRPr lang="ru-RU" dirty="0"/>
          </a:p>
          <a:p>
            <a:r>
              <a:rPr lang="en-US" dirty="0" err="1"/>
              <a:t>mov</a:t>
            </a:r>
            <a:r>
              <a:rPr lang="en-US" dirty="0"/>
              <a:t> </a:t>
            </a:r>
            <a:r>
              <a:rPr lang="en-US" dirty="0" err="1"/>
              <a:t>mainab</a:t>
            </a:r>
            <a:r>
              <a:rPr lang="en-US" dirty="0"/>
              <a:t>, </a:t>
            </a:r>
            <a:r>
              <a:rPr lang="en-US" dirty="0" err="1"/>
              <a:t>ebx</a:t>
            </a:r>
            <a:endParaRPr lang="ru-RU" dirty="0"/>
          </a:p>
          <a:p>
            <a:r>
              <a:rPr lang="en-US" dirty="0" err="1"/>
              <a:t>mov</a:t>
            </a:r>
            <a:r>
              <a:rPr lang="en-US" dirty="0"/>
              <a:t> </a:t>
            </a:r>
            <a:r>
              <a:rPr lang="en-US" dirty="0" err="1"/>
              <a:t>edx</a:t>
            </a:r>
            <a:r>
              <a:rPr lang="en-US" dirty="0"/>
              <a:t>, </a:t>
            </a:r>
            <a:r>
              <a:rPr lang="en-US" dirty="0" err="1"/>
              <a:t>mainab</a:t>
            </a:r>
            <a:endParaRPr lang="ru-RU" dirty="0"/>
          </a:p>
          <a:p>
            <a:r>
              <a:rPr lang="en-US" dirty="0" err="1"/>
              <a:t>cmp</a:t>
            </a:r>
            <a:r>
              <a:rPr lang="en-US" dirty="0"/>
              <a:t> </a:t>
            </a:r>
            <a:r>
              <a:rPr lang="en-US" dirty="0" err="1"/>
              <a:t>edx</a:t>
            </a:r>
            <a:r>
              <a:rPr lang="en-US" dirty="0"/>
              <a:t>, LTRL6</a:t>
            </a:r>
            <a:endParaRPr lang="ru-RU" dirty="0"/>
          </a:p>
          <a:p>
            <a:r>
              <a:rPr lang="en-US" dirty="0" err="1"/>
              <a:t>jnz</a:t>
            </a:r>
            <a:r>
              <a:rPr lang="en-US" dirty="0"/>
              <a:t> cycle2</a:t>
            </a:r>
            <a:endParaRPr lang="ru-RU" dirty="0"/>
          </a:p>
          <a:p>
            <a:r>
              <a:rPr lang="en-US" dirty="0" err="1"/>
              <a:t>jmp</a:t>
            </a:r>
            <a:r>
              <a:rPr lang="en-US" dirty="0"/>
              <a:t> cyclenext2</a:t>
            </a:r>
            <a:endParaRPr lang="ru-RU" dirty="0"/>
          </a:p>
          <a:p>
            <a:r>
              <a:rPr lang="en-US" dirty="0"/>
              <a:t>cycle2:</a:t>
            </a:r>
            <a:endParaRPr lang="ru-RU" dirty="0"/>
          </a:p>
          <a:p>
            <a:r>
              <a:rPr lang="en-US" dirty="0"/>
              <a:t>push </a:t>
            </a:r>
            <a:r>
              <a:rPr lang="en-US" dirty="0" err="1"/>
              <a:t>mainab</a:t>
            </a:r>
            <a:endParaRPr lang="ru-RU" dirty="0"/>
          </a:p>
          <a:p>
            <a:r>
              <a:rPr lang="en-US" dirty="0"/>
              <a:t>call </a:t>
            </a:r>
            <a:r>
              <a:rPr lang="en-US" dirty="0" err="1"/>
              <a:t>outnum</a:t>
            </a:r>
            <a:endParaRPr lang="ru-RU" dirty="0"/>
          </a:p>
          <a:p>
            <a:r>
              <a:rPr lang="en-US" dirty="0"/>
              <a:t>push offset LTRL7</a:t>
            </a:r>
            <a:endParaRPr lang="ru-RU" dirty="0"/>
          </a:p>
          <a:p>
            <a:r>
              <a:rPr lang="en-US" dirty="0"/>
              <a:t>call </a:t>
            </a:r>
            <a:r>
              <a:rPr lang="en-US" dirty="0" err="1"/>
              <a:t>outstr</a:t>
            </a:r>
            <a:endParaRPr lang="ru-RU" dirty="0"/>
          </a:p>
          <a:p>
            <a:r>
              <a:rPr lang="en-US" dirty="0"/>
              <a:t>push </a:t>
            </a:r>
            <a:r>
              <a:rPr lang="en-US" dirty="0" err="1"/>
              <a:t>mainab</a:t>
            </a:r>
            <a:endParaRPr lang="ru-RU" dirty="0"/>
          </a:p>
          <a:p>
            <a:r>
              <a:rPr lang="en-US" dirty="0"/>
              <a:t>push LTRL8</a:t>
            </a:r>
            <a:endParaRPr lang="ru-RU" dirty="0"/>
          </a:p>
          <a:p>
            <a:r>
              <a:rPr lang="en-US" dirty="0"/>
              <a:t>pop </a:t>
            </a:r>
            <a:r>
              <a:rPr lang="en-US" dirty="0" err="1"/>
              <a:t>ebx</a:t>
            </a:r>
            <a:endParaRPr lang="ru-RU" dirty="0"/>
          </a:p>
          <a:p>
            <a:r>
              <a:rPr lang="en-US" dirty="0"/>
              <a:t>pop </a:t>
            </a:r>
            <a:r>
              <a:rPr lang="en-US" dirty="0" err="1"/>
              <a:t>eax</a:t>
            </a:r>
            <a:endParaRPr lang="ru-RU" dirty="0"/>
          </a:p>
          <a:p>
            <a:r>
              <a:rPr lang="en-US" dirty="0"/>
              <a:t>add </a:t>
            </a:r>
            <a:r>
              <a:rPr lang="en-US" dirty="0" err="1"/>
              <a:t>eax</a:t>
            </a:r>
            <a:r>
              <a:rPr lang="en-US" dirty="0"/>
              <a:t>, </a:t>
            </a:r>
            <a:r>
              <a:rPr lang="en-US" dirty="0" err="1"/>
              <a:t>ebx</a:t>
            </a:r>
            <a:endParaRPr lang="ru-RU" dirty="0"/>
          </a:p>
          <a:p>
            <a:r>
              <a:rPr lang="en-US" dirty="0"/>
              <a:t>push </a:t>
            </a:r>
            <a:r>
              <a:rPr lang="en-US" dirty="0" err="1"/>
              <a:t>eax</a:t>
            </a:r>
            <a:endParaRPr lang="ru-RU" dirty="0"/>
          </a:p>
          <a:p>
            <a:r>
              <a:rPr lang="en-US" dirty="0"/>
              <a:t>push LTRL8</a:t>
            </a:r>
            <a:endParaRPr lang="ru-RU" dirty="0"/>
          </a:p>
          <a:p>
            <a:r>
              <a:rPr lang="en-US" dirty="0"/>
              <a:t>pop </a:t>
            </a:r>
            <a:r>
              <a:rPr lang="en-US" dirty="0" err="1"/>
              <a:t>ebx</a:t>
            </a:r>
            <a:endParaRPr lang="ru-RU" dirty="0"/>
          </a:p>
          <a:p>
            <a:r>
              <a:rPr lang="en-US" dirty="0"/>
              <a:t>pop </a:t>
            </a:r>
            <a:r>
              <a:rPr lang="en-US" dirty="0" err="1"/>
              <a:t>eax</a:t>
            </a:r>
            <a:endParaRPr lang="ru-RU" dirty="0"/>
          </a:p>
          <a:p>
            <a:r>
              <a:rPr lang="en-US" dirty="0" err="1"/>
              <a:t>imul</a:t>
            </a:r>
            <a:r>
              <a:rPr lang="en-US" dirty="0"/>
              <a:t> </a:t>
            </a:r>
            <a:r>
              <a:rPr lang="en-US" dirty="0" err="1"/>
              <a:t>eax</a:t>
            </a:r>
            <a:r>
              <a:rPr lang="en-US" dirty="0"/>
              <a:t>, </a:t>
            </a:r>
            <a:r>
              <a:rPr lang="en-US" dirty="0" err="1"/>
              <a:t>ebx</a:t>
            </a:r>
            <a:endParaRPr lang="ru-RU" dirty="0"/>
          </a:p>
          <a:p>
            <a:r>
              <a:rPr lang="en-US" dirty="0"/>
              <a:t>push </a:t>
            </a:r>
            <a:r>
              <a:rPr lang="en-US" dirty="0" err="1"/>
              <a:t>eax</a:t>
            </a:r>
            <a:endParaRPr lang="ru-RU" dirty="0"/>
          </a:p>
          <a:p>
            <a:r>
              <a:rPr lang="en-US" dirty="0"/>
              <a:t>pop </a:t>
            </a:r>
            <a:r>
              <a:rPr lang="en-US" dirty="0" err="1"/>
              <a:t>ebx</a:t>
            </a:r>
            <a:endParaRPr lang="ru-RU" dirty="0"/>
          </a:p>
          <a:p>
            <a:r>
              <a:rPr lang="en-US" dirty="0" err="1"/>
              <a:t>mov</a:t>
            </a:r>
            <a:r>
              <a:rPr lang="en-US" dirty="0"/>
              <a:t> </a:t>
            </a:r>
            <a:r>
              <a:rPr lang="en-US" dirty="0" err="1"/>
              <a:t>mainab</a:t>
            </a:r>
            <a:r>
              <a:rPr lang="en-US" dirty="0"/>
              <a:t>, </a:t>
            </a:r>
            <a:r>
              <a:rPr lang="en-US" dirty="0" err="1"/>
              <a:t>ebx</a:t>
            </a:r>
            <a:endParaRPr lang="ru-RU" dirty="0"/>
          </a:p>
          <a:p>
            <a:r>
              <a:rPr lang="en-US" dirty="0" err="1"/>
              <a:t>mov</a:t>
            </a:r>
            <a:r>
              <a:rPr lang="en-US" dirty="0"/>
              <a:t> </a:t>
            </a:r>
            <a:r>
              <a:rPr lang="en-US" dirty="0" err="1"/>
              <a:t>edx</a:t>
            </a:r>
            <a:r>
              <a:rPr lang="en-US" dirty="0"/>
              <a:t>, </a:t>
            </a:r>
            <a:r>
              <a:rPr lang="en-US" dirty="0" err="1"/>
              <a:t>mainab</a:t>
            </a:r>
            <a:endParaRPr lang="ru-RU" dirty="0"/>
          </a:p>
          <a:p>
            <a:r>
              <a:rPr lang="en-US" dirty="0" err="1"/>
              <a:t>cmp</a:t>
            </a:r>
            <a:r>
              <a:rPr lang="en-US" dirty="0"/>
              <a:t> </a:t>
            </a:r>
            <a:r>
              <a:rPr lang="en-US" dirty="0" err="1"/>
              <a:t>edx</a:t>
            </a:r>
            <a:r>
              <a:rPr lang="en-US" dirty="0"/>
              <a:t>, LTRL6</a:t>
            </a:r>
            <a:endParaRPr lang="ru-RU" dirty="0"/>
          </a:p>
          <a:p>
            <a:r>
              <a:rPr lang="en-US" dirty="0" err="1"/>
              <a:t>jnz</a:t>
            </a:r>
            <a:r>
              <a:rPr lang="en-US" dirty="0"/>
              <a:t> cycle2</a:t>
            </a:r>
            <a:endParaRPr lang="ru-RU" dirty="0"/>
          </a:p>
          <a:p>
            <a:r>
              <a:rPr lang="en-US" dirty="0"/>
              <a:t>cyclenext2:</a:t>
            </a:r>
            <a:endParaRPr lang="ru-RU" dirty="0"/>
          </a:p>
          <a:p>
            <a:r>
              <a:rPr lang="en-US" dirty="0"/>
              <a:t>push offset LTRL7</a:t>
            </a:r>
            <a:endParaRPr lang="ru-RU" dirty="0"/>
          </a:p>
          <a:p>
            <a:r>
              <a:rPr lang="en-US" dirty="0"/>
              <a:t>call </a:t>
            </a:r>
            <a:r>
              <a:rPr lang="en-US" dirty="0" err="1"/>
              <a:t>outstr</a:t>
            </a:r>
            <a:endParaRPr lang="ru-RU" dirty="0"/>
          </a:p>
          <a:p>
            <a:r>
              <a:rPr lang="en-US" dirty="0"/>
              <a:t>push </a:t>
            </a:r>
            <a:r>
              <a:rPr lang="en-US" dirty="0" err="1"/>
              <a:t>mainab</a:t>
            </a:r>
            <a:endParaRPr lang="ru-RU" dirty="0"/>
          </a:p>
          <a:p>
            <a:r>
              <a:rPr lang="en-US" dirty="0"/>
              <a:t>call </a:t>
            </a:r>
            <a:r>
              <a:rPr lang="en-US" dirty="0" err="1"/>
              <a:t>outnum</a:t>
            </a:r>
            <a:endParaRPr lang="ru-RU" dirty="0"/>
          </a:p>
          <a:p>
            <a:r>
              <a:rPr lang="en-US" dirty="0"/>
              <a:t>push offset newline</a:t>
            </a:r>
            <a:endParaRPr lang="ru-RU" dirty="0"/>
          </a:p>
          <a:p>
            <a:r>
              <a:rPr lang="en-US" dirty="0"/>
              <a:t>call </a:t>
            </a:r>
            <a:r>
              <a:rPr lang="en-US" dirty="0" err="1"/>
              <a:t>outstr</a:t>
            </a:r>
            <a:endParaRPr lang="ru-RU" dirty="0"/>
          </a:p>
          <a:p>
            <a:r>
              <a:rPr lang="en-US" dirty="0"/>
              <a:t>push </a:t>
            </a:r>
            <a:r>
              <a:rPr lang="en-US" dirty="0" err="1"/>
              <a:t>mainstry</a:t>
            </a:r>
            <a:endParaRPr lang="ru-RU" dirty="0"/>
          </a:p>
          <a:p>
            <a:r>
              <a:rPr lang="en-US" dirty="0"/>
              <a:t>push </a:t>
            </a:r>
            <a:r>
              <a:rPr lang="en-US" dirty="0" err="1"/>
              <a:t>mainstrx</a:t>
            </a:r>
            <a:endParaRPr lang="ru-RU" dirty="0"/>
          </a:p>
          <a:p>
            <a:r>
              <a:rPr lang="en-US" dirty="0"/>
              <a:t>call stand</a:t>
            </a:r>
            <a:endParaRPr lang="ru-RU" dirty="0"/>
          </a:p>
          <a:p>
            <a:r>
              <a:rPr lang="en-US" dirty="0"/>
              <a:t>push 0</a:t>
            </a:r>
            <a:endParaRPr lang="ru-RU" dirty="0"/>
          </a:p>
          <a:p>
            <a:r>
              <a:rPr lang="en-US" dirty="0"/>
              <a:t>call </a:t>
            </a:r>
            <a:r>
              <a:rPr lang="en-US" dirty="0" err="1"/>
              <a:t>ExitProcess</a:t>
            </a:r>
            <a:endParaRPr lang="ru-RU" dirty="0"/>
          </a:p>
          <a:p>
            <a:r>
              <a:rPr lang="en-US" dirty="0"/>
              <a:t>main ENDP</a:t>
            </a:r>
            <a:endParaRPr lang="ru-RU" dirty="0"/>
          </a:p>
          <a:p>
            <a:r>
              <a:rPr lang="en-US" dirty="0"/>
              <a:t>end main</a:t>
            </a:r>
            <a:endParaRPr lang="ru-RU" dirty="0"/>
          </a:p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Генерация кода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69618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Результат работы контрольного примера</a:t>
            </a:r>
            <a:endParaRPr lang="ru-RU" dirty="0"/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5616" y="1916832"/>
            <a:ext cx="7376864" cy="3977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404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/>
          <p:cNvGraphicFramePr>
            <a:graphicFrameLocks noGrp="1"/>
          </p:cNvGraphicFramePr>
          <p:nvPr>
            <p:ph idx="1"/>
          </p:nvPr>
        </p:nvGraphicFramePr>
        <p:xfrm>
          <a:off x="1343025" y="2143919"/>
          <a:ext cx="6457950" cy="34137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965845"/>
                <a:gridCol w="3492105"/>
              </a:tblGrid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Исходный код</a:t>
                      </a:r>
                      <a:endParaRPr lang="ru-RU" sz="14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Текст сообщения</a:t>
                      </a:r>
                      <a:endParaRPr lang="ru-RU" sz="14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main[</a:t>
                      </a:r>
                      <a:endParaRPr lang="ru-RU" sz="140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	number x = 9;</a:t>
                      </a:r>
                      <a:endParaRPr lang="ru-RU" sz="140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 	Write x;</a:t>
                      </a:r>
                      <a:endParaRPr lang="ru-RU" sz="140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]</a:t>
                      </a:r>
                      <a:endParaRPr lang="ru-RU" sz="14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Ошибка N304: Семантическая ошибка: В объявлении отсутствует ключевое слово new Строка: 2</a:t>
                      </a:r>
                      <a:endParaRPr lang="ru-RU" sz="14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main[</a:t>
                      </a:r>
                      <a:endParaRPr lang="ru-RU" sz="140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	new number x = 9;</a:t>
                      </a:r>
                      <a:endParaRPr lang="ru-RU" sz="140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	new string y =x;</a:t>
                      </a:r>
                      <a:endParaRPr lang="ru-RU" sz="140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]</a:t>
                      </a:r>
                      <a:endParaRPr lang="ru-RU" sz="14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Ошибка N314: Семантическая ошибка: Типы данных в выражении не совпадают Строка: 3</a:t>
                      </a:r>
                      <a:endParaRPr lang="ru-RU" sz="14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main[</a:t>
                      </a:r>
                      <a:endParaRPr lang="ru-RU" sz="140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	new number x = 9;</a:t>
                      </a:r>
                      <a:endParaRPr lang="ru-RU" sz="140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]</a:t>
                      </a:r>
                      <a:endParaRPr lang="ru-RU" sz="140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main[</a:t>
                      </a:r>
                      <a:endParaRPr lang="ru-RU" sz="140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	</a:t>
                      </a:r>
                      <a:r>
                        <a:rPr lang="ru-RU" sz="1400">
                          <a:effectLst/>
                        </a:rPr>
                        <a:t>new string y = "qwerty";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]</a:t>
                      </a:r>
                      <a:endParaRPr lang="ru-RU" sz="14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Ошибка N302: Семантическая ошибка: Обнаружено несколько точек входа </a:t>
                      </a:r>
                      <a:r>
                        <a:rPr lang="ru-RU" sz="1400" dirty="0" err="1">
                          <a:effectLst/>
                        </a:rPr>
                        <a:t>main</a:t>
                      </a:r>
                      <a:r>
                        <a:rPr lang="ru-RU" sz="1400" dirty="0">
                          <a:effectLst/>
                        </a:rPr>
                        <a:t> Строка: 0</a:t>
                      </a:r>
                      <a:endParaRPr lang="ru-RU" sz="14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Генерация ошибок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586423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Спасибо за внимание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2474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Поддержка функций, процедур, циклов, условий</a:t>
            </a:r>
          </a:p>
          <a:p>
            <a:r>
              <a:rPr lang="ru-RU" dirty="0" smtClean="0"/>
              <a:t>Стандартная библиотека состоит из четырёх функций:</a:t>
            </a:r>
          </a:p>
          <a:p>
            <a:pPr lvl="1">
              <a:buFont typeface="Arial" pitchFamily="34" charset="0"/>
              <a:buChar char="•"/>
            </a:pPr>
            <a:r>
              <a:rPr lang="ru-RU" dirty="0" smtClean="0"/>
              <a:t>Конкатенация</a:t>
            </a:r>
          </a:p>
          <a:p>
            <a:pPr lvl="1">
              <a:buFont typeface="Arial" pitchFamily="34" charset="0"/>
              <a:buChar char="•"/>
            </a:pPr>
            <a:r>
              <a:rPr lang="ru-RU" dirty="0" smtClean="0"/>
              <a:t>Вычисление длины строки</a:t>
            </a:r>
          </a:p>
          <a:p>
            <a:pPr lvl="1">
              <a:buFont typeface="Arial" pitchFamily="34" charset="0"/>
              <a:buChar char="•"/>
            </a:pPr>
            <a:r>
              <a:rPr lang="ru-RU" dirty="0" smtClean="0"/>
              <a:t>Вывод целочисленного литерала</a:t>
            </a:r>
          </a:p>
          <a:p>
            <a:pPr lvl="1">
              <a:buFont typeface="Arial" pitchFamily="34" charset="0"/>
              <a:buChar char="•"/>
            </a:pPr>
            <a:r>
              <a:rPr lang="ru-RU" dirty="0" smtClean="0"/>
              <a:t>Вывод строкового литерала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Особенности языка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45631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54306609"/>
              </p:ext>
            </p:extLst>
          </p:nvPr>
        </p:nvGraphicFramePr>
        <p:xfrm>
          <a:off x="395536" y="1412776"/>
          <a:ext cx="8136904" cy="51845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36274"/>
                <a:gridCol w="6500630"/>
              </a:tblGrid>
              <a:tr h="28803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Тип данных</a:t>
                      </a:r>
                      <a:endParaRPr lang="ru-RU" sz="14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Характеристика</a:t>
                      </a:r>
                      <a:endParaRPr lang="ru-RU" sz="14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3025" marR="73025" marT="0" marB="0"/>
                </a:tc>
              </a:tr>
              <a:tr h="489654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Целочисленный тип данных number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 </a:t>
                      </a:r>
                      <a:endParaRPr lang="ru-RU" sz="14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Фундаментальный тип данных. Используется для работы с числовыми значениями. В памяти занимает 4 байта. Максимальное значение:  32768.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Минимальное значение:  -32768. 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Инициализация по умолчанию: значение 0.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Поддерживаемые операции: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+  (бинарный) – оператор сложения;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-  (бинарный) – оператор вычитания;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*  (бинарный) – оператор умножения;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/  (бинарный) – оператор деления;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=  (бинарный) – оператор присваивания.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В качестве условия цикла/условного оператора поддерживаются следующие логические операции: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&gt;  (бинарный) – оператор «больше»;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&lt;  (бинарный) – оператор «меньше»;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&amp; (бинарный) – оператор проверки на равенство;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!  (бинарный) – оператор проверки на неравенство.</a:t>
                      </a:r>
                      <a:endParaRPr lang="ru-RU" sz="14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3025" marR="73025" marT="0" marB="0"/>
                </a:tc>
              </a:tr>
            </a:tbl>
          </a:graphicData>
        </a:graphic>
      </p:graphicFrame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Описание типов данных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65496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853047"/>
              </p:ext>
            </p:extLst>
          </p:nvPr>
        </p:nvGraphicFramePr>
        <p:xfrm>
          <a:off x="1187624" y="1556792"/>
          <a:ext cx="7156077" cy="436625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11308"/>
                <a:gridCol w="5744769"/>
              </a:tblGrid>
              <a:tr h="39693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ysClr val="windowText" lastClr="000000"/>
                          </a:solidFill>
                          <a:effectLst/>
                        </a:rPr>
                        <a:t>Тип данных</a:t>
                      </a:r>
                      <a:endParaRPr lang="ru-RU" sz="1400" dirty="0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ysClr val="windowText" lastClr="000000"/>
                          </a:solidFill>
                          <a:effectLst/>
                        </a:rPr>
                        <a:t>Характеристика</a:t>
                      </a:r>
                      <a:endParaRPr lang="ru-RU" sz="1400" dirty="0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bg2"/>
                    </a:solidFill>
                  </a:tcPr>
                </a:tc>
              </a:tr>
              <a:tr h="396932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ysClr val="windowText" lastClr="000000"/>
                          </a:solidFill>
                          <a:effectLst/>
                        </a:rPr>
                        <a:t>Строковый тип данных </a:t>
                      </a:r>
                      <a:r>
                        <a:rPr lang="en-US" sz="1400" dirty="0">
                          <a:solidFill>
                            <a:sysClr val="windowText" lastClr="000000"/>
                          </a:solidFill>
                          <a:effectLst/>
                        </a:rPr>
                        <a:t>string</a:t>
                      </a:r>
                      <a:endParaRPr lang="ru-RU" sz="1400" dirty="0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ysClr val="windowText" lastClr="000000"/>
                          </a:solidFill>
                          <a:effectLst/>
                        </a:rPr>
                        <a:t>Фундаментальный тип данных. Используется для работы с символами, каждый из которых занимает 1 байт. Максимальное количество символов – 255.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ysClr val="windowText" lastClr="000000"/>
                          </a:solidFill>
                          <a:effectLst/>
                        </a:rPr>
                        <a:t>Инициализация по умолчанию: строка нулевой длины “”.</a:t>
                      </a:r>
                      <a:br>
                        <a:rPr lang="ru-RU" sz="1400" dirty="0">
                          <a:solidFill>
                            <a:sysClr val="windowText" lastClr="000000"/>
                          </a:solidFill>
                          <a:effectLst/>
                        </a:rPr>
                      </a:br>
                      <a:r>
                        <a:rPr lang="ru-RU" sz="1400" dirty="0">
                          <a:solidFill>
                            <a:sysClr val="windowText" lastClr="000000"/>
                          </a:solidFill>
                          <a:effectLst/>
                        </a:rPr>
                        <a:t>Операции над данными строкового типа: присваивание строковому идентификатору значения другого строкового идентификатора, строкового литерала или значения строковой функции, а также использование библиотечных функций.</a:t>
                      </a:r>
                      <a:endParaRPr lang="ru-RU" sz="1400" dirty="0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Описание типов данных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77067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Контрольный пример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5588" y="1052736"/>
            <a:ext cx="3552825" cy="521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36750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b="1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Стандартная библиотека</a:t>
            </a:r>
            <a:endParaRPr lang="ru-RU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628" y="1112524"/>
            <a:ext cx="4086225" cy="481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1112524"/>
            <a:ext cx="2905125" cy="2562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93628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 numCol="3">
            <a:normAutofit fontScale="47500" lnSpcReduction="20000"/>
          </a:bodyPr>
          <a:lstStyle/>
          <a:p>
            <a:r>
              <a:rPr lang="en-US" dirty="0"/>
              <a:t>#define LEX_SEPARATORS 'S'// </a:t>
            </a:r>
            <a:r>
              <a:rPr lang="ru-RU" dirty="0"/>
              <a:t>разделители</a:t>
            </a:r>
          </a:p>
          <a:p>
            <a:r>
              <a:rPr lang="en-US" dirty="0"/>
              <a:t>#</a:t>
            </a:r>
            <a:r>
              <a:rPr lang="en-US" dirty="0" smtClean="0"/>
              <a:t>define</a:t>
            </a:r>
            <a:r>
              <a:rPr lang="ru-RU" dirty="0" smtClean="0"/>
              <a:t> </a:t>
            </a:r>
            <a:r>
              <a:rPr lang="en-US" dirty="0" smtClean="0"/>
              <a:t>LEX_ID_TYPE     </a:t>
            </a:r>
            <a:r>
              <a:rPr lang="en-US" dirty="0"/>
              <a:t>'t'// </a:t>
            </a:r>
            <a:r>
              <a:rPr lang="ru-RU" dirty="0"/>
              <a:t>типы данных</a:t>
            </a:r>
          </a:p>
          <a:p>
            <a:r>
              <a:rPr lang="en-US" dirty="0"/>
              <a:t>#</a:t>
            </a:r>
            <a:r>
              <a:rPr lang="en-US" dirty="0" smtClean="0"/>
              <a:t>define</a:t>
            </a:r>
            <a:r>
              <a:rPr lang="ru-RU" dirty="0" smtClean="0"/>
              <a:t> </a:t>
            </a:r>
            <a:r>
              <a:rPr lang="en-US" dirty="0" smtClean="0"/>
              <a:t>LEX_ID </a:t>
            </a:r>
            <a:r>
              <a:rPr lang="en-US" dirty="0"/>
              <a:t>'i'// </a:t>
            </a:r>
            <a:r>
              <a:rPr lang="ru-RU" dirty="0" err="1" smtClean="0"/>
              <a:t>иденти</a:t>
            </a:r>
            <a:r>
              <a:rPr lang="ru-RU" dirty="0" smtClean="0"/>
              <a:t> </a:t>
            </a:r>
            <a:r>
              <a:rPr lang="ru-RU" dirty="0" err="1" smtClean="0"/>
              <a:t>фикаторы</a:t>
            </a:r>
            <a:endParaRPr lang="ru-RU" dirty="0"/>
          </a:p>
          <a:p>
            <a:r>
              <a:rPr lang="en-US" dirty="0"/>
              <a:t>#</a:t>
            </a:r>
            <a:r>
              <a:rPr lang="en-US" dirty="0" smtClean="0"/>
              <a:t>define</a:t>
            </a:r>
            <a:r>
              <a:rPr lang="ru-RU" dirty="0" smtClean="0"/>
              <a:t> </a:t>
            </a:r>
            <a:r>
              <a:rPr lang="en-US" dirty="0" smtClean="0"/>
              <a:t>LEX_LITERAL </a:t>
            </a:r>
            <a:r>
              <a:rPr lang="en-US" dirty="0"/>
              <a:t>'l'// </a:t>
            </a:r>
            <a:r>
              <a:rPr lang="ru-RU" dirty="0"/>
              <a:t>литералы</a:t>
            </a:r>
          </a:p>
          <a:p>
            <a:r>
              <a:rPr lang="en-US" dirty="0"/>
              <a:t>#</a:t>
            </a:r>
            <a:r>
              <a:rPr lang="en-US" dirty="0" smtClean="0"/>
              <a:t>define</a:t>
            </a:r>
            <a:r>
              <a:rPr lang="ru-RU" dirty="0" smtClean="0"/>
              <a:t> </a:t>
            </a:r>
            <a:r>
              <a:rPr lang="en-US" dirty="0" smtClean="0"/>
              <a:t>LEX_FUNCTION     </a:t>
            </a:r>
            <a:r>
              <a:rPr lang="en-US" dirty="0"/>
              <a:t>'f'// function</a:t>
            </a:r>
          </a:p>
          <a:p>
            <a:r>
              <a:rPr lang="en-US" dirty="0"/>
              <a:t>#</a:t>
            </a:r>
            <a:r>
              <a:rPr lang="en-US" dirty="0" smtClean="0"/>
              <a:t>define</a:t>
            </a:r>
            <a:r>
              <a:rPr lang="ru-RU" dirty="0" smtClean="0"/>
              <a:t> </a:t>
            </a:r>
            <a:r>
              <a:rPr lang="en-US" dirty="0" smtClean="0"/>
              <a:t>LEX_MAIN </a:t>
            </a:r>
            <a:r>
              <a:rPr lang="en-US" dirty="0"/>
              <a:t>'m'// main</a:t>
            </a:r>
          </a:p>
          <a:p>
            <a:r>
              <a:rPr lang="en-US" dirty="0"/>
              <a:t>#</a:t>
            </a:r>
            <a:r>
              <a:rPr lang="en-US" dirty="0" smtClean="0"/>
              <a:t>define</a:t>
            </a:r>
            <a:r>
              <a:rPr lang="ru-RU" dirty="0" smtClean="0"/>
              <a:t> </a:t>
            </a:r>
            <a:r>
              <a:rPr lang="en-US" dirty="0" smtClean="0"/>
              <a:t>LEX_SEPARATOR </a:t>
            </a:r>
            <a:r>
              <a:rPr lang="en-US" dirty="0"/>
              <a:t>';'// </a:t>
            </a:r>
            <a:r>
              <a:rPr lang="ru-RU" dirty="0"/>
              <a:t>разделитель инструкций</a:t>
            </a:r>
          </a:p>
          <a:p>
            <a:r>
              <a:rPr lang="en-US" dirty="0"/>
              <a:t>#</a:t>
            </a:r>
            <a:r>
              <a:rPr lang="en-US" dirty="0" smtClean="0"/>
              <a:t>define</a:t>
            </a:r>
            <a:r>
              <a:rPr lang="ru-RU" dirty="0" smtClean="0"/>
              <a:t> </a:t>
            </a:r>
            <a:r>
              <a:rPr lang="en-US" dirty="0" smtClean="0"/>
              <a:t>LEX_COMMA </a:t>
            </a:r>
            <a:r>
              <a:rPr lang="en-US" dirty="0"/>
              <a:t>','// </a:t>
            </a:r>
            <a:r>
              <a:rPr lang="ru-RU" dirty="0"/>
              <a:t>разделитель параметров </a:t>
            </a:r>
          </a:p>
          <a:p>
            <a:r>
              <a:rPr lang="en-US" dirty="0"/>
              <a:t>#</a:t>
            </a:r>
            <a:r>
              <a:rPr lang="en-US" dirty="0" smtClean="0"/>
              <a:t>define</a:t>
            </a:r>
            <a:r>
              <a:rPr lang="ru-RU" dirty="0" smtClean="0"/>
              <a:t> </a:t>
            </a:r>
            <a:r>
              <a:rPr lang="en-US" dirty="0" smtClean="0"/>
              <a:t>LEX_LEFTBRACE </a:t>
            </a:r>
            <a:r>
              <a:rPr lang="en-US" dirty="0"/>
              <a:t>'['// </a:t>
            </a:r>
            <a:r>
              <a:rPr lang="ru-RU" dirty="0"/>
              <a:t>начало блока</a:t>
            </a:r>
          </a:p>
          <a:p>
            <a:r>
              <a:rPr lang="en-US" dirty="0"/>
              <a:t>#</a:t>
            </a:r>
            <a:r>
              <a:rPr lang="en-US" dirty="0" smtClean="0"/>
              <a:t>define</a:t>
            </a:r>
            <a:r>
              <a:rPr lang="ru-RU" dirty="0" smtClean="0"/>
              <a:t> </a:t>
            </a:r>
            <a:r>
              <a:rPr lang="en-US" dirty="0" smtClean="0"/>
              <a:t>LEX_BRACELET </a:t>
            </a:r>
            <a:r>
              <a:rPr lang="en-US" dirty="0"/>
              <a:t>']'// </a:t>
            </a:r>
            <a:r>
              <a:rPr lang="ru-RU" dirty="0"/>
              <a:t>конец блока</a:t>
            </a:r>
          </a:p>
          <a:p>
            <a:r>
              <a:rPr lang="en-US" dirty="0"/>
              <a:t>#</a:t>
            </a:r>
            <a:r>
              <a:rPr lang="en-US" dirty="0" smtClean="0"/>
              <a:t>define</a:t>
            </a:r>
            <a:r>
              <a:rPr lang="ru-RU" dirty="0" smtClean="0"/>
              <a:t> </a:t>
            </a:r>
            <a:r>
              <a:rPr lang="en-US" dirty="0" smtClean="0"/>
              <a:t>LEX_LEFTHESIS </a:t>
            </a:r>
            <a:r>
              <a:rPr lang="en-US" dirty="0"/>
              <a:t>'('// </a:t>
            </a:r>
            <a:r>
              <a:rPr lang="ru-RU" dirty="0"/>
              <a:t>начало списка параметров</a:t>
            </a:r>
          </a:p>
          <a:p>
            <a:r>
              <a:rPr lang="en-US" dirty="0"/>
              <a:t>#</a:t>
            </a:r>
            <a:r>
              <a:rPr lang="en-US" dirty="0" smtClean="0"/>
              <a:t>define</a:t>
            </a:r>
            <a:r>
              <a:rPr lang="ru-RU" dirty="0" smtClean="0"/>
              <a:t> </a:t>
            </a:r>
            <a:r>
              <a:rPr lang="en-US" dirty="0" smtClean="0"/>
              <a:t>LEX_RIGHTTHESIS </a:t>
            </a:r>
            <a:r>
              <a:rPr lang="en-US" dirty="0"/>
              <a:t>')'// </a:t>
            </a:r>
            <a:r>
              <a:rPr lang="ru-RU" dirty="0"/>
              <a:t>конец списка параметров</a:t>
            </a:r>
          </a:p>
          <a:p>
            <a:r>
              <a:rPr lang="en-US" dirty="0"/>
              <a:t>#</a:t>
            </a:r>
            <a:r>
              <a:rPr lang="en-US" dirty="0" smtClean="0"/>
              <a:t>define</a:t>
            </a:r>
            <a:r>
              <a:rPr lang="ru-RU" dirty="0" smtClean="0"/>
              <a:t> </a:t>
            </a:r>
            <a:r>
              <a:rPr lang="en-US" dirty="0" smtClean="0"/>
              <a:t>LEX_PLUS </a:t>
            </a:r>
            <a:r>
              <a:rPr lang="en-US" dirty="0"/>
              <a:t>'+'// </a:t>
            </a:r>
            <a:r>
              <a:rPr lang="ru-RU" dirty="0"/>
              <a:t>сложение</a:t>
            </a:r>
          </a:p>
          <a:p>
            <a:r>
              <a:rPr lang="en-US" dirty="0"/>
              <a:t>#</a:t>
            </a:r>
            <a:r>
              <a:rPr lang="en-US" dirty="0" smtClean="0"/>
              <a:t>define</a:t>
            </a:r>
            <a:r>
              <a:rPr lang="ru-RU" dirty="0" smtClean="0"/>
              <a:t> </a:t>
            </a:r>
            <a:r>
              <a:rPr lang="en-US" dirty="0" smtClean="0"/>
              <a:t>LEX_MINUS </a:t>
            </a:r>
            <a:r>
              <a:rPr lang="en-US" dirty="0"/>
              <a:t>'-'// </a:t>
            </a:r>
            <a:r>
              <a:rPr lang="ru-RU" dirty="0"/>
              <a:t>вычитание</a:t>
            </a:r>
          </a:p>
          <a:p>
            <a:r>
              <a:rPr lang="en-US" dirty="0"/>
              <a:t>#</a:t>
            </a:r>
            <a:r>
              <a:rPr lang="en-US" dirty="0" smtClean="0"/>
              <a:t>define</a:t>
            </a:r>
            <a:r>
              <a:rPr lang="ru-RU" dirty="0" smtClean="0"/>
              <a:t> </a:t>
            </a:r>
            <a:r>
              <a:rPr lang="en-US" dirty="0" smtClean="0"/>
              <a:t>LEX_STAR </a:t>
            </a:r>
            <a:r>
              <a:rPr lang="en-US" dirty="0"/>
              <a:t>'*'// </a:t>
            </a:r>
            <a:r>
              <a:rPr lang="ru-RU" dirty="0"/>
              <a:t>умножение</a:t>
            </a:r>
          </a:p>
          <a:p>
            <a:r>
              <a:rPr lang="en-US" dirty="0"/>
              <a:t>#define LEX_DIRSLASH '/'// </a:t>
            </a:r>
            <a:r>
              <a:rPr lang="ru-RU" dirty="0"/>
              <a:t>деление</a:t>
            </a:r>
          </a:p>
          <a:p>
            <a:r>
              <a:rPr lang="en-US" dirty="0"/>
              <a:t>#</a:t>
            </a:r>
            <a:r>
              <a:rPr lang="en-US" dirty="0" smtClean="0"/>
              <a:t>define</a:t>
            </a:r>
            <a:r>
              <a:rPr lang="ru-RU" dirty="0" smtClean="0"/>
              <a:t> </a:t>
            </a:r>
            <a:r>
              <a:rPr lang="en-US" dirty="0" smtClean="0"/>
              <a:t>LEX_EQUAL </a:t>
            </a:r>
            <a:r>
              <a:rPr lang="en-US" dirty="0"/>
              <a:t>'='// </a:t>
            </a:r>
            <a:r>
              <a:rPr lang="ru-RU" dirty="0"/>
              <a:t>присваивание</a:t>
            </a:r>
          </a:p>
          <a:p>
            <a:r>
              <a:rPr lang="en-US" dirty="0"/>
              <a:t>#define LEX_CONDITION '?'// condition:</a:t>
            </a:r>
          </a:p>
          <a:p>
            <a:r>
              <a:rPr lang="ru-RU" dirty="0"/>
              <a:t>#</a:t>
            </a:r>
            <a:r>
              <a:rPr lang="ru-RU" dirty="0" err="1"/>
              <a:t>define</a:t>
            </a:r>
            <a:r>
              <a:rPr lang="ru-RU" dirty="0"/>
              <a:t> LEX_DIEZ '#'// разделитель блоков цикла/ </a:t>
            </a:r>
            <a:r>
              <a:rPr lang="ru-RU" dirty="0" err="1"/>
              <a:t>усл.выражения</a:t>
            </a:r>
            <a:endParaRPr lang="ru-RU" dirty="0"/>
          </a:p>
          <a:p>
            <a:r>
              <a:rPr lang="en-US" dirty="0"/>
              <a:t>#define LEX_ISTRUE 'w'// </a:t>
            </a:r>
            <a:r>
              <a:rPr lang="ru-RU" dirty="0"/>
              <a:t>ложный блок</a:t>
            </a:r>
          </a:p>
          <a:p>
            <a:r>
              <a:rPr lang="en-US" dirty="0"/>
              <a:t>#define LEX_ISFALSE 'r'// </a:t>
            </a:r>
            <a:r>
              <a:rPr lang="ru-RU" dirty="0"/>
              <a:t>истинный блок</a:t>
            </a:r>
          </a:p>
          <a:p>
            <a:r>
              <a:rPr lang="en-US" dirty="0"/>
              <a:t>#define LEX_CYCLE 'c'// </a:t>
            </a:r>
            <a:r>
              <a:rPr lang="ru-RU" dirty="0"/>
              <a:t>цикл</a:t>
            </a:r>
          </a:p>
          <a:p>
            <a:r>
              <a:rPr lang="en-US" dirty="0"/>
              <a:t>#define LEX_WRITE 'o'// </a:t>
            </a:r>
            <a:r>
              <a:rPr lang="ru-RU" dirty="0"/>
              <a:t>вывод</a:t>
            </a:r>
          </a:p>
          <a:p>
            <a:r>
              <a:rPr lang="en-US" dirty="0"/>
              <a:t>#define LEX_NEWLINE '^'// </a:t>
            </a:r>
            <a:r>
              <a:rPr lang="ru-RU" dirty="0"/>
              <a:t>перевод строки</a:t>
            </a:r>
          </a:p>
          <a:p>
            <a:r>
              <a:rPr lang="ru-RU" dirty="0"/>
              <a:t>#</a:t>
            </a:r>
            <a:r>
              <a:rPr lang="ru-RU" dirty="0" err="1"/>
              <a:t>define</a:t>
            </a:r>
            <a:r>
              <a:rPr lang="ru-RU" dirty="0"/>
              <a:t> LEX_RETURN 'e'// выход из процедуры/функции</a:t>
            </a:r>
          </a:p>
          <a:p>
            <a:r>
              <a:rPr lang="en-US" dirty="0"/>
              <a:t>#define LEX_PROCEDURE 'p'// </a:t>
            </a:r>
            <a:r>
              <a:rPr lang="ru-RU" dirty="0"/>
              <a:t>ключевое слово процедуры</a:t>
            </a:r>
          </a:p>
          <a:p>
            <a:r>
              <a:rPr lang="ru-RU" dirty="0"/>
              <a:t>#</a:t>
            </a:r>
            <a:r>
              <a:rPr lang="ru-RU" dirty="0" err="1"/>
              <a:t>define</a:t>
            </a:r>
            <a:r>
              <a:rPr lang="ru-RU" dirty="0"/>
              <a:t> LEX_NEW 'n'// объявления переменных</a:t>
            </a:r>
          </a:p>
          <a:p>
            <a:r>
              <a:rPr lang="ru-RU" dirty="0"/>
              <a:t>#</a:t>
            </a:r>
            <a:r>
              <a:rPr lang="ru-RU" dirty="0" err="1"/>
              <a:t>define</a:t>
            </a:r>
            <a:r>
              <a:rPr lang="ru-RU" dirty="0"/>
              <a:t> LEX_MORE '&gt;'// проверка на больше</a:t>
            </a:r>
          </a:p>
          <a:p>
            <a:r>
              <a:rPr lang="ru-RU" dirty="0"/>
              <a:t>#</a:t>
            </a:r>
            <a:r>
              <a:rPr lang="ru-RU" dirty="0" err="1"/>
              <a:t>define</a:t>
            </a:r>
            <a:r>
              <a:rPr lang="ru-RU" dirty="0"/>
              <a:t> LEX_LESS '&lt;'// проверка на меньше</a:t>
            </a:r>
          </a:p>
          <a:p>
            <a:r>
              <a:rPr lang="ru-RU" dirty="0"/>
              <a:t>#</a:t>
            </a:r>
            <a:r>
              <a:rPr lang="ru-RU" dirty="0" err="1"/>
              <a:t>define</a:t>
            </a:r>
            <a:r>
              <a:rPr lang="ru-RU" dirty="0"/>
              <a:t> LEX_EQUALS '&amp;'// проверка на равенство</a:t>
            </a:r>
          </a:p>
          <a:p>
            <a:r>
              <a:rPr lang="ru-RU" dirty="0"/>
              <a:t>#</a:t>
            </a:r>
            <a:r>
              <a:rPr lang="ru-RU" dirty="0" err="1"/>
              <a:t>define</a:t>
            </a:r>
            <a:r>
              <a:rPr lang="ru-RU" dirty="0"/>
              <a:t> LEX_NOTEQUALS '!'// проверка на неравенство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Соответствие ключевых слов и лексем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45793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Соответствие лексем и конечных автоматов</a:t>
            </a:r>
            <a:endParaRPr lang="ru-RU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0350" y="1881188"/>
            <a:ext cx="4507954" cy="3938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270272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ткрытая">
  <a:themeElements>
    <a:clrScheme name="Открытая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Открытая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Открытая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199</TotalTime>
  <Words>1642</Words>
  <Application>Microsoft Office PowerPoint</Application>
  <PresentationFormat>Экран (4:3)</PresentationFormat>
  <Paragraphs>359</Paragraphs>
  <Slides>23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24" baseType="lpstr">
      <vt:lpstr>Открытая</vt:lpstr>
      <vt:lpstr>Язык PAA-2018</vt:lpstr>
      <vt:lpstr>Особенности языка</vt:lpstr>
      <vt:lpstr>Особенности языка</vt:lpstr>
      <vt:lpstr>Описание типов данных</vt:lpstr>
      <vt:lpstr>Описание типов данных</vt:lpstr>
      <vt:lpstr>Контрольный пример</vt:lpstr>
      <vt:lpstr>Стандартная библиотека</vt:lpstr>
      <vt:lpstr>Соответствие ключевых слов и лексем</vt:lpstr>
      <vt:lpstr>Соответствие лексем и конечных автоматов</vt:lpstr>
      <vt:lpstr>Конечные автоматы</vt:lpstr>
      <vt:lpstr>Таблица идентификаторов</vt:lpstr>
      <vt:lpstr>Таблица лексем</vt:lpstr>
      <vt:lpstr>Правила грамматики</vt:lpstr>
      <vt:lpstr>Работа автомата с магазинной памятью</vt:lpstr>
      <vt:lpstr>Дерево разбора</vt:lpstr>
      <vt:lpstr>Семантические правила</vt:lpstr>
      <vt:lpstr>Генерация кода</vt:lpstr>
      <vt:lpstr>Генерация кода</vt:lpstr>
      <vt:lpstr>Генерация кода</vt:lpstr>
      <vt:lpstr>Генерация кода </vt:lpstr>
      <vt:lpstr>Результат работы контрольного примера</vt:lpstr>
      <vt:lpstr>Генерация ошибок</vt:lpstr>
      <vt:lpstr>Спасибо за внимание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Язык PAA-2018</dc:title>
  <dc:creator>ALINA</dc:creator>
  <cp:lastModifiedBy>ALINA</cp:lastModifiedBy>
  <cp:revision>13</cp:revision>
  <dcterms:created xsi:type="dcterms:W3CDTF">2018-12-16T13:17:51Z</dcterms:created>
  <dcterms:modified xsi:type="dcterms:W3CDTF">2018-12-17T09:52:12Z</dcterms:modified>
</cp:coreProperties>
</file>