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2" r:id="rId1"/>
  </p:sldMasterIdLst>
  <p:sldIdLst>
    <p:sldId id="256" r:id="rId2"/>
    <p:sldId id="262" r:id="rId3"/>
    <p:sldId id="263" r:id="rId4"/>
    <p:sldId id="264" r:id="rId5"/>
    <p:sldId id="257" r:id="rId6"/>
    <p:sldId id="266" r:id="rId7"/>
    <p:sldId id="258" r:id="rId8"/>
    <p:sldId id="259" r:id="rId9"/>
    <p:sldId id="265" r:id="rId10"/>
    <p:sldId id="261"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88CFDF-A762-4367-B390-54788C76E833}"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ru-RU"/>
        </a:p>
      </dgm:t>
    </dgm:pt>
    <dgm:pt modelId="{4DF18411-6D60-47E2-A3F9-B975244D53C2}">
      <dgm:prSet phldrT="[Текст]" custT="1"/>
      <dgm:spPr/>
      <dgm:t>
        <a:bodyPr/>
        <a:lstStyle/>
        <a:p>
          <a:r>
            <a:rPr lang="ro-RO" sz="1800" b="0" i="0" noProof="0" dirty="0" smtClean="0"/>
            <a:t>Un atac cu forță brută este o metodă de încercare și eroare utilizată de hackeri pentru a ghici acreditările sau datele criptate, cum ar fi datele de conectare, parolele sau cheile de criptare, prin efort exhaustiv (folosind forța brută), cu speranța de a ghici în cele din urmă corect.</a:t>
          </a:r>
          <a:endParaRPr lang="ro-RO" sz="1800" b="0" noProof="0" dirty="0"/>
        </a:p>
      </dgm:t>
    </dgm:pt>
    <dgm:pt modelId="{52A8379F-802A-4777-B3A4-BEEC71E5B6CB}" type="parTrans" cxnId="{D98F143F-304B-478C-95FC-888FDE6033A4}">
      <dgm:prSet/>
      <dgm:spPr/>
      <dgm:t>
        <a:bodyPr/>
        <a:lstStyle/>
        <a:p>
          <a:endParaRPr lang="ru-RU"/>
        </a:p>
      </dgm:t>
    </dgm:pt>
    <dgm:pt modelId="{1A423E97-7221-4964-B42F-B6878E6E81CE}" type="sibTrans" cxnId="{D98F143F-304B-478C-95FC-888FDE6033A4}">
      <dgm:prSet/>
      <dgm:spPr/>
      <dgm:t>
        <a:bodyPr/>
        <a:lstStyle/>
        <a:p>
          <a:endParaRPr lang="ru-RU"/>
        </a:p>
      </dgm:t>
    </dgm:pt>
    <dgm:pt modelId="{BAA428B3-D401-4345-B7DC-85D7603FDB66}" type="pres">
      <dgm:prSet presAssocID="{7A88CFDF-A762-4367-B390-54788C76E833}" presName="Name0" presStyleCnt="0">
        <dgm:presLayoutVars>
          <dgm:chMax/>
          <dgm:chPref/>
          <dgm:dir/>
        </dgm:presLayoutVars>
      </dgm:prSet>
      <dgm:spPr/>
    </dgm:pt>
    <dgm:pt modelId="{9C4F37EE-465E-41AE-B329-3E4B3F76F6E0}" type="pres">
      <dgm:prSet presAssocID="{4DF18411-6D60-47E2-A3F9-B975244D53C2}" presName="composite" presStyleCnt="0"/>
      <dgm:spPr/>
    </dgm:pt>
    <dgm:pt modelId="{DA0B589C-C892-4D70-9E32-28FA24B0C5F3}" type="pres">
      <dgm:prSet presAssocID="{4DF18411-6D60-47E2-A3F9-B975244D53C2}" presName="Accent" presStyleLbl="alignNode1" presStyleIdx="0" presStyleCnt="1">
        <dgm:presLayoutVars>
          <dgm:chMax val="0"/>
          <dgm:chPref val="0"/>
        </dgm:presLayoutVars>
      </dgm:prSet>
      <dgm:spPr/>
    </dgm:pt>
    <dgm:pt modelId="{E72A519F-9874-4B9D-823C-08C208F61439}" type="pres">
      <dgm:prSet presAssocID="{4DF18411-6D60-47E2-A3F9-B975244D53C2}" presName="Image" presStyleLbl="bgImgPlace1" presStyleIdx="0" presStyleCnt="1">
        <dgm:presLayoutVars>
          <dgm:chMax val="0"/>
          <dgm:chPref val="0"/>
          <dgm:bulletEnabled val="1"/>
        </dgm:presLayoutVars>
      </dgm:prSet>
      <dgm:spPr/>
    </dgm:pt>
    <dgm:pt modelId="{336170B5-1827-4233-A30B-5518FB84CCB5}" type="pres">
      <dgm:prSet presAssocID="{4DF18411-6D60-47E2-A3F9-B975244D53C2}" presName="Parent" presStyleLbl="fgAccFollowNode1" presStyleIdx="0" presStyleCnt="1">
        <dgm:presLayoutVars>
          <dgm:chMax val="0"/>
          <dgm:chPref val="0"/>
          <dgm:bulletEnabled val="1"/>
        </dgm:presLayoutVars>
      </dgm:prSet>
      <dgm:spPr/>
    </dgm:pt>
    <dgm:pt modelId="{231E5E7E-E611-4E0C-B274-2F95D9220939}" type="pres">
      <dgm:prSet presAssocID="{4DF18411-6D60-47E2-A3F9-B975244D53C2}" presName="Space" presStyleCnt="0">
        <dgm:presLayoutVars>
          <dgm:chMax val="0"/>
          <dgm:chPref val="0"/>
        </dgm:presLayoutVars>
      </dgm:prSet>
      <dgm:spPr/>
    </dgm:pt>
  </dgm:ptLst>
  <dgm:cxnLst>
    <dgm:cxn modelId="{D98F143F-304B-478C-95FC-888FDE6033A4}" srcId="{7A88CFDF-A762-4367-B390-54788C76E833}" destId="{4DF18411-6D60-47E2-A3F9-B975244D53C2}" srcOrd="0" destOrd="0" parTransId="{52A8379F-802A-4777-B3A4-BEEC71E5B6CB}" sibTransId="{1A423E97-7221-4964-B42F-B6878E6E81CE}"/>
    <dgm:cxn modelId="{E053840F-BD4F-43CE-AB18-C3FC484579B8}" type="presOf" srcId="{7A88CFDF-A762-4367-B390-54788C76E833}" destId="{BAA428B3-D401-4345-B7DC-85D7603FDB66}" srcOrd="0" destOrd="0" presId="urn:microsoft.com/office/officeart/2008/layout/AlternatingPictureCircles"/>
    <dgm:cxn modelId="{396A6FEA-F16F-41F9-9DDB-5A91DD36E0C0}" type="presOf" srcId="{4DF18411-6D60-47E2-A3F9-B975244D53C2}" destId="{336170B5-1827-4233-A30B-5518FB84CCB5}" srcOrd="0" destOrd="0" presId="urn:microsoft.com/office/officeart/2008/layout/AlternatingPictureCircles"/>
    <dgm:cxn modelId="{090A46CF-9641-41F5-97BB-990BAD012271}" type="presParOf" srcId="{BAA428B3-D401-4345-B7DC-85D7603FDB66}" destId="{9C4F37EE-465E-41AE-B329-3E4B3F76F6E0}" srcOrd="0" destOrd="0" presId="urn:microsoft.com/office/officeart/2008/layout/AlternatingPictureCircles"/>
    <dgm:cxn modelId="{2EACCEDA-CB34-45E5-9405-3DBA0746078A}" type="presParOf" srcId="{9C4F37EE-465E-41AE-B329-3E4B3F76F6E0}" destId="{DA0B589C-C892-4D70-9E32-28FA24B0C5F3}" srcOrd="0" destOrd="0" presId="urn:microsoft.com/office/officeart/2008/layout/AlternatingPictureCircles"/>
    <dgm:cxn modelId="{C94FF173-AF30-4778-8E81-D915FDAB2FE3}" type="presParOf" srcId="{9C4F37EE-465E-41AE-B329-3E4B3F76F6E0}" destId="{E72A519F-9874-4B9D-823C-08C208F61439}" srcOrd="1" destOrd="0" presId="urn:microsoft.com/office/officeart/2008/layout/AlternatingPictureCircles"/>
    <dgm:cxn modelId="{76A280BC-CDD0-4B0B-BAD6-F838E8CEB46A}" type="presParOf" srcId="{9C4F37EE-465E-41AE-B329-3E4B3F76F6E0}" destId="{336170B5-1827-4233-A30B-5518FB84CCB5}" srcOrd="2" destOrd="0" presId="urn:microsoft.com/office/officeart/2008/layout/AlternatingPictureCircles"/>
    <dgm:cxn modelId="{3EB46D58-C30E-4E53-8559-328643D7A8BE}" type="presParOf" srcId="{9C4F37EE-465E-41AE-B329-3E4B3F76F6E0}" destId="{231E5E7E-E611-4E0C-B274-2F95D9220939}"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6F780B-F2C7-4842-BA21-AD7818F23BE3}" type="doc">
      <dgm:prSet loTypeId="urn:microsoft.com/office/officeart/2005/8/layout/list1" loCatId="list" qsTypeId="urn:microsoft.com/office/officeart/2005/8/quickstyle/3d3" qsCatId="3D" csTypeId="urn:microsoft.com/office/officeart/2005/8/colors/colorful4" csCatId="colorful" phldr="1"/>
      <dgm:spPr/>
      <dgm:t>
        <a:bodyPr/>
        <a:lstStyle/>
        <a:p>
          <a:endParaRPr lang="ru-RU"/>
        </a:p>
      </dgm:t>
    </dgm:pt>
    <dgm:pt modelId="{73B6C63E-BB17-4E7A-A190-0632A524ACAD}">
      <dgm:prSet phldrT="[Текст]" custT="1"/>
      <dgm:spPr/>
      <dgm:t>
        <a:bodyPr/>
        <a:lstStyle/>
        <a:p>
          <a:r>
            <a:rPr lang="ro-RO" sz="1400" b="0" i="0" noProof="0" dirty="0" smtClean="0"/>
            <a:t>Cele mai mari avantaje ale atacurilor de forță brută este că sunt relativ simple de efectuat și, având în vedere suficient timp și lipsa unei strategii de atenuare pentru țintă, funcționează întotdeauna. Fiecare sistem bazat pe parolă și cheie de criptare de acolo pot fi sparte folosind un atac de forță brută. De fapt, cantitatea de timp necesară pentru a forța brută într-un sistem este o valoare utilă pentru măsurarea nivelului de securitate al sistemului.</a:t>
          </a:r>
          <a:endParaRPr lang="ro-RO" sz="1400" noProof="0" dirty="0"/>
        </a:p>
      </dgm:t>
    </dgm:pt>
    <dgm:pt modelId="{BBC113E3-F5A1-4E43-AF87-292F4FDA0A75}" type="parTrans" cxnId="{24221783-CC85-4102-857C-EC07BAA2FE0D}">
      <dgm:prSet/>
      <dgm:spPr/>
      <dgm:t>
        <a:bodyPr/>
        <a:lstStyle/>
        <a:p>
          <a:endParaRPr lang="ru-RU"/>
        </a:p>
      </dgm:t>
    </dgm:pt>
    <dgm:pt modelId="{1F196917-639D-48E4-99F4-B99AC9680973}" type="sibTrans" cxnId="{24221783-CC85-4102-857C-EC07BAA2FE0D}">
      <dgm:prSet/>
      <dgm:spPr/>
      <dgm:t>
        <a:bodyPr/>
        <a:lstStyle/>
        <a:p>
          <a:endParaRPr lang="ru-RU"/>
        </a:p>
      </dgm:t>
    </dgm:pt>
    <dgm:pt modelId="{20D4D752-6BD7-4818-8C05-91BE330D5000}">
      <dgm:prSet phldrT="[Текст]" custT="1"/>
      <dgm:spPr/>
      <dgm:t>
        <a:bodyPr/>
        <a:lstStyle/>
        <a:p>
          <a:r>
            <a:rPr lang="ro-RO" sz="1400" b="0" i="0" noProof="0" dirty="0" smtClean="0"/>
            <a:t>Pe de altă parte, atacurile cu forță brută sunt foarte lente, deoarece este posibil să fie nevoite să parcurgă fiecare combinație posibilă de personaje înainte de a-și atinge obiectivul. Această lentitudine se agravează pe măsură ce crește numărul de caractere din șirul țintă (un șir este doar o combinație de caractere). De exemplu, o parolă cu patru caractere durează mult mai mult decât o parolă cu trei caractere, iar o parolă cu cinci caractere durează mult mai mult decât o parolă cu patru caractere. Odată ce numărul de caractere depășește un anumit punct, forțarea brută a unei parole randomizate în mod corespunzător devine nerealistă.</a:t>
          </a:r>
          <a:endParaRPr lang="ro-RO" sz="1400" noProof="0" dirty="0"/>
        </a:p>
      </dgm:t>
    </dgm:pt>
    <dgm:pt modelId="{2702DC3F-5ACE-475E-A04D-BB51F992DAFC}" type="parTrans" cxnId="{7BBB2B1D-E5B4-4898-9095-67129D10F110}">
      <dgm:prSet/>
      <dgm:spPr/>
      <dgm:t>
        <a:bodyPr/>
        <a:lstStyle/>
        <a:p>
          <a:endParaRPr lang="ru-RU"/>
        </a:p>
      </dgm:t>
    </dgm:pt>
    <dgm:pt modelId="{858F7406-704F-4B31-9F25-3224431B3804}" type="sibTrans" cxnId="{7BBB2B1D-E5B4-4898-9095-67129D10F110}">
      <dgm:prSet/>
      <dgm:spPr/>
      <dgm:t>
        <a:bodyPr/>
        <a:lstStyle/>
        <a:p>
          <a:endParaRPr lang="ru-RU"/>
        </a:p>
      </dgm:t>
    </dgm:pt>
    <dgm:pt modelId="{CF0CCA96-47E0-4B87-B77E-19FBFD401110}" type="pres">
      <dgm:prSet presAssocID="{0F6F780B-F2C7-4842-BA21-AD7818F23BE3}" presName="linear" presStyleCnt="0">
        <dgm:presLayoutVars>
          <dgm:dir/>
          <dgm:animLvl val="lvl"/>
          <dgm:resizeHandles val="exact"/>
        </dgm:presLayoutVars>
      </dgm:prSet>
      <dgm:spPr/>
    </dgm:pt>
    <dgm:pt modelId="{C83CC0FF-1597-4C5B-AF4F-BA314C7F2E88}" type="pres">
      <dgm:prSet presAssocID="{73B6C63E-BB17-4E7A-A190-0632A524ACAD}" presName="parentLin" presStyleCnt="0"/>
      <dgm:spPr/>
    </dgm:pt>
    <dgm:pt modelId="{5DF3CBEB-C909-445C-BA87-224DFFE1192D}" type="pres">
      <dgm:prSet presAssocID="{73B6C63E-BB17-4E7A-A190-0632A524ACAD}" presName="parentLeftMargin" presStyleLbl="node1" presStyleIdx="0" presStyleCnt="2"/>
      <dgm:spPr/>
    </dgm:pt>
    <dgm:pt modelId="{4D74FE10-401E-44EB-B79B-0E45A1D13C23}" type="pres">
      <dgm:prSet presAssocID="{73B6C63E-BB17-4E7A-A190-0632A524ACAD}" presName="parentText" presStyleLbl="node1" presStyleIdx="0" presStyleCnt="2" custScaleX="142857" custScaleY="159363">
        <dgm:presLayoutVars>
          <dgm:chMax val="0"/>
          <dgm:bulletEnabled val="1"/>
        </dgm:presLayoutVars>
      </dgm:prSet>
      <dgm:spPr/>
      <dgm:t>
        <a:bodyPr/>
        <a:lstStyle/>
        <a:p>
          <a:endParaRPr lang="ru-RU"/>
        </a:p>
      </dgm:t>
    </dgm:pt>
    <dgm:pt modelId="{45AE4777-549B-4570-9F05-317FBA3A4778}" type="pres">
      <dgm:prSet presAssocID="{73B6C63E-BB17-4E7A-A190-0632A524ACAD}" presName="negativeSpace" presStyleCnt="0"/>
      <dgm:spPr/>
    </dgm:pt>
    <dgm:pt modelId="{1DFCB64A-9E86-469E-83E9-A21390755A49}" type="pres">
      <dgm:prSet presAssocID="{73B6C63E-BB17-4E7A-A190-0632A524ACAD}" presName="childText" presStyleLbl="conFgAcc1" presStyleIdx="0" presStyleCnt="2">
        <dgm:presLayoutVars>
          <dgm:bulletEnabled val="1"/>
        </dgm:presLayoutVars>
      </dgm:prSet>
      <dgm:spPr/>
    </dgm:pt>
    <dgm:pt modelId="{D5045BB3-C3C6-4527-B23E-3298339F942C}" type="pres">
      <dgm:prSet presAssocID="{1F196917-639D-48E4-99F4-B99AC9680973}" presName="spaceBetweenRectangles" presStyleCnt="0"/>
      <dgm:spPr/>
    </dgm:pt>
    <dgm:pt modelId="{B09C0D66-151F-4CF3-8728-2BDCC6EFDFE4}" type="pres">
      <dgm:prSet presAssocID="{20D4D752-6BD7-4818-8C05-91BE330D5000}" presName="parentLin" presStyleCnt="0"/>
      <dgm:spPr/>
    </dgm:pt>
    <dgm:pt modelId="{8BA6E1B2-B22F-497F-9E00-B2E434863AB9}" type="pres">
      <dgm:prSet presAssocID="{20D4D752-6BD7-4818-8C05-91BE330D5000}" presName="parentLeftMargin" presStyleLbl="node1" presStyleIdx="0" presStyleCnt="2"/>
      <dgm:spPr/>
    </dgm:pt>
    <dgm:pt modelId="{7F91A3D9-DC85-4FC7-9CAA-A9005C61ED3F}" type="pres">
      <dgm:prSet presAssocID="{20D4D752-6BD7-4818-8C05-91BE330D5000}" presName="parentText" presStyleLbl="node1" presStyleIdx="1" presStyleCnt="2" custScaleX="150037" custScaleY="215545">
        <dgm:presLayoutVars>
          <dgm:chMax val="0"/>
          <dgm:bulletEnabled val="1"/>
        </dgm:presLayoutVars>
      </dgm:prSet>
      <dgm:spPr/>
      <dgm:t>
        <a:bodyPr/>
        <a:lstStyle/>
        <a:p>
          <a:endParaRPr lang="ru-RU"/>
        </a:p>
      </dgm:t>
    </dgm:pt>
    <dgm:pt modelId="{0BD95C11-968F-48A7-B7F9-7699A998D4A0}" type="pres">
      <dgm:prSet presAssocID="{20D4D752-6BD7-4818-8C05-91BE330D5000}" presName="negativeSpace" presStyleCnt="0"/>
      <dgm:spPr/>
    </dgm:pt>
    <dgm:pt modelId="{2F3A5DDA-D8FA-482F-A1B8-7344232AFA12}" type="pres">
      <dgm:prSet presAssocID="{20D4D752-6BD7-4818-8C05-91BE330D5000}" presName="childText" presStyleLbl="conFgAcc1" presStyleIdx="1" presStyleCnt="2">
        <dgm:presLayoutVars>
          <dgm:bulletEnabled val="1"/>
        </dgm:presLayoutVars>
      </dgm:prSet>
      <dgm:spPr/>
    </dgm:pt>
  </dgm:ptLst>
  <dgm:cxnLst>
    <dgm:cxn modelId="{2F23C22F-BF46-4792-B167-41B290E5E047}" type="presOf" srcId="{20D4D752-6BD7-4818-8C05-91BE330D5000}" destId="{7F91A3D9-DC85-4FC7-9CAA-A9005C61ED3F}" srcOrd="1" destOrd="0" presId="urn:microsoft.com/office/officeart/2005/8/layout/list1"/>
    <dgm:cxn modelId="{24221783-CC85-4102-857C-EC07BAA2FE0D}" srcId="{0F6F780B-F2C7-4842-BA21-AD7818F23BE3}" destId="{73B6C63E-BB17-4E7A-A190-0632A524ACAD}" srcOrd="0" destOrd="0" parTransId="{BBC113E3-F5A1-4E43-AF87-292F4FDA0A75}" sibTransId="{1F196917-639D-48E4-99F4-B99AC9680973}"/>
    <dgm:cxn modelId="{7BBB2B1D-E5B4-4898-9095-67129D10F110}" srcId="{0F6F780B-F2C7-4842-BA21-AD7818F23BE3}" destId="{20D4D752-6BD7-4818-8C05-91BE330D5000}" srcOrd="1" destOrd="0" parTransId="{2702DC3F-5ACE-475E-A04D-BB51F992DAFC}" sibTransId="{858F7406-704F-4B31-9F25-3224431B3804}"/>
    <dgm:cxn modelId="{EF2D4AF9-4F27-464D-9B2F-052F6788C883}" type="presOf" srcId="{73B6C63E-BB17-4E7A-A190-0632A524ACAD}" destId="{5DF3CBEB-C909-445C-BA87-224DFFE1192D}" srcOrd="0" destOrd="0" presId="urn:microsoft.com/office/officeart/2005/8/layout/list1"/>
    <dgm:cxn modelId="{45DAC278-C85C-4F02-89A8-164EA221298B}" type="presOf" srcId="{0F6F780B-F2C7-4842-BA21-AD7818F23BE3}" destId="{CF0CCA96-47E0-4B87-B77E-19FBFD401110}" srcOrd="0" destOrd="0" presId="urn:microsoft.com/office/officeart/2005/8/layout/list1"/>
    <dgm:cxn modelId="{79490314-D5F8-49BB-A9C5-9E57C11FDC03}" type="presOf" srcId="{73B6C63E-BB17-4E7A-A190-0632A524ACAD}" destId="{4D74FE10-401E-44EB-B79B-0E45A1D13C23}" srcOrd="1" destOrd="0" presId="urn:microsoft.com/office/officeart/2005/8/layout/list1"/>
    <dgm:cxn modelId="{925FA2BD-FD38-4CFD-83FD-64A155CB43C6}" type="presOf" srcId="{20D4D752-6BD7-4818-8C05-91BE330D5000}" destId="{8BA6E1B2-B22F-497F-9E00-B2E434863AB9}" srcOrd="0" destOrd="0" presId="urn:microsoft.com/office/officeart/2005/8/layout/list1"/>
    <dgm:cxn modelId="{DF5ECD73-0190-4DE6-9DEC-F41CB5A6C693}" type="presParOf" srcId="{CF0CCA96-47E0-4B87-B77E-19FBFD401110}" destId="{C83CC0FF-1597-4C5B-AF4F-BA314C7F2E88}" srcOrd="0" destOrd="0" presId="urn:microsoft.com/office/officeart/2005/8/layout/list1"/>
    <dgm:cxn modelId="{7F0935DF-77CF-47E0-B88A-C8D9C692ED28}" type="presParOf" srcId="{C83CC0FF-1597-4C5B-AF4F-BA314C7F2E88}" destId="{5DF3CBEB-C909-445C-BA87-224DFFE1192D}" srcOrd="0" destOrd="0" presId="urn:microsoft.com/office/officeart/2005/8/layout/list1"/>
    <dgm:cxn modelId="{704BB1FE-AAA6-4A01-9263-913A375DD460}" type="presParOf" srcId="{C83CC0FF-1597-4C5B-AF4F-BA314C7F2E88}" destId="{4D74FE10-401E-44EB-B79B-0E45A1D13C23}" srcOrd="1" destOrd="0" presId="urn:microsoft.com/office/officeart/2005/8/layout/list1"/>
    <dgm:cxn modelId="{46C11FB4-039F-4D5A-BC15-8C4C62A253DB}" type="presParOf" srcId="{CF0CCA96-47E0-4B87-B77E-19FBFD401110}" destId="{45AE4777-549B-4570-9F05-317FBA3A4778}" srcOrd="1" destOrd="0" presId="urn:microsoft.com/office/officeart/2005/8/layout/list1"/>
    <dgm:cxn modelId="{A13FEE89-56DE-4487-A318-AC5109E7D742}" type="presParOf" srcId="{CF0CCA96-47E0-4B87-B77E-19FBFD401110}" destId="{1DFCB64A-9E86-469E-83E9-A21390755A49}" srcOrd="2" destOrd="0" presId="urn:microsoft.com/office/officeart/2005/8/layout/list1"/>
    <dgm:cxn modelId="{38332AE8-54BA-4599-A6F5-6BAD21100FE4}" type="presParOf" srcId="{CF0CCA96-47E0-4B87-B77E-19FBFD401110}" destId="{D5045BB3-C3C6-4527-B23E-3298339F942C}" srcOrd="3" destOrd="0" presId="urn:microsoft.com/office/officeart/2005/8/layout/list1"/>
    <dgm:cxn modelId="{D234F691-C847-4D78-A060-AA9CDA14159B}" type="presParOf" srcId="{CF0CCA96-47E0-4B87-B77E-19FBFD401110}" destId="{B09C0D66-151F-4CF3-8728-2BDCC6EFDFE4}" srcOrd="4" destOrd="0" presId="urn:microsoft.com/office/officeart/2005/8/layout/list1"/>
    <dgm:cxn modelId="{4AEABAE8-C63A-4847-A00D-8289CC008522}" type="presParOf" srcId="{B09C0D66-151F-4CF3-8728-2BDCC6EFDFE4}" destId="{8BA6E1B2-B22F-497F-9E00-B2E434863AB9}" srcOrd="0" destOrd="0" presId="urn:microsoft.com/office/officeart/2005/8/layout/list1"/>
    <dgm:cxn modelId="{20A2C7D8-0803-4702-8DB1-A483EA76B6BA}" type="presParOf" srcId="{B09C0D66-151F-4CF3-8728-2BDCC6EFDFE4}" destId="{7F91A3D9-DC85-4FC7-9CAA-A9005C61ED3F}" srcOrd="1" destOrd="0" presId="urn:microsoft.com/office/officeart/2005/8/layout/list1"/>
    <dgm:cxn modelId="{205733FE-1D5A-4739-B8E6-87700F37F4BB}" type="presParOf" srcId="{CF0CCA96-47E0-4B87-B77E-19FBFD401110}" destId="{0BD95C11-968F-48A7-B7F9-7699A998D4A0}" srcOrd="5" destOrd="0" presId="urn:microsoft.com/office/officeart/2005/8/layout/list1"/>
    <dgm:cxn modelId="{446AF4B3-7377-4573-8F9A-62298F0BDC8A}" type="presParOf" srcId="{CF0CCA96-47E0-4B87-B77E-19FBFD401110}" destId="{2F3A5DDA-D8FA-482F-A1B8-7344232AFA1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B589C-C892-4D70-9E32-28FA24B0C5F3}">
      <dsp:nvSpPr>
        <dsp:cNvPr id="0" name=""/>
        <dsp:cNvSpPr/>
      </dsp:nvSpPr>
      <dsp:spPr>
        <a:xfrm>
          <a:off x="4404489" y="2089"/>
          <a:ext cx="4276270" cy="4276083"/>
        </a:xfrm>
        <a:prstGeom prst="donut">
          <a:avLst>
            <a:gd name="adj" fmla="val 110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2A519F-9874-4B9D-823C-08C208F61439}">
      <dsp:nvSpPr>
        <dsp:cNvPr id="0" name=""/>
        <dsp:cNvSpPr/>
      </dsp:nvSpPr>
      <dsp:spPr>
        <a:xfrm>
          <a:off x="234640" y="151746"/>
          <a:ext cx="5259398" cy="3976583"/>
        </a:xfrm>
        <a:prstGeom prst="rect">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6170B5-1827-4233-A30B-5518FB84CCB5}">
      <dsp:nvSpPr>
        <dsp:cNvPr id="0" name=""/>
        <dsp:cNvSpPr/>
      </dsp:nvSpPr>
      <dsp:spPr>
        <a:xfrm>
          <a:off x="4874938" y="472438"/>
          <a:ext cx="3335372" cy="3335226"/>
        </a:xfrm>
        <a:prstGeom prst="ellipse">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ro-RO" sz="1800" b="0" i="0" kern="1200" noProof="0" dirty="0" smtClean="0"/>
            <a:t>Un atac cu forță brută este o metodă de încercare și eroare utilizată de hackeri pentru a ghici acreditările sau datele criptate, cum ar fi datele de conectare, parolele sau cheile de criptare, prin efort exhaustiv (folosind forța brută), cu speranța de a ghici în cele din urmă corect.</a:t>
          </a:r>
          <a:endParaRPr lang="ro-RO" sz="1800" b="0" kern="1200" noProof="0" dirty="0"/>
        </a:p>
      </dsp:txBody>
      <dsp:txXfrm>
        <a:off x="5363392" y="960871"/>
        <a:ext cx="2358464" cy="2358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CB64A-9E86-469E-83E9-A21390755A49}">
      <dsp:nvSpPr>
        <dsp:cNvPr id="0" name=""/>
        <dsp:cNvSpPr/>
      </dsp:nvSpPr>
      <dsp:spPr>
        <a:xfrm>
          <a:off x="0" y="1052999"/>
          <a:ext cx="10146075" cy="781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D74FE10-401E-44EB-B79B-0E45A1D13C23}">
      <dsp:nvSpPr>
        <dsp:cNvPr id="0" name=""/>
        <dsp:cNvSpPr/>
      </dsp:nvSpPr>
      <dsp:spPr>
        <a:xfrm>
          <a:off x="483028" y="52196"/>
          <a:ext cx="9660560" cy="1458362"/>
        </a:xfrm>
        <a:prstGeom prst="roundRect">
          <a:avLst/>
        </a:prstGeom>
        <a:solidFill>
          <a:schemeClr val="accent4">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8448" tIns="0" rIns="268448" bIns="0" numCol="1" spcCol="1270" anchor="ctr" anchorCtr="0">
          <a:noAutofit/>
        </a:bodyPr>
        <a:lstStyle/>
        <a:p>
          <a:pPr lvl="0" algn="l" defTabSz="622300">
            <a:lnSpc>
              <a:spcPct val="90000"/>
            </a:lnSpc>
            <a:spcBef>
              <a:spcPct val="0"/>
            </a:spcBef>
            <a:spcAft>
              <a:spcPct val="35000"/>
            </a:spcAft>
          </a:pPr>
          <a:r>
            <a:rPr lang="ro-RO" sz="1400" b="0" i="0" kern="1200" noProof="0" dirty="0" smtClean="0"/>
            <a:t>Cele mai mari avantaje ale atacurilor de forță brută este că sunt relativ simple de efectuat și, având în vedere suficient timp și lipsa unei strategii de atenuare pentru țintă, funcționează întotdeauna. Fiecare sistem bazat pe parolă și cheie de criptare de acolo pot fi sparte folosind un atac de forță brută. De fapt, cantitatea de timp necesară pentru a forța brută într-un sistem este o valoare utilă pentru măsurarea nivelului de securitate al sistemului.</a:t>
          </a:r>
          <a:endParaRPr lang="ro-RO" sz="1400" kern="1200" noProof="0" dirty="0"/>
        </a:p>
      </dsp:txBody>
      <dsp:txXfrm>
        <a:off x="554219" y="123387"/>
        <a:ext cx="9518178" cy="1315980"/>
      </dsp:txXfrm>
    </dsp:sp>
    <dsp:sp modelId="{2F3A5DDA-D8FA-482F-A1B8-7344232AFA12}">
      <dsp:nvSpPr>
        <dsp:cNvPr id="0" name=""/>
        <dsp:cNvSpPr/>
      </dsp:nvSpPr>
      <dsp:spPr>
        <a:xfrm>
          <a:off x="0" y="3516535"/>
          <a:ext cx="10146075" cy="781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F91A3D9-DC85-4FC7-9CAA-A9005C61ED3F}">
      <dsp:nvSpPr>
        <dsp:cNvPr id="0" name=""/>
        <dsp:cNvSpPr/>
      </dsp:nvSpPr>
      <dsp:spPr>
        <a:xfrm>
          <a:off x="460734" y="2001599"/>
          <a:ext cx="9677819" cy="1972495"/>
        </a:xfrm>
        <a:prstGeom prst="roundRect">
          <a:avLst/>
        </a:prstGeom>
        <a:solidFill>
          <a:schemeClr val="accent4">
            <a:hueOff val="-4577281"/>
            <a:satOff val="-7851"/>
            <a:lumOff val="-5686"/>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8448" tIns="0" rIns="268448" bIns="0" numCol="1" spcCol="1270" anchor="ctr" anchorCtr="0">
          <a:noAutofit/>
        </a:bodyPr>
        <a:lstStyle/>
        <a:p>
          <a:pPr lvl="0" algn="l" defTabSz="622300">
            <a:lnSpc>
              <a:spcPct val="90000"/>
            </a:lnSpc>
            <a:spcBef>
              <a:spcPct val="0"/>
            </a:spcBef>
            <a:spcAft>
              <a:spcPct val="35000"/>
            </a:spcAft>
          </a:pPr>
          <a:r>
            <a:rPr lang="ro-RO" sz="1400" b="0" i="0" kern="1200" noProof="0" dirty="0" smtClean="0"/>
            <a:t>Pe de altă parte, atacurile cu forță brută sunt foarte lente, deoarece este posibil să fie nevoite să parcurgă fiecare combinație posibilă de personaje înainte de a-și atinge obiectivul. Această lentitudine se agravează pe măsură ce crește numărul de caractere din șirul țintă (un șir este doar o combinație de caractere). De exemplu, o parolă cu patru caractere durează mult mai mult decât o parolă cu trei caractere, iar o parolă cu cinci caractere durează mult mai mult decât o parolă cu patru caractere. Odată ce numărul de caractere depășește un anumit punct, forțarea brută a unei parole randomizate în mod corespunzător devine nerealistă.</a:t>
          </a:r>
          <a:endParaRPr lang="ro-RO" sz="1400" kern="1200" noProof="0" dirty="0"/>
        </a:p>
      </dsp:txBody>
      <dsp:txXfrm>
        <a:off x="557023" y="2097888"/>
        <a:ext cx="9485241" cy="1779917"/>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4/14/2021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9532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BE451C3-0FF4-47C4-B829-773ADF60F88C}" type="datetimeFigureOut">
              <a:rPr lang="en-US" smtClean="0"/>
              <a:t>4/14/2021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06159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BE451C3-0FF4-47C4-B829-773ADF60F88C}" type="datetimeFigureOut">
              <a:rPr lang="en-US" smtClean="0"/>
              <a:t>4/14/2021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754895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2BE451C3-0FF4-47C4-B829-773ADF60F88C}" type="datetimeFigureOut">
              <a:rPr lang="en-US" smtClean="0"/>
              <a:t>4/14/2021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11108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2BE451C3-0FF4-47C4-B829-773ADF60F88C}" type="datetimeFigureOut">
              <a:rPr lang="en-US" smtClean="0"/>
              <a:t>4/14/2021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1268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2BE451C3-0FF4-47C4-B829-773ADF60F88C}" type="datetimeFigureOut">
              <a:rPr lang="en-US" smtClean="0"/>
              <a:t>4/14/2021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63594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4/14/2021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890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4/14/2021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1761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4/14/2021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5297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34E6425-0181-43F2-84FC-787E803FD2F8}" type="datetimeFigureOut">
              <a:rPr lang="en-US" smtClean="0"/>
              <a:t>4/14/2021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725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4/14/2021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7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4/14/2021</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87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4/14/2021</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6539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4/14/2021</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226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6E86A4C-8E40-4F87-A4F0-01A0687C5742}" type="datetimeFigureOut">
              <a:rPr lang="en-US" smtClean="0"/>
              <a:t>4/14/2021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2039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5E72C73-2D91-4E12-BA25-F0AA0C03599B}" type="datetimeFigureOut">
              <a:rPr lang="en-US" smtClean="0"/>
              <a:t>4/14/2021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8409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4/14/2021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6679538"/>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anageengine.com/log-management/cyber-security-attacks/common-types-of-cyber-attacks.html" TargetMode="External"/><Relationship Id="rId2" Type="http://schemas.openxmlformats.org/officeDocument/2006/relationships/hyperlink" Target="https://www.cloudflare.com/learning/bots/brute-force-attack/" TargetMode="External"/><Relationship Id="rId1" Type="http://schemas.openxmlformats.org/officeDocument/2006/relationships/slideLayout" Target="../slideLayouts/slideLayout2.xml"/><Relationship Id="rId5" Type="http://schemas.openxmlformats.org/officeDocument/2006/relationships/hyperlink" Target="https://wpcerber.com/mitigating-brute-force-dos-and-ddos-attacks/" TargetMode="External"/><Relationship Id="rId4" Type="http://schemas.openxmlformats.org/officeDocument/2006/relationships/hyperlink" Target="https://sysally.com/blog/avoiding-ddos-and-a-brute-force-attack/"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o-RO" sz="6000" dirty="0" smtClean="0"/>
              <a:t>DDoS și BrutForce </a:t>
            </a:r>
            <a:endParaRPr lang="ro-RO" sz="6000" dirty="0"/>
          </a:p>
        </p:txBody>
      </p:sp>
      <p:sp>
        <p:nvSpPr>
          <p:cNvPr id="3" name="Подзаголовок 2"/>
          <p:cNvSpPr>
            <a:spLocks noGrp="1"/>
          </p:cNvSpPr>
          <p:nvPr>
            <p:ph type="subTitle" idx="1"/>
          </p:nvPr>
        </p:nvSpPr>
        <p:spPr/>
        <p:txBody>
          <a:bodyPr/>
          <a:lstStyle/>
          <a:p>
            <a:pPr algn="r"/>
            <a:r>
              <a:rPr lang="ro-RO" dirty="0" smtClean="0"/>
              <a:t>A elaborat Rusu Alina</a:t>
            </a:r>
          </a:p>
          <a:p>
            <a:pPr algn="r"/>
            <a:r>
              <a:rPr lang="ro-RO" dirty="0" smtClean="0"/>
              <a:t>AW11M</a:t>
            </a:r>
            <a:endParaRPr lang="ru-RU" dirty="0"/>
          </a:p>
        </p:txBody>
      </p:sp>
    </p:spTree>
    <p:extLst>
      <p:ext uri="{BB962C8B-B14F-4D97-AF65-F5344CB8AC3E}">
        <p14:creationId xmlns:p14="http://schemas.microsoft.com/office/powerpoint/2010/main" val="3830085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a:t>Lista bibliografică (webografică):</a:t>
            </a:r>
            <a:endParaRPr lang="ru-RU" dirty="0"/>
          </a:p>
        </p:txBody>
      </p:sp>
      <p:sp>
        <p:nvSpPr>
          <p:cNvPr id="3" name="Объект 2"/>
          <p:cNvSpPr>
            <a:spLocks noGrp="1"/>
          </p:cNvSpPr>
          <p:nvPr>
            <p:ph idx="1"/>
          </p:nvPr>
        </p:nvSpPr>
        <p:spPr/>
        <p:txBody>
          <a:bodyPr/>
          <a:lstStyle/>
          <a:p>
            <a:r>
              <a:rPr lang="en-US" i="1" dirty="0"/>
              <a:t>What Is a Brute Force Attack</a:t>
            </a:r>
            <a:r>
              <a:rPr lang="en-US" i="1" dirty="0" smtClean="0"/>
              <a:t>?</a:t>
            </a:r>
            <a:r>
              <a:rPr lang="ro-RO" i="1" dirty="0" smtClean="0"/>
              <a:t> </a:t>
            </a:r>
            <a:r>
              <a:rPr lang="en-US" dirty="0"/>
              <a:t>[on-line] [</a:t>
            </a:r>
            <a:r>
              <a:rPr lang="ro-RO" dirty="0"/>
              <a:t>citat</a:t>
            </a:r>
            <a:r>
              <a:rPr lang="en-US" dirty="0"/>
              <a:t> </a:t>
            </a:r>
            <a:r>
              <a:rPr lang="ro-RO" dirty="0" smtClean="0"/>
              <a:t>14</a:t>
            </a:r>
            <a:r>
              <a:rPr lang="en-US" dirty="0" smtClean="0"/>
              <a:t>.0</a:t>
            </a:r>
            <a:r>
              <a:rPr lang="ro-RO" dirty="0" smtClean="0"/>
              <a:t>4</a:t>
            </a:r>
            <a:r>
              <a:rPr lang="en-US" dirty="0" smtClean="0"/>
              <a:t>.2021</a:t>
            </a:r>
            <a:r>
              <a:rPr lang="en-US" dirty="0"/>
              <a:t>].</a:t>
            </a:r>
            <a:r>
              <a:rPr lang="ro-RO" dirty="0"/>
              <a:t> Disponibil</a:t>
            </a:r>
            <a:r>
              <a:rPr lang="en-US" dirty="0" smtClean="0"/>
              <a:t>:</a:t>
            </a:r>
            <a:r>
              <a:rPr lang="ro-RO" dirty="0"/>
              <a:t> </a:t>
            </a:r>
            <a:r>
              <a:rPr lang="ro-RO" dirty="0">
                <a:hlinkClick r:id="rId2"/>
              </a:rPr>
              <a:t>https://www.cloudflare.com/learning/bots/brute-force-attack</a:t>
            </a:r>
            <a:r>
              <a:rPr lang="ro-RO" dirty="0" smtClean="0">
                <a:hlinkClick r:id="rId2"/>
              </a:rPr>
              <a:t>/</a:t>
            </a:r>
            <a:endParaRPr lang="ro-RO" dirty="0" smtClean="0"/>
          </a:p>
          <a:p>
            <a:r>
              <a:rPr lang="en-US" i="1" dirty="0"/>
              <a:t>Common cyberattacks to look out for</a:t>
            </a:r>
            <a:r>
              <a:rPr lang="en-US" i="1" dirty="0" smtClean="0"/>
              <a:t>.</a:t>
            </a:r>
            <a:r>
              <a:rPr lang="ro-RO" i="1" dirty="0" smtClean="0"/>
              <a:t> </a:t>
            </a:r>
            <a:r>
              <a:rPr lang="en-US" dirty="0"/>
              <a:t>[on-line] [</a:t>
            </a:r>
            <a:r>
              <a:rPr lang="ro-RO" dirty="0"/>
              <a:t>citat</a:t>
            </a:r>
            <a:r>
              <a:rPr lang="en-US" dirty="0"/>
              <a:t> </a:t>
            </a:r>
            <a:r>
              <a:rPr lang="ro-RO" dirty="0"/>
              <a:t>14</a:t>
            </a:r>
            <a:r>
              <a:rPr lang="en-US" dirty="0"/>
              <a:t>.0</a:t>
            </a:r>
            <a:r>
              <a:rPr lang="ro-RO" dirty="0"/>
              <a:t>4</a:t>
            </a:r>
            <a:r>
              <a:rPr lang="en-US" dirty="0"/>
              <a:t>.2021].</a:t>
            </a:r>
            <a:r>
              <a:rPr lang="ro-RO" dirty="0"/>
              <a:t> Disponibil</a:t>
            </a:r>
            <a:r>
              <a:rPr lang="en-US" dirty="0"/>
              <a:t>:</a:t>
            </a:r>
            <a:r>
              <a:rPr lang="ro-RO" dirty="0"/>
              <a:t> </a:t>
            </a:r>
            <a:r>
              <a:rPr lang="ro-RO" dirty="0">
                <a:hlinkClick r:id="rId3"/>
              </a:rPr>
              <a:t>https://</a:t>
            </a:r>
            <a:r>
              <a:rPr lang="ro-RO" dirty="0" smtClean="0">
                <a:hlinkClick r:id="rId3"/>
              </a:rPr>
              <a:t>www.manageengine.com/log-management/cyber-security-attacks/common-types-of-cyber-attacks.html</a:t>
            </a:r>
            <a:endParaRPr lang="ro-RO" dirty="0" smtClean="0"/>
          </a:p>
          <a:p>
            <a:r>
              <a:rPr lang="ro-RO" i="1" dirty="0" smtClean="0"/>
              <a:t>Avoiding DDoS and a Brute Force Attack. </a:t>
            </a:r>
            <a:r>
              <a:rPr lang="en-US" dirty="0"/>
              <a:t>[on-line] [</a:t>
            </a:r>
            <a:r>
              <a:rPr lang="ro-RO" dirty="0"/>
              <a:t>citat</a:t>
            </a:r>
            <a:r>
              <a:rPr lang="en-US" dirty="0"/>
              <a:t> </a:t>
            </a:r>
            <a:r>
              <a:rPr lang="ro-RO" dirty="0"/>
              <a:t>14</a:t>
            </a:r>
            <a:r>
              <a:rPr lang="en-US" dirty="0"/>
              <a:t>.0</a:t>
            </a:r>
            <a:r>
              <a:rPr lang="ro-RO" dirty="0"/>
              <a:t>4</a:t>
            </a:r>
            <a:r>
              <a:rPr lang="en-US" dirty="0"/>
              <a:t>.2021].</a:t>
            </a:r>
            <a:r>
              <a:rPr lang="ro-RO" dirty="0"/>
              <a:t> Disponibil</a:t>
            </a:r>
            <a:r>
              <a:rPr lang="en-US" dirty="0"/>
              <a:t>:</a:t>
            </a:r>
            <a:r>
              <a:rPr lang="ro-RO" dirty="0"/>
              <a:t> </a:t>
            </a:r>
            <a:r>
              <a:rPr lang="ro-RO" dirty="0">
                <a:hlinkClick r:id="rId4"/>
              </a:rPr>
              <a:t>https://sysally.com/blog/avoiding-ddos-and-a-brute-force-attack</a:t>
            </a:r>
            <a:r>
              <a:rPr lang="ro-RO" dirty="0" smtClean="0">
                <a:hlinkClick r:id="rId4"/>
              </a:rPr>
              <a:t>/</a:t>
            </a:r>
            <a:endParaRPr lang="ro-RO" dirty="0" smtClean="0"/>
          </a:p>
          <a:p>
            <a:r>
              <a:rPr lang="ro-RO" i="1" dirty="0" smtClean="0"/>
              <a:t>Brute-force, DoS, and DDoS attacks – what’s the difference? </a:t>
            </a:r>
            <a:r>
              <a:rPr lang="en-US" dirty="0" smtClean="0"/>
              <a:t>[</a:t>
            </a:r>
            <a:r>
              <a:rPr lang="en-US" dirty="0"/>
              <a:t>on-line</a:t>
            </a:r>
            <a:r>
              <a:rPr lang="en-US" dirty="0" smtClean="0"/>
              <a:t>]</a:t>
            </a:r>
            <a:r>
              <a:rPr lang="ro-RO" dirty="0" smtClean="0"/>
              <a:t> </a:t>
            </a:r>
            <a:r>
              <a:rPr lang="en-US" dirty="0" smtClean="0"/>
              <a:t>[</a:t>
            </a:r>
            <a:r>
              <a:rPr lang="ro-RO" dirty="0"/>
              <a:t>citat</a:t>
            </a:r>
            <a:r>
              <a:rPr lang="en-US" dirty="0"/>
              <a:t> </a:t>
            </a:r>
            <a:r>
              <a:rPr lang="ro-RO" dirty="0"/>
              <a:t>14</a:t>
            </a:r>
            <a:r>
              <a:rPr lang="en-US" dirty="0"/>
              <a:t>.0</a:t>
            </a:r>
            <a:r>
              <a:rPr lang="ro-RO" dirty="0"/>
              <a:t>4</a:t>
            </a:r>
            <a:r>
              <a:rPr lang="en-US" dirty="0"/>
              <a:t>.2021].</a:t>
            </a:r>
            <a:r>
              <a:rPr lang="ro-RO" dirty="0"/>
              <a:t> Disponibil</a:t>
            </a:r>
            <a:r>
              <a:rPr lang="en-US" dirty="0"/>
              <a:t>:</a:t>
            </a:r>
            <a:r>
              <a:rPr lang="ro-RO" dirty="0"/>
              <a:t> </a:t>
            </a:r>
            <a:r>
              <a:rPr lang="ro-RO" dirty="0">
                <a:hlinkClick r:id="rId5"/>
              </a:rPr>
              <a:t>https://wpcerber.com/mitigating-brute-force-dos-and-ddos-attacks</a:t>
            </a:r>
            <a:r>
              <a:rPr lang="ro-RO" dirty="0" smtClean="0">
                <a:hlinkClick r:id="rId5"/>
              </a:rPr>
              <a:t>/</a:t>
            </a:r>
            <a:endParaRPr lang="ro-RO" dirty="0" smtClean="0"/>
          </a:p>
          <a:p>
            <a:pPr marL="0" indent="0">
              <a:buNone/>
            </a:pPr>
            <a:endParaRPr lang="ro-RO" i="1" dirty="0"/>
          </a:p>
        </p:txBody>
      </p:sp>
    </p:spTree>
    <p:extLst>
      <p:ext uri="{BB962C8B-B14F-4D97-AF65-F5344CB8AC3E}">
        <p14:creationId xmlns:p14="http://schemas.microsoft.com/office/powerpoint/2010/main" val="222886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Emoji Emoticon Medical Mask Mouth Showing Thumb ⬇ Vector Image by ©  yayayoyo | Vector Stock 354435290"/>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r="-496" b="7021"/>
          <a:stretch/>
        </p:blipFill>
        <p:spPr bwMode="auto">
          <a:xfrm>
            <a:off x="6229984" y="1264555"/>
            <a:ext cx="5000308" cy="4744845"/>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1907177" y="2205816"/>
            <a:ext cx="4532811" cy="2862322"/>
          </a:xfrm>
          <a:prstGeom prst="rect">
            <a:avLst/>
          </a:prstGeom>
          <a:noFill/>
        </p:spPr>
        <p:txBody>
          <a:bodyPr wrap="square" lIns="91440" tIns="45720" rIns="91440" bIns="45720">
            <a:spAutoFit/>
          </a:bodyPr>
          <a:lstStyle/>
          <a:p>
            <a:r>
              <a:rPr lang="ro-RO" sz="6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Mulțumesc</a:t>
            </a:r>
            <a:br>
              <a:rPr lang="ro-RO" sz="6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r>
              <a:rPr lang="ro-RO" sz="6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pentru</a:t>
            </a:r>
            <a:br>
              <a:rPr lang="ro-RO" sz="6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r>
              <a:rPr lang="ro-RO" sz="6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atenție!</a:t>
            </a:r>
            <a:endParaRPr lang="ru-RU"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61911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smtClean="0"/>
              <a:t>Atac</a:t>
            </a:r>
            <a:endParaRPr lang="ru-RU" dirty="0"/>
          </a:p>
        </p:txBody>
      </p:sp>
      <p:sp>
        <p:nvSpPr>
          <p:cNvPr id="3" name="Объект 2"/>
          <p:cNvSpPr>
            <a:spLocks noGrp="1"/>
          </p:cNvSpPr>
          <p:nvPr>
            <p:ph idx="1"/>
          </p:nvPr>
        </p:nvSpPr>
        <p:spPr/>
        <p:txBody>
          <a:bodyPr>
            <a:normAutofit/>
          </a:bodyPr>
          <a:lstStyle/>
          <a:p>
            <a:r>
              <a:rPr lang="ro-RO" sz="2400" dirty="0" smtClean="0"/>
              <a:t>Un atac cibernetic este o încercare rău intenționată a unei organizații sau a unei persoane de a încălca o rețea care conține date sensibile ale unor persoane sau organizații. Atacatorii folosesc o varietate de metode diferite pentru a exploata rețelele victimelor lor.</a:t>
            </a:r>
            <a:endParaRPr lang="ro-RO" sz="2400" dirty="0"/>
          </a:p>
        </p:txBody>
      </p:sp>
      <p:pic>
        <p:nvPicPr>
          <p:cNvPr id="3074" name="Picture 2" descr="Atac cibernetic in Ucraina! A... | Realitatea.m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7473" y="4263369"/>
            <a:ext cx="4162607" cy="2330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291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smtClean="0"/>
              <a:t>DDoS</a:t>
            </a:r>
            <a:endParaRPr lang="ru-RU" dirty="0"/>
          </a:p>
        </p:txBody>
      </p:sp>
      <p:sp>
        <p:nvSpPr>
          <p:cNvPr id="3" name="Объект 2"/>
          <p:cNvSpPr>
            <a:spLocks noGrp="1"/>
          </p:cNvSpPr>
          <p:nvPr>
            <p:ph idx="1"/>
          </p:nvPr>
        </p:nvSpPr>
        <p:spPr/>
        <p:txBody>
          <a:bodyPr>
            <a:noAutofit/>
          </a:bodyPr>
          <a:lstStyle/>
          <a:p>
            <a:r>
              <a:rPr lang="ro-RO" sz="2000" dirty="0" smtClean="0"/>
              <a:t>Un atac DDoS este prescurtarea de la „atac DoS distribuit”. Astfel de atacuri sunt montate prin inundarea site-ului web sau a serverului web vizat cu trafic inutil de pe mai multe dispozitive sau o rețea bot. O botnet este o rețea de computere infectate cu programe malware fără cunoștința utilizatorului, organizate într-un grup și controlate de infractori cibernetici. Rețelele botnet moderne pot conține zeci de mii de dispozitive mobile sau computere desktop compromise. Datorită naturii lor, atacurile DDoS moderne sunt costisitoare și necesită o mulțime de resurse. De obicei, asta înseamnă că aveți un dușman puternic, care are destui bani pentru a comanda acest tip de atac. </a:t>
            </a:r>
            <a:endParaRPr lang="ro-RO" sz="2000" dirty="0"/>
          </a:p>
        </p:txBody>
      </p:sp>
      <p:pic>
        <p:nvPicPr>
          <p:cNvPr id="4098" name="Picture 2" descr="Схема DDoS атак на уровне приложений и архитектур микрослуж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987" y="513281"/>
            <a:ext cx="2482468" cy="1502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21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a:t>DDoS</a:t>
            </a:r>
            <a:endParaRPr lang="ru-RU" dirty="0"/>
          </a:p>
        </p:txBody>
      </p:sp>
      <p:sp>
        <p:nvSpPr>
          <p:cNvPr id="3" name="Объект 2"/>
          <p:cNvSpPr>
            <a:spLocks noGrp="1"/>
          </p:cNvSpPr>
          <p:nvPr>
            <p:ph idx="1"/>
          </p:nvPr>
        </p:nvSpPr>
        <p:spPr/>
        <p:txBody>
          <a:bodyPr>
            <a:normAutofit/>
          </a:bodyPr>
          <a:lstStyle/>
          <a:p>
            <a:r>
              <a:rPr lang="ro-RO" sz="2000" dirty="0" smtClean="0"/>
              <a:t>Atacurile DDoS pot fi atenuate cu succes numai cu hardware special instalat în rețeaua furnizorului de hosting. Datorită naturii lor, atenuarea atacurilor DDoS necesită o mulțime de resurse de calcul și furnizate ca un serviciu de la furnizorii de găzduire pe bază de abonament. Spre deosebire de atacurile cu forță brută și atacurile DoS, nu există nicio garanție că toate atacurile DDoS vor fi atenuate cu succes . Totul depinde de cât de puternic este atacul, cât de puternic este un sistem anti-DDoS și ce cantitate de lățime de bandă de rețea poate aloca furnizorul de securitate.</a:t>
            </a:r>
            <a:endParaRPr lang="ro-RO" sz="2000" dirty="0"/>
          </a:p>
        </p:txBody>
      </p:sp>
    </p:spTree>
    <p:extLst>
      <p:ext uri="{BB962C8B-B14F-4D97-AF65-F5344CB8AC3E}">
        <p14:creationId xmlns:p14="http://schemas.microsoft.com/office/powerpoint/2010/main" val="61965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o-RO" dirty="0" smtClean="0"/>
              <a:t>BrutForce</a:t>
            </a:r>
            <a:endParaRPr lang="ro-RO" dirty="0"/>
          </a:p>
        </p:txBody>
      </p:sp>
      <p:sp>
        <p:nvSpPr>
          <p:cNvPr id="3" name="Объект 2"/>
          <p:cNvSpPr>
            <a:spLocks noGrp="1"/>
          </p:cNvSpPr>
          <p:nvPr>
            <p:ph idx="1"/>
          </p:nvPr>
        </p:nvSpPr>
        <p:spPr/>
        <p:txBody>
          <a:bodyPr>
            <a:normAutofit/>
          </a:bodyPr>
          <a:lstStyle/>
          <a:p>
            <a:r>
              <a:rPr lang="ro-RO" sz="2400" dirty="0" smtClean="0"/>
              <a:t>Un atac cu forță brută este o metodă de încercare și eroare utilizată pentru decodarea datelor sensibile. Cele mai frecvente aplicații pentru atacurile cu forță brută sunt cracarea parolelor și cracarea cheilor de criptare (continuați să citiți pentru a afla mai multe despre cheile de criptare). Alte ținte obișnuite pentru atacurile cu forță brută sunt cheile API și datele de conectare SSH. Atacurile cu parolă cu forță brută sunt adesea efectuate de scripturi sau roboți care vizează pagina de autentificare a unui site web.</a:t>
            </a:r>
            <a:endParaRPr lang="ro-RO" sz="2400" dirty="0"/>
          </a:p>
        </p:txBody>
      </p:sp>
      <p:pic>
        <p:nvPicPr>
          <p:cNvPr id="2050" name="Picture 2" descr="Brute Force Attack — Explained. In the world of Hackers, Brute Force… | by  Meenakshi Sundaram | DataDrivenInves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0695" y="352425"/>
            <a:ext cx="38100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22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smtClean="0"/>
              <a:t>BrutForce. Definiție</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3262586415"/>
              </p:ext>
            </p:extLst>
          </p:nvPr>
        </p:nvGraphicFramePr>
        <p:xfrm>
          <a:off x="2589213" y="2133599"/>
          <a:ext cx="8915400" cy="4280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2" descr="Brute Force Attacks: Password Protection | Kaspersk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7931" y="2991395"/>
            <a:ext cx="4632162" cy="2609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738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o-RO" dirty="0"/>
              <a:t>P</a:t>
            </a:r>
            <a:r>
              <a:rPr lang="ro-RO" dirty="0" smtClean="0"/>
              <a:t>unctele forte și punctele slabe ale atacurilor cu forță brută</a:t>
            </a:r>
            <a:endParaRPr lang="ro-RO"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749226427"/>
              </p:ext>
            </p:extLst>
          </p:nvPr>
        </p:nvGraphicFramePr>
        <p:xfrm>
          <a:off x="1358537" y="2090057"/>
          <a:ext cx="10146076" cy="4349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7001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smtClean="0"/>
              <a:t>BrutForce. Diferențe față de alte metode</a:t>
            </a:r>
            <a:endParaRPr lang="ru-RU" dirty="0"/>
          </a:p>
        </p:txBody>
      </p:sp>
      <p:sp>
        <p:nvSpPr>
          <p:cNvPr id="3" name="Объект 2"/>
          <p:cNvSpPr>
            <a:spLocks noGrp="1"/>
          </p:cNvSpPr>
          <p:nvPr>
            <p:ph idx="1"/>
          </p:nvPr>
        </p:nvSpPr>
        <p:spPr>
          <a:xfrm>
            <a:off x="2589212" y="2133600"/>
            <a:ext cx="6672354" cy="3777622"/>
          </a:xfrm>
        </p:spPr>
        <p:txBody>
          <a:bodyPr>
            <a:normAutofit lnSpcReduction="10000"/>
          </a:bodyPr>
          <a:lstStyle/>
          <a:p>
            <a:r>
              <a:rPr lang="ro-RO" sz="2400" dirty="0" smtClean="0"/>
              <a:t>Ceea ce diferențiază atacurile de forță brută de alte metode de atacare este că atacurile de forță brută nu folosesc o strategie intelectuală; pur și simplu încearcă să utilizeze diferite combinații de caractere până când se găsește combinația corectă. Este un fel ca un hoț care încearcă să intre într-un seif combinat încercând fiecare combinație posibilă de numere până se deschide seiful.</a:t>
            </a:r>
            <a:endParaRPr lang="ro-RO" sz="2400" dirty="0"/>
          </a:p>
        </p:txBody>
      </p:sp>
      <p:pic>
        <p:nvPicPr>
          <p:cNvPr id="1028" name="Picture 4" descr="Seif cu cifru Homestar – Office Dir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1566" y="2545081"/>
            <a:ext cx="2353336" cy="235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13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a:t>DDoS și </a:t>
            </a:r>
            <a:r>
              <a:rPr lang="ro-RO" dirty="0" smtClean="0"/>
              <a:t>Bruteforce. Concluzii</a:t>
            </a:r>
            <a:endParaRPr lang="ru-RU" dirty="0"/>
          </a:p>
        </p:txBody>
      </p:sp>
      <p:sp>
        <p:nvSpPr>
          <p:cNvPr id="3" name="Объект 2"/>
          <p:cNvSpPr>
            <a:spLocks noGrp="1"/>
          </p:cNvSpPr>
          <p:nvPr>
            <p:ph idx="1"/>
          </p:nvPr>
        </p:nvSpPr>
        <p:spPr/>
        <p:txBody>
          <a:bodyPr/>
          <a:lstStyle/>
          <a:p>
            <a:r>
              <a:rPr lang="ro-RO" dirty="0" smtClean="0"/>
              <a:t>DDoS și Bruteforce nu sunt ușor de prevenit, cu practici mai bune de securitate și folosind soluții software sigure, se poate atenua la fel.</a:t>
            </a:r>
          </a:p>
          <a:p>
            <a:r>
              <a:rPr lang="ro-RO" dirty="0" smtClean="0"/>
              <a:t>Dacă aveți nevoie de o securitate înaltă a specificațiilor, fiți gata să cheltuiți mulți bani. Există o limită pentru noi pentru a asigura totul.</a:t>
            </a:r>
          </a:p>
          <a:p>
            <a:r>
              <a:rPr lang="ro-RO" dirty="0" smtClean="0"/>
              <a:t>Când ne uităm la diagramă, este </a:t>
            </a:r>
            <a:br>
              <a:rPr lang="ro-RO" dirty="0" smtClean="0"/>
            </a:br>
            <a:r>
              <a:rPr lang="ro-RO" dirty="0" smtClean="0"/>
              <a:t>clar că pe măsură ce securitatea </a:t>
            </a:r>
            <a:br>
              <a:rPr lang="ro-RO" dirty="0" smtClean="0"/>
            </a:br>
            <a:r>
              <a:rPr lang="ro-RO" dirty="0" smtClean="0"/>
              <a:t>crește, funcționalitatea și utilizabilitatea </a:t>
            </a:r>
            <a:br>
              <a:rPr lang="ro-RO" dirty="0" smtClean="0"/>
            </a:br>
            <a:r>
              <a:rPr lang="ro-RO" dirty="0" smtClean="0"/>
              <a:t>scad. Deci, este mai bine să păstrați un </a:t>
            </a:r>
            <a:br>
              <a:rPr lang="ro-RO" dirty="0" smtClean="0"/>
            </a:br>
            <a:r>
              <a:rPr lang="ro-RO" dirty="0" smtClean="0"/>
              <a:t>nivel optim din toți cei trei factori.</a:t>
            </a:r>
            <a:endParaRPr lang="ro-RO" dirty="0"/>
          </a:p>
        </p:txBody>
      </p:sp>
      <p:pic>
        <p:nvPicPr>
          <p:cNvPr id="5122" name="Picture 2" descr="https://sysally.com/wp-content/uploads/2018/02/brute_f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8347" y="3729725"/>
            <a:ext cx="3553581" cy="2775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515070"/>
      </p:ext>
    </p:extLst>
  </p:cSld>
  <p:clrMapOvr>
    <a:masterClrMapping/>
  </p:clrMapOvr>
</p:sld>
</file>

<file path=ppt/theme/theme1.xml><?xml version="1.0" encoding="utf-8"?>
<a:theme xmlns:a="http://schemas.openxmlformats.org/drawingml/2006/main" name="Легкий дым">
  <a:themeElements>
    <a:clrScheme name="Бумажная">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TM02892315[[fn=Легкий дым]]</Template>
  <TotalTime>119</TotalTime>
  <Words>335</Words>
  <Application>Microsoft Office PowerPoint</Application>
  <PresentationFormat>Широкоэкранный</PresentationFormat>
  <Paragraphs>28</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Century Gothic</vt:lpstr>
      <vt:lpstr>Wingdings 3</vt:lpstr>
      <vt:lpstr>Легкий дым</vt:lpstr>
      <vt:lpstr>DDoS și BrutForce </vt:lpstr>
      <vt:lpstr>Atac</vt:lpstr>
      <vt:lpstr>DDoS</vt:lpstr>
      <vt:lpstr>DDoS</vt:lpstr>
      <vt:lpstr>BrutForce</vt:lpstr>
      <vt:lpstr>BrutForce. Definiție</vt:lpstr>
      <vt:lpstr>Punctele forte și punctele slabe ale atacurilor cu forță brută</vt:lpstr>
      <vt:lpstr>BrutForce. Diferențe față de alte metode</vt:lpstr>
      <vt:lpstr>DDoS și Bruteforce. Concluzii</vt:lpstr>
      <vt:lpstr>Lista bibliografică (webografică):</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și BrutForce </dc:title>
  <dc:creator>Lenovo</dc:creator>
  <cp:lastModifiedBy>Lenovo</cp:lastModifiedBy>
  <cp:revision>29</cp:revision>
  <dcterms:created xsi:type="dcterms:W3CDTF">2021-04-14T15:11:16Z</dcterms:created>
  <dcterms:modified xsi:type="dcterms:W3CDTF">2021-04-14T17:11:08Z</dcterms:modified>
</cp:coreProperties>
</file>