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2" r:id="rId4"/>
    <p:sldId id="261" r:id="rId5"/>
    <p:sldId id="260" r:id="rId6"/>
    <p:sldId id="259" r:id="rId7"/>
    <p:sldId id="258" r:id="rId8"/>
    <p:sldId id="263" r:id="rId9"/>
    <p:sldId id="266" r:id="rId10"/>
    <p:sldId id="267" r:id="rId11"/>
    <p:sldId id="264" r:id="rId12"/>
    <p:sldId id="265"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7AD9FF-E959-4837-86B8-6AAE7AD9A5B9}" type="doc">
      <dgm:prSet loTypeId="urn:microsoft.com/office/officeart/2005/8/layout/radial4" loCatId="relationship" qsTypeId="urn:microsoft.com/office/officeart/2005/8/quickstyle/3d5" qsCatId="3D" csTypeId="urn:microsoft.com/office/officeart/2005/8/colors/colorful3" csCatId="colorful" phldr="1"/>
      <dgm:spPr/>
      <dgm:t>
        <a:bodyPr/>
        <a:lstStyle/>
        <a:p>
          <a:endParaRPr lang="ru-RU"/>
        </a:p>
      </dgm:t>
    </dgm:pt>
    <dgm:pt modelId="{09FE65CB-7C18-44A9-BF65-E50463C938BB}">
      <dgm:prSet phldrT="[Текст]" custT="1"/>
      <dgm:spPr/>
      <dgm:t>
        <a:bodyPr/>
        <a:lstStyle/>
        <a:p>
          <a:r>
            <a:rPr lang="ro-RO" sz="2400" dirty="0" smtClean="0"/>
            <a:t>Triada CIA</a:t>
          </a:r>
          <a:endParaRPr lang="ru-RU" sz="2400" dirty="0"/>
        </a:p>
      </dgm:t>
    </dgm:pt>
    <dgm:pt modelId="{EA8ADAC7-A245-42C8-B954-DA3E784A6B5E}" type="parTrans" cxnId="{F8E0754A-6E9E-4EC6-9D56-4FB1C1C56B59}">
      <dgm:prSet/>
      <dgm:spPr/>
      <dgm:t>
        <a:bodyPr/>
        <a:lstStyle/>
        <a:p>
          <a:endParaRPr lang="ru-RU"/>
        </a:p>
      </dgm:t>
    </dgm:pt>
    <dgm:pt modelId="{53B6A7EF-8F0E-4BCE-9B9B-18489043268D}" type="sibTrans" cxnId="{F8E0754A-6E9E-4EC6-9D56-4FB1C1C56B59}">
      <dgm:prSet/>
      <dgm:spPr/>
      <dgm:t>
        <a:bodyPr/>
        <a:lstStyle/>
        <a:p>
          <a:endParaRPr lang="ru-RU"/>
        </a:p>
      </dgm:t>
    </dgm:pt>
    <dgm:pt modelId="{EC4993F6-D956-486C-8C1E-B581C2CA59AB}">
      <dgm:prSet phldrT="[Текст]" custT="1"/>
      <dgm:spPr/>
      <dgm:t>
        <a:bodyPr/>
        <a:lstStyle/>
        <a:p>
          <a:r>
            <a:rPr lang="it-IT" sz="2400" dirty="0" smtClean="0"/>
            <a:t>Confidențialitate</a:t>
          </a:r>
          <a:endParaRPr lang="ru-RU" sz="2400" dirty="0"/>
        </a:p>
      </dgm:t>
    </dgm:pt>
    <dgm:pt modelId="{2C84CCA1-187F-490B-AEC1-810EBED6E291}" type="parTrans" cxnId="{49D7345F-C1B1-4A92-A204-E6FC488782FE}">
      <dgm:prSet/>
      <dgm:spPr/>
      <dgm:t>
        <a:bodyPr/>
        <a:lstStyle/>
        <a:p>
          <a:endParaRPr lang="ru-RU"/>
        </a:p>
      </dgm:t>
    </dgm:pt>
    <dgm:pt modelId="{3695380D-356B-4E0B-B5F8-A48B78AFDBC2}" type="sibTrans" cxnId="{49D7345F-C1B1-4A92-A204-E6FC488782FE}">
      <dgm:prSet/>
      <dgm:spPr/>
      <dgm:t>
        <a:bodyPr/>
        <a:lstStyle/>
        <a:p>
          <a:endParaRPr lang="ru-RU"/>
        </a:p>
      </dgm:t>
    </dgm:pt>
    <dgm:pt modelId="{14A0A4C3-56DE-41A2-99C5-B466B60D1134}">
      <dgm:prSet phldrT="[Текст]" custT="1"/>
      <dgm:spPr/>
      <dgm:t>
        <a:bodyPr/>
        <a:lstStyle/>
        <a:p>
          <a:r>
            <a:rPr lang="it-IT" sz="2400" dirty="0" smtClean="0"/>
            <a:t>Integritate</a:t>
          </a:r>
          <a:endParaRPr lang="ru-RU" sz="2400" dirty="0"/>
        </a:p>
      </dgm:t>
    </dgm:pt>
    <dgm:pt modelId="{4DCD4B2E-520F-4CD7-82AC-8A96309E53EC}" type="parTrans" cxnId="{95AB38F4-734C-46A6-90F1-410E12E9DC1D}">
      <dgm:prSet/>
      <dgm:spPr/>
      <dgm:t>
        <a:bodyPr/>
        <a:lstStyle/>
        <a:p>
          <a:endParaRPr lang="ru-RU"/>
        </a:p>
      </dgm:t>
    </dgm:pt>
    <dgm:pt modelId="{474D5DA5-6F98-44A8-864B-2ECE78146201}" type="sibTrans" cxnId="{95AB38F4-734C-46A6-90F1-410E12E9DC1D}">
      <dgm:prSet/>
      <dgm:spPr/>
      <dgm:t>
        <a:bodyPr/>
        <a:lstStyle/>
        <a:p>
          <a:endParaRPr lang="ru-RU"/>
        </a:p>
      </dgm:t>
    </dgm:pt>
    <dgm:pt modelId="{63AF1A97-BC8F-4139-B9D0-D37BEEBC147D}">
      <dgm:prSet phldrT="[Текст]" custT="1"/>
      <dgm:spPr/>
      <dgm:t>
        <a:bodyPr/>
        <a:lstStyle/>
        <a:p>
          <a:r>
            <a:rPr lang="it-IT" sz="2400" dirty="0" smtClean="0"/>
            <a:t>Disponibilitate</a:t>
          </a:r>
          <a:endParaRPr lang="ru-RU" sz="2400" dirty="0"/>
        </a:p>
      </dgm:t>
    </dgm:pt>
    <dgm:pt modelId="{0F114703-C19E-4800-B9F8-D920129B4054}" type="parTrans" cxnId="{661B3299-0C21-46D8-A493-CF120A2149D1}">
      <dgm:prSet/>
      <dgm:spPr/>
      <dgm:t>
        <a:bodyPr/>
        <a:lstStyle/>
        <a:p>
          <a:endParaRPr lang="ru-RU"/>
        </a:p>
      </dgm:t>
    </dgm:pt>
    <dgm:pt modelId="{F8F608BF-2399-4175-AB8F-E7258D32FB30}" type="sibTrans" cxnId="{661B3299-0C21-46D8-A493-CF120A2149D1}">
      <dgm:prSet/>
      <dgm:spPr/>
      <dgm:t>
        <a:bodyPr/>
        <a:lstStyle/>
        <a:p>
          <a:endParaRPr lang="ru-RU"/>
        </a:p>
      </dgm:t>
    </dgm:pt>
    <dgm:pt modelId="{23B5CA8D-3497-40BF-8C81-67E78C906637}" type="pres">
      <dgm:prSet presAssocID="{707AD9FF-E959-4837-86B8-6AAE7AD9A5B9}" presName="cycle" presStyleCnt="0">
        <dgm:presLayoutVars>
          <dgm:chMax val="1"/>
          <dgm:dir/>
          <dgm:animLvl val="ctr"/>
          <dgm:resizeHandles val="exact"/>
        </dgm:presLayoutVars>
      </dgm:prSet>
      <dgm:spPr/>
    </dgm:pt>
    <dgm:pt modelId="{D54517F1-1832-49FF-9774-EEEF2C6ACE69}" type="pres">
      <dgm:prSet presAssocID="{09FE65CB-7C18-44A9-BF65-E50463C938BB}" presName="centerShape" presStyleLbl="node0" presStyleIdx="0" presStyleCnt="1" custScaleX="97259" custScaleY="53560" custLinFactNeighborX="-8" custLinFactNeighborY="12622"/>
      <dgm:spPr/>
    </dgm:pt>
    <dgm:pt modelId="{2294AF94-CE9C-478F-8315-D05A7D1E953F}" type="pres">
      <dgm:prSet presAssocID="{2C84CCA1-187F-490B-AEC1-810EBED6E291}" presName="parTrans" presStyleLbl="bgSibTrans2D1" presStyleIdx="0" presStyleCnt="3"/>
      <dgm:spPr/>
    </dgm:pt>
    <dgm:pt modelId="{CD114004-B325-4790-99BE-AAC5C8894D92}" type="pres">
      <dgm:prSet presAssocID="{EC4993F6-D956-486C-8C1E-B581C2CA59AB}" presName="node" presStyleLbl="node1" presStyleIdx="0" presStyleCnt="3" custScaleX="159483" custScaleY="129640" custRadScaleRad="157048" custRadScaleInc="-14778">
        <dgm:presLayoutVars>
          <dgm:bulletEnabled val="1"/>
        </dgm:presLayoutVars>
      </dgm:prSet>
      <dgm:spPr/>
      <dgm:t>
        <a:bodyPr/>
        <a:lstStyle/>
        <a:p>
          <a:endParaRPr lang="ru-RU"/>
        </a:p>
      </dgm:t>
    </dgm:pt>
    <dgm:pt modelId="{51CE3818-5099-4CCE-99EA-B82B5570551E}" type="pres">
      <dgm:prSet presAssocID="{4DCD4B2E-520F-4CD7-82AC-8A96309E53EC}" presName="parTrans" presStyleLbl="bgSibTrans2D1" presStyleIdx="1" presStyleCnt="3"/>
      <dgm:spPr/>
    </dgm:pt>
    <dgm:pt modelId="{65B12559-B1B6-4D70-9558-83EEDF59081C}" type="pres">
      <dgm:prSet presAssocID="{14A0A4C3-56DE-41A2-99C5-B466B60D1134}" presName="node" presStyleLbl="node1" presStyleIdx="1" presStyleCnt="3" custScaleX="159483" custScaleY="129640">
        <dgm:presLayoutVars>
          <dgm:bulletEnabled val="1"/>
        </dgm:presLayoutVars>
      </dgm:prSet>
      <dgm:spPr/>
      <dgm:t>
        <a:bodyPr/>
        <a:lstStyle/>
        <a:p>
          <a:endParaRPr lang="ru-RU"/>
        </a:p>
      </dgm:t>
    </dgm:pt>
    <dgm:pt modelId="{1FB02A46-4EF6-4A15-B21A-744AF89D9E95}" type="pres">
      <dgm:prSet presAssocID="{0F114703-C19E-4800-B9F8-D920129B4054}" presName="parTrans" presStyleLbl="bgSibTrans2D1" presStyleIdx="2" presStyleCnt="3"/>
      <dgm:spPr/>
    </dgm:pt>
    <dgm:pt modelId="{720773FC-9AB4-49B9-B6FD-3E0FF61A3818}" type="pres">
      <dgm:prSet presAssocID="{63AF1A97-BC8F-4139-B9D0-D37BEEBC147D}" presName="node" presStyleLbl="node1" presStyleIdx="2" presStyleCnt="3" custScaleX="159483" custScaleY="129640" custRadScaleRad="157484" custRadScaleInc="9904">
        <dgm:presLayoutVars>
          <dgm:bulletEnabled val="1"/>
        </dgm:presLayoutVars>
      </dgm:prSet>
      <dgm:spPr/>
      <dgm:t>
        <a:bodyPr/>
        <a:lstStyle/>
        <a:p>
          <a:endParaRPr lang="ru-RU"/>
        </a:p>
      </dgm:t>
    </dgm:pt>
  </dgm:ptLst>
  <dgm:cxnLst>
    <dgm:cxn modelId="{4161AE8F-4092-4661-8968-654E24D51BCD}" type="presOf" srcId="{707AD9FF-E959-4837-86B8-6AAE7AD9A5B9}" destId="{23B5CA8D-3497-40BF-8C81-67E78C906637}" srcOrd="0" destOrd="0" presId="urn:microsoft.com/office/officeart/2005/8/layout/radial4"/>
    <dgm:cxn modelId="{49D7345F-C1B1-4A92-A204-E6FC488782FE}" srcId="{09FE65CB-7C18-44A9-BF65-E50463C938BB}" destId="{EC4993F6-D956-486C-8C1E-B581C2CA59AB}" srcOrd="0" destOrd="0" parTransId="{2C84CCA1-187F-490B-AEC1-810EBED6E291}" sibTransId="{3695380D-356B-4E0B-B5F8-A48B78AFDBC2}"/>
    <dgm:cxn modelId="{BBF825CA-C040-4B6B-AA19-199C92089641}" type="presOf" srcId="{14A0A4C3-56DE-41A2-99C5-B466B60D1134}" destId="{65B12559-B1B6-4D70-9558-83EEDF59081C}" srcOrd="0" destOrd="0" presId="urn:microsoft.com/office/officeart/2005/8/layout/radial4"/>
    <dgm:cxn modelId="{95AB38F4-734C-46A6-90F1-410E12E9DC1D}" srcId="{09FE65CB-7C18-44A9-BF65-E50463C938BB}" destId="{14A0A4C3-56DE-41A2-99C5-B466B60D1134}" srcOrd="1" destOrd="0" parTransId="{4DCD4B2E-520F-4CD7-82AC-8A96309E53EC}" sibTransId="{474D5DA5-6F98-44A8-864B-2ECE78146201}"/>
    <dgm:cxn modelId="{BFB6B390-E535-4750-B87C-5FF05D8332F3}" type="presOf" srcId="{63AF1A97-BC8F-4139-B9D0-D37BEEBC147D}" destId="{720773FC-9AB4-49B9-B6FD-3E0FF61A3818}" srcOrd="0" destOrd="0" presId="urn:microsoft.com/office/officeart/2005/8/layout/radial4"/>
    <dgm:cxn modelId="{22EF431D-32D6-4865-B503-2CF0B335977E}" type="presOf" srcId="{4DCD4B2E-520F-4CD7-82AC-8A96309E53EC}" destId="{51CE3818-5099-4CCE-99EA-B82B5570551E}" srcOrd="0" destOrd="0" presId="urn:microsoft.com/office/officeart/2005/8/layout/radial4"/>
    <dgm:cxn modelId="{1B183650-2835-40BD-A772-45758FED9ECA}" type="presOf" srcId="{2C84CCA1-187F-490B-AEC1-810EBED6E291}" destId="{2294AF94-CE9C-478F-8315-D05A7D1E953F}" srcOrd="0" destOrd="0" presId="urn:microsoft.com/office/officeart/2005/8/layout/radial4"/>
    <dgm:cxn modelId="{07332D10-2417-402C-868C-B559FB73FF50}" type="presOf" srcId="{0F114703-C19E-4800-B9F8-D920129B4054}" destId="{1FB02A46-4EF6-4A15-B21A-744AF89D9E95}" srcOrd="0" destOrd="0" presId="urn:microsoft.com/office/officeart/2005/8/layout/radial4"/>
    <dgm:cxn modelId="{661B3299-0C21-46D8-A493-CF120A2149D1}" srcId="{09FE65CB-7C18-44A9-BF65-E50463C938BB}" destId="{63AF1A97-BC8F-4139-B9D0-D37BEEBC147D}" srcOrd="2" destOrd="0" parTransId="{0F114703-C19E-4800-B9F8-D920129B4054}" sibTransId="{F8F608BF-2399-4175-AB8F-E7258D32FB30}"/>
    <dgm:cxn modelId="{5AFE6447-B92A-421D-A68B-182C18422F8C}" type="presOf" srcId="{EC4993F6-D956-486C-8C1E-B581C2CA59AB}" destId="{CD114004-B325-4790-99BE-AAC5C8894D92}" srcOrd="0" destOrd="0" presId="urn:microsoft.com/office/officeart/2005/8/layout/radial4"/>
    <dgm:cxn modelId="{01F09C02-1F0A-4262-A31E-1A1DFBCBA013}" type="presOf" srcId="{09FE65CB-7C18-44A9-BF65-E50463C938BB}" destId="{D54517F1-1832-49FF-9774-EEEF2C6ACE69}" srcOrd="0" destOrd="0" presId="urn:microsoft.com/office/officeart/2005/8/layout/radial4"/>
    <dgm:cxn modelId="{F8E0754A-6E9E-4EC6-9D56-4FB1C1C56B59}" srcId="{707AD9FF-E959-4837-86B8-6AAE7AD9A5B9}" destId="{09FE65CB-7C18-44A9-BF65-E50463C938BB}" srcOrd="0" destOrd="0" parTransId="{EA8ADAC7-A245-42C8-B954-DA3E784A6B5E}" sibTransId="{53B6A7EF-8F0E-4BCE-9B9B-18489043268D}"/>
    <dgm:cxn modelId="{6D976ADE-BCE3-4D51-9522-2982C189C2D7}" type="presParOf" srcId="{23B5CA8D-3497-40BF-8C81-67E78C906637}" destId="{D54517F1-1832-49FF-9774-EEEF2C6ACE69}" srcOrd="0" destOrd="0" presId="urn:microsoft.com/office/officeart/2005/8/layout/radial4"/>
    <dgm:cxn modelId="{682C7BE8-431E-4AED-B071-06476CBCBCE3}" type="presParOf" srcId="{23B5CA8D-3497-40BF-8C81-67E78C906637}" destId="{2294AF94-CE9C-478F-8315-D05A7D1E953F}" srcOrd="1" destOrd="0" presId="urn:microsoft.com/office/officeart/2005/8/layout/radial4"/>
    <dgm:cxn modelId="{6A2B0352-3D83-48F8-BF1E-BD0DF507C54F}" type="presParOf" srcId="{23B5CA8D-3497-40BF-8C81-67E78C906637}" destId="{CD114004-B325-4790-99BE-AAC5C8894D92}" srcOrd="2" destOrd="0" presId="urn:microsoft.com/office/officeart/2005/8/layout/radial4"/>
    <dgm:cxn modelId="{FF55109E-690A-40C6-AE6C-3DA6CA13B030}" type="presParOf" srcId="{23B5CA8D-3497-40BF-8C81-67E78C906637}" destId="{51CE3818-5099-4CCE-99EA-B82B5570551E}" srcOrd="3" destOrd="0" presId="urn:microsoft.com/office/officeart/2005/8/layout/radial4"/>
    <dgm:cxn modelId="{43719D74-A302-4362-AAA3-61D8729E43A4}" type="presParOf" srcId="{23B5CA8D-3497-40BF-8C81-67E78C906637}" destId="{65B12559-B1B6-4D70-9558-83EEDF59081C}" srcOrd="4" destOrd="0" presId="urn:microsoft.com/office/officeart/2005/8/layout/radial4"/>
    <dgm:cxn modelId="{9F93DA40-81F1-42CA-9BAC-DA444DF6FAD3}" type="presParOf" srcId="{23B5CA8D-3497-40BF-8C81-67E78C906637}" destId="{1FB02A46-4EF6-4A15-B21A-744AF89D9E95}" srcOrd="5" destOrd="0" presId="urn:microsoft.com/office/officeart/2005/8/layout/radial4"/>
    <dgm:cxn modelId="{299230B2-2259-4154-BCEB-96E0E444CA32}" type="presParOf" srcId="{23B5CA8D-3497-40BF-8C81-67E78C906637}" destId="{720773FC-9AB4-49B9-B6FD-3E0FF61A381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517F1-1832-49FF-9774-EEEF2C6ACE69}">
      <dsp:nvSpPr>
        <dsp:cNvPr id="0" name=""/>
        <dsp:cNvSpPr/>
      </dsp:nvSpPr>
      <dsp:spPr>
        <a:xfrm>
          <a:off x="3436935" y="2933307"/>
          <a:ext cx="1721697" cy="948129"/>
        </a:xfrm>
        <a:prstGeom prst="ellipse">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ro-RO" sz="2400" kern="1200" dirty="0" smtClean="0"/>
            <a:t>Triada CIA</a:t>
          </a:r>
          <a:endParaRPr lang="ru-RU" sz="2400" kern="1200" dirty="0"/>
        </a:p>
      </dsp:txBody>
      <dsp:txXfrm>
        <a:off x="3689072" y="3072157"/>
        <a:ext cx="1217423" cy="670429"/>
      </dsp:txXfrm>
    </dsp:sp>
    <dsp:sp modelId="{2294AF94-CE9C-478F-8315-D05A7D1E953F}">
      <dsp:nvSpPr>
        <dsp:cNvPr id="0" name=""/>
        <dsp:cNvSpPr/>
      </dsp:nvSpPr>
      <dsp:spPr>
        <a:xfrm rot="12604968">
          <a:off x="1167168" y="2089275"/>
          <a:ext cx="2581343" cy="504512"/>
        </a:xfrm>
        <a:prstGeom prst="leftArrow">
          <a:avLst>
            <a:gd name="adj1" fmla="val 60000"/>
            <a:gd name="adj2" fmla="val 50000"/>
          </a:avLst>
        </a:prstGeom>
        <a:solidFill>
          <a:schemeClr val="accent3">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CD114004-B325-4790-99BE-AAC5C8894D92}">
      <dsp:nvSpPr>
        <dsp:cNvPr id="0" name=""/>
        <dsp:cNvSpPr/>
      </dsp:nvSpPr>
      <dsp:spPr>
        <a:xfrm>
          <a:off x="0" y="822514"/>
          <a:ext cx="2682038" cy="1744133"/>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it-IT" sz="2400" kern="1200" dirty="0" smtClean="0"/>
            <a:t>Confidențialitate</a:t>
          </a:r>
          <a:endParaRPr lang="ru-RU" sz="2400" kern="1200" dirty="0"/>
        </a:p>
      </dsp:txBody>
      <dsp:txXfrm>
        <a:off x="51084" y="873598"/>
        <a:ext cx="2579870" cy="1641965"/>
      </dsp:txXfrm>
    </dsp:sp>
    <dsp:sp modelId="{51CE3818-5099-4CCE-99EA-B82B5570551E}">
      <dsp:nvSpPr>
        <dsp:cNvPr id="0" name=""/>
        <dsp:cNvSpPr/>
      </dsp:nvSpPr>
      <dsp:spPr>
        <a:xfrm rot="16200526">
          <a:off x="3374551" y="1650095"/>
          <a:ext cx="1846925" cy="504512"/>
        </a:xfrm>
        <a:prstGeom prst="leftArrow">
          <a:avLst>
            <a:gd name="adj1" fmla="val 60000"/>
            <a:gd name="adj2" fmla="val 50000"/>
          </a:avLst>
        </a:prstGeom>
        <a:solidFill>
          <a:schemeClr val="accent3">
            <a:hueOff val="-140419"/>
            <a:satOff val="-3796"/>
            <a:lumOff val="-7844"/>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65B12559-B1B6-4D70-9558-83EEDF59081C}">
      <dsp:nvSpPr>
        <dsp:cNvPr id="0" name=""/>
        <dsp:cNvSpPr/>
      </dsp:nvSpPr>
      <dsp:spPr>
        <a:xfrm>
          <a:off x="2957136" y="106822"/>
          <a:ext cx="2682038" cy="1744133"/>
        </a:xfrm>
        <a:prstGeom prst="roundRect">
          <a:avLst>
            <a:gd name="adj" fmla="val 10000"/>
          </a:avLst>
        </a:prstGeom>
        <a:solidFill>
          <a:schemeClr val="accent3">
            <a:hueOff val="-140419"/>
            <a:satOff val="-3796"/>
            <a:lumOff val="-784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it-IT" sz="2400" kern="1200" dirty="0" smtClean="0"/>
            <a:t>Integritate</a:t>
          </a:r>
          <a:endParaRPr lang="ru-RU" sz="2400" kern="1200" dirty="0"/>
        </a:p>
      </dsp:txBody>
      <dsp:txXfrm>
        <a:off x="3008220" y="157906"/>
        <a:ext cx="2579870" cy="1641965"/>
      </dsp:txXfrm>
    </dsp:sp>
    <dsp:sp modelId="{1FB02A46-4EF6-4A15-B21A-744AF89D9E95}">
      <dsp:nvSpPr>
        <dsp:cNvPr id="0" name=""/>
        <dsp:cNvSpPr/>
      </dsp:nvSpPr>
      <dsp:spPr>
        <a:xfrm rot="19651258">
          <a:off x="4782932" y="1992633"/>
          <a:ext cx="2682118" cy="504512"/>
        </a:xfrm>
        <a:prstGeom prst="leftArrow">
          <a:avLst>
            <a:gd name="adj1" fmla="val 60000"/>
            <a:gd name="adj2" fmla="val 50000"/>
          </a:avLst>
        </a:prstGeom>
        <a:solidFill>
          <a:schemeClr val="accent3">
            <a:hueOff val="-280837"/>
            <a:satOff val="-7592"/>
            <a:lumOff val="-15687"/>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720773FC-9AB4-49B9-B6FD-3E0FF61A3818}">
      <dsp:nvSpPr>
        <dsp:cNvPr id="0" name=""/>
        <dsp:cNvSpPr/>
      </dsp:nvSpPr>
      <dsp:spPr>
        <a:xfrm>
          <a:off x="5914273" y="652686"/>
          <a:ext cx="2682038" cy="1744133"/>
        </a:xfrm>
        <a:prstGeom prst="roundRect">
          <a:avLst>
            <a:gd name="adj" fmla="val 10000"/>
          </a:avLst>
        </a:prstGeom>
        <a:solidFill>
          <a:schemeClr val="accent3">
            <a:hueOff val="-280837"/>
            <a:satOff val="-7592"/>
            <a:lumOff val="-1568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it-IT" sz="2400" kern="1200" dirty="0" smtClean="0"/>
            <a:t>Disponibilitate</a:t>
          </a:r>
          <a:endParaRPr lang="ru-RU" sz="2400" kern="1200" dirty="0"/>
        </a:p>
      </dsp:txBody>
      <dsp:txXfrm>
        <a:off x="5965357" y="703770"/>
        <a:ext cx="2579870" cy="164196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120913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5708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589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3676321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365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2236087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187699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274093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63567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C6AEC99-7BA0-4458-9B2F-74EE17A45A14}" type="datetimeFigureOut">
              <a:rPr lang="ru-RU" smtClean="0"/>
              <a:t>18.05.2021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111473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C6AEC99-7BA0-4458-9B2F-74EE17A45A14}" type="datetimeFigureOut">
              <a:rPr lang="ru-RU" smtClean="0"/>
              <a:t>18.05.2021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386824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C6AEC99-7BA0-4458-9B2F-74EE17A45A14}" type="datetimeFigureOut">
              <a:rPr lang="ru-RU" smtClean="0"/>
              <a:t>18.05.2021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424865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C6AEC99-7BA0-4458-9B2F-74EE17A45A14}" type="datetimeFigureOut">
              <a:rPr lang="ru-RU" smtClean="0"/>
              <a:t>18.05.2021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175044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AEC99-7BA0-4458-9B2F-74EE17A45A14}" type="datetimeFigureOut">
              <a:rPr lang="ru-RU" smtClean="0"/>
              <a:t>18.05.2021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96082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C6AEC99-7BA0-4458-9B2F-74EE17A45A14}" type="datetimeFigureOut">
              <a:rPr lang="ru-RU" smtClean="0"/>
              <a:t>18.05.2021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C8472C-51A1-42AC-90A6-4F7B6C6EC88B}" type="slidenum">
              <a:rPr lang="ru-RU" smtClean="0"/>
              <a:t>‹#›</a:t>
            </a:fld>
            <a:endParaRPr lang="ru-RU"/>
          </a:p>
        </p:txBody>
      </p:sp>
    </p:spTree>
    <p:extLst>
      <p:ext uri="{BB962C8B-B14F-4D97-AF65-F5344CB8AC3E}">
        <p14:creationId xmlns:p14="http://schemas.microsoft.com/office/powerpoint/2010/main" val="395481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C8472C-51A1-42AC-90A6-4F7B6C6EC88B}" type="slidenum">
              <a:rPr lang="ru-RU" smtClean="0"/>
              <a:t>‹#›</a:t>
            </a:fld>
            <a:endParaRPr lang="ru-RU"/>
          </a:p>
        </p:txBody>
      </p:sp>
      <p:sp>
        <p:nvSpPr>
          <p:cNvPr id="5" name="Date Placeholder 4"/>
          <p:cNvSpPr>
            <a:spLocks noGrp="1"/>
          </p:cNvSpPr>
          <p:nvPr>
            <p:ph type="dt" sz="half" idx="10"/>
          </p:nvPr>
        </p:nvSpPr>
        <p:spPr/>
        <p:txBody>
          <a:bodyPr/>
          <a:lstStyle/>
          <a:p>
            <a:fld id="{3C6AEC99-7BA0-4458-9B2F-74EE17A45A14}" type="datetimeFigureOut">
              <a:rPr lang="ru-RU" smtClean="0"/>
              <a:t>18.05.2021</a:t>
            </a:fld>
            <a:endParaRPr lang="ru-RU"/>
          </a:p>
        </p:txBody>
      </p:sp>
    </p:spTree>
    <p:extLst>
      <p:ext uri="{BB962C8B-B14F-4D97-AF65-F5344CB8AC3E}">
        <p14:creationId xmlns:p14="http://schemas.microsoft.com/office/powerpoint/2010/main" val="324931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6AEC99-7BA0-4458-9B2F-74EE17A45A14}" type="datetimeFigureOut">
              <a:rPr lang="ru-RU" smtClean="0"/>
              <a:t>18.05.2021</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C8472C-51A1-42AC-90A6-4F7B6C6EC88B}" type="slidenum">
              <a:rPr lang="ru-RU" smtClean="0"/>
              <a:t>‹#›</a:t>
            </a:fld>
            <a:endParaRPr lang="ru-RU"/>
          </a:p>
        </p:txBody>
      </p:sp>
    </p:spTree>
    <p:extLst>
      <p:ext uri="{BB962C8B-B14F-4D97-AF65-F5344CB8AC3E}">
        <p14:creationId xmlns:p14="http://schemas.microsoft.com/office/powerpoint/2010/main" val="21821567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figure/Figura-1-Triada-CIA-Confidentialitate-Integritate-si-Disponibilitate-Raj-and-Raman_fig1_340361496" TargetMode="External"/><Relationship Id="rId2" Type="http://schemas.openxmlformats.org/officeDocument/2006/relationships/hyperlink" Target="https://www.routech.ro/triada-cia-confidentialitate-integritate-si-disponibilitate-explicat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o-RO" sz="7200" dirty="0" smtClean="0"/>
              <a:t>Triada CIA</a:t>
            </a:r>
            <a:endParaRPr lang="ro-RO" sz="7200" dirty="0"/>
          </a:p>
        </p:txBody>
      </p:sp>
      <p:sp>
        <p:nvSpPr>
          <p:cNvPr id="3" name="Подзаголовок 2"/>
          <p:cNvSpPr>
            <a:spLocks noGrp="1"/>
          </p:cNvSpPr>
          <p:nvPr>
            <p:ph type="subTitle" idx="1"/>
          </p:nvPr>
        </p:nvSpPr>
        <p:spPr/>
        <p:txBody>
          <a:bodyPr/>
          <a:lstStyle/>
          <a:p>
            <a:pPr algn="r"/>
            <a:r>
              <a:rPr lang="ro-RO" dirty="0"/>
              <a:t>A elaborat Rusu Alina</a:t>
            </a:r>
          </a:p>
          <a:p>
            <a:pPr algn="r"/>
            <a:r>
              <a:rPr lang="ro-RO" dirty="0"/>
              <a:t>AW11M</a:t>
            </a:r>
            <a:endParaRPr lang="ru-RU" dirty="0"/>
          </a:p>
          <a:p>
            <a:endParaRPr lang="ru-RU" dirty="0"/>
          </a:p>
        </p:txBody>
      </p:sp>
    </p:spTree>
    <p:extLst>
      <p:ext uri="{BB962C8B-B14F-4D97-AF65-F5344CB8AC3E}">
        <p14:creationId xmlns:p14="http://schemas.microsoft.com/office/powerpoint/2010/main" val="3171723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Concluzii</a:t>
            </a:r>
            <a:endParaRPr lang="ru-RU" dirty="0"/>
          </a:p>
        </p:txBody>
      </p:sp>
      <p:sp>
        <p:nvSpPr>
          <p:cNvPr id="3" name="Объект 2"/>
          <p:cNvSpPr>
            <a:spLocks noGrp="1"/>
          </p:cNvSpPr>
          <p:nvPr>
            <p:ph idx="1"/>
          </p:nvPr>
        </p:nvSpPr>
        <p:spPr>
          <a:xfrm>
            <a:off x="3331029" y="2160589"/>
            <a:ext cx="5942973" cy="3880773"/>
          </a:xfrm>
        </p:spPr>
        <p:txBody>
          <a:bodyPr>
            <a:noAutofit/>
          </a:bodyPr>
          <a:lstStyle/>
          <a:p>
            <a:r>
              <a:rPr lang="ro-RO" sz="2400" dirty="0" smtClean="0"/>
              <a:t>În contextul triadei </a:t>
            </a:r>
            <a:r>
              <a:rPr lang="en-US" sz="2400" dirty="0" smtClean="0"/>
              <a:t>CID,</a:t>
            </a:r>
            <a:r>
              <a:rPr lang="ro-RO" sz="2400" dirty="0" smtClean="0"/>
              <a:t> securitatea informației poate </a:t>
            </a:r>
            <a:r>
              <a:rPr lang="en-US" sz="2400" dirty="0" smtClean="0"/>
              <a:t>fi</a:t>
            </a:r>
            <a:r>
              <a:rPr lang="ro-RO" sz="2400" dirty="0" smtClean="0"/>
              <a:t> definită </a:t>
            </a:r>
            <a:r>
              <a:rPr lang="en-US" sz="2400" dirty="0" smtClean="0"/>
              <a:t>ca</a:t>
            </a:r>
            <a:r>
              <a:rPr lang="ro-RO" sz="2400" dirty="0" smtClean="0"/>
              <a:t> ansamblul măsurilor și structurilor îndreptate spre protecția informațiilor sociale</a:t>
            </a:r>
            <a:r>
              <a:rPr lang="en-US" sz="2400" dirty="0" smtClean="0"/>
              <a:t>,</a:t>
            </a:r>
            <a:r>
              <a:rPr lang="ro-RO" sz="2400" dirty="0" smtClean="0"/>
              <a:t> prelucrate sau transmise prin intermediul sistemelor informatice și </a:t>
            </a:r>
            <a:r>
              <a:rPr lang="en-US" sz="2400" dirty="0" smtClean="0"/>
              <a:t>de</a:t>
            </a:r>
            <a:r>
              <a:rPr lang="ro-RO" sz="2400" dirty="0" smtClean="0"/>
              <a:t> comunicații sau al altor sisteme</a:t>
            </a:r>
            <a:r>
              <a:rPr lang="en-US" sz="2400" dirty="0" smtClean="0"/>
              <a:t>,</a:t>
            </a:r>
            <a:r>
              <a:rPr lang="ro-RO" sz="2400" dirty="0" smtClean="0"/>
              <a:t> precum și împotriva amenințărilor și </a:t>
            </a:r>
            <a:r>
              <a:rPr lang="en-US" sz="2400" dirty="0" smtClean="0"/>
              <a:t>a</a:t>
            </a:r>
            <a:r>
              <a:rPr lang="ro-RO" sz="2400" dirty="0" smtClean="0"/>
              <a:t> oricăror acțiuni</a:t>
            </a:r>
            <a:r>
              <a:rPr lang="en-US" sz="2400" dirty="0" smtClean="0"/>
              <a:t>,</a:t>
            </a:r>
            <a:r>
              <a:rPr lang="ro-RO" sz="2400" dirty="0" smtClean="0"/>
              <a:t> </a:t>
            </a:r>
            <a:r>
              <a:rPr lang="en-US" sz="2400" dirty="0" smtClean="0"/>
              <a:t>care</a:t>
            </a:r>
            <a:r>
              <a:rPr lang="ro-RO" sz="2400" dirty="0" smtClean="0"/>
              <a:t> </a:t>
            </a:r>
            <a:r>
              <a:rPr lang="en-US" sz="2400" dirty="0" smtClean="0"/>
              <a:t>pot</a:t>
            </a:r>
            <a:r>
              <a:rPr lang="ro-RO" sz="2400" dirty="0" smtClean="0"/>
              <a:t> afecta </a:t>
            </a:r>
            <a:r>
              <a:rPr lang="en-US" sz="2400" dirty="0" smtClean="0"/>
              <a:t>CID</a:t>
            </a:r>
            <a:r>
              <a:rPr lang="ro-RO" sz="2400" dirty="0" smtClean="0"/>
              <a:t> informației sau funcționarea sistemelor informatice</a:t>
            </a:r>
            <a:r>
              <a:rPr lang="en-US" sz="2400" dirty="0" smtClean="0"/>
              <a:t>,</a:t>
            </a:r>
            <a:r>
              <a:rPr lang="ro-RO" sz="2400" dirty="0" smtClean="0"/>
              <a:t> indiferent dacă acestea apar </a:t>
            </a:r>
            <a:r>
              <a:rPr lang="en-US" sz="2400" dirty="0" smtClean="0"/>
              <a:t>accidental</a:t>
            </a:r>
            <a:r>
              <a:rPr lang="ro-RO" sz="2400" dirty="0" smtClean="0"/>
              <a:t> sau intenționat</a:t>
            </a:r>
            <a:r>
              <a:rPr lang="en-US" sz="2400" dirty="0" smtClean="0"/>
              <a:t>.</a:t>
            </a:r>
            <a:endParaRPr lang="ru-RU" sz="2400" dirty="0"/>
          </a:p>
        </p:txBody>
      </p:sp>
      <p:pic>
        <p:nvPicPr>
          <p:cNvPr id="6146" name="Picture 2" descr="CIA Triad - Zenith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617029"/>
            <a:ext cx="2888071" cy="276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68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Lista bibliografică (webografică):</a:t>
            </a:r>
            <a:endParaRPr lang="ru-RU" dirty="0"/>
          </a:p>
        </p:txBody>
      </p:sp>
      <p:sp>
        <p:nvSpPr>
          <p:cNvPr id="3" name="Объект 2"/>
          <p:cNvSpPr>
            <a:spLocks noGrp="1"/>
          </p:cNvSpPr>
          <p:nvPr>
            <p:ph idx="1"/>
          </p:nvPr>
        </p:nvSpPr>
        <p:spPr/>
        <p:txBody>
          <a:bodyPr/>
          <a:lstStyle/>
          <a:p>
            <a:r>
              <a:rPr lang="ro-RO" dirty="0" smtClean="0"/>
              <a:t>Triada CIA – Confidențialitate, integritate și disponibilitate explicate. </a:t>
            </a:r>
            <a:r>
              <a:rPr lang="en-US" dirty="0" smtClean="0"/>
              <a:t>[</a:t>
            </a:r>
            <a:r>
              <a:rPr lang="en-US" dirty="0"/>
              <a:t>on-line] [</a:t>
            </a:r>
            <a:r>
              <a:rPr lang="ro-RO" dirty="0"/>
              <a:t>citat</a:t>
            </a:r>
            <a:r>
              <a:rPr lang="en-US" dirty="0"/>
              <a:t> </a:t>
            </a:r>
            <a:r>
              <a:rPr lang="ro-RO" dirty="0" smtClean="0"/>
              <a:t>19</a:t>
            </a:r>
            <a:r>
              <a:rPr lang="en-US" dirty="0" smtClean="0"/>
              <a:t>.0</a:t>
            </a:r>
            <a:r>
              <a:rPr lang="ro-RO" dirty="0" smtClean="0"/>
              <a:t>5</a:t>
            </a:r>
            <a:r>
              <a:rPr lang="en-US" dirty="0" smtClean="0"/>
              <a:t>.2021</a:t>
            </a:r>
            <a:r>
              <a:rPr lang="en-US" dirty="0"/>
              <a:t>].</a:t>
            </a:r>
            <a:r>
              <a:rPr lang="ro-RO" dirty="0"/>
              <a:t> Disponibil</a:t>
            </a:r>
            <a:r>
              <a:rPr lang="en-US" dirty="0"/>
              <a:t>:</a:t>
            </a:r>
            <a:r>
              <a:rPr lang="ro-RO" dirty="0"/>
              <a:t> </a:t>
            </a:r>
            <a:r>
              <a:rPr lang="ro-RO" dirty="0">
                <a:hlinkClick r:id="rId2"/>
              </a:rPr>
              <a:t>https://www.routech.ro/triada-cia-confidentialitate-integritate-si-disponibilitate-explicate</a:t>
            </a:r>
            <a:r>
              <a:rPr lang="ro-RO" dirty="0" smtClean="0">
                <a:hlinkClick r:id="rId2"/>
              </a:rPr>
              <a:t>/</a:t>
            </a:r>
            <a:endParaRPr lang="ro-RO" dirty="0" smtClean="0"/>
          </a:p>
          <a:p>
            <a:r>
              <a:rPr lang="it-IT" dirty="0"/>
              <a:t>Triada CIA -Confidențialitate, Integritate și </a:t>
            </a:r>
            <a:r>
              <a:rPr lang="it-IT" dirty="0" smtClean="0"/>
              <a:t>Disponibilitate</a:t>
            </a:r>
            <a:r>
              <a:rPr lang="ro-RO" dirty="0" smtClean="0"/>
              <a:t>. </a:t>
            </a:r>
            <a:r>
              <a:rPr lang="en-US" dirty="0"/>
              <a:t>[on-line] [</a:t>
            </a:r>
            <a:r>
              <a:rPr lang="ro-RO" dirty="0"/>
              <a:t>citat</a:t>
            </a:r>
            <a:r>
              <a:rPr lang="en-US" dirty="0"/>
              <a:t> </a:t>
            </a:r>
            <a:r>
              <a:rPr lang="ro-RO" dirty="0"/>
              <a:t>19</a:t>
            </a:r>
            <a:r>
              <a:rPr lang="en-US" dirty="0"/>
              <a:t>.0</a:t>
            </a:r>
            <a:r>
              <a:rPr lang="ro-RO" dirty="0"/>
              <a:t>5</a:t>
            </a:r>
            <a:r>
              <a:rPr lang="en-US" dirty="0"/>
              <a:t>.2021].</a:t>
            </a:r>
            <a:r>
              <a:rPr lang="ro-RO" dirty="0"/>
              <a:t> Disponibil</a:t>
            </a:r>
            <a:r>
              <a:rPr lang="en-US" dirty="0" smtClean="0"/>
              <a:t>:</a:t>
            </a:r>
            <a:r>
              <a:rPr lang="ro-RO" dirty="0"/>
              <a:t> </a:t>
            </a:r>
            <a:r>
              <a:rPr lang="ro-RO" dirty="0">
                <a:hlinkClick r:id="rId3"/>
              </a:rPr>
              <a:t>https://</a:t>
            </a:r>
            <a:r>
              <a:rPr lang="ro-RO" dirty="0" smtClean="0">
                <a:hlinkClick r:id="rId3"/>
              </a:rPr>
              <a:t>www.researchgate.net/figure/Figura-1-Triada-CIA-Confidentialitate-Integritate-si-Disponibilitate-Raj-and-Raman_fig1_340361496</a:t>
            </a:r>
            <a:endParaRPr lang="ro-RO" dirty="0" smtClean="0"/>
          </a:p>
          <a:p>
            <a:endParaRPr lang="it-IT" dirty="0"/>
          </a:p>
        </p:txBody>
      </p:sp>
    </p:spTree>
    <p:extLst>
      <p:ext uri="{BB962C8B-B14F-4D97-AF65-F5344CB8AC3E}">
        <p14:creationId xmlns:p14="http://schemas.microsoft.com/office/powerpoint/2010/main" val="260952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508761" y="2142309"/>
            <a:ext cx="4575766" cy="3139321"/>
          </a:xfrm>
          <a:prstGeom prst="rect">
            <a:avLst/>
          </a:prstGeom>
          <a:noFill/>
        </p:spPr>
        <p:txBody>
          <a:bodyPr wrap="square" lIns="91440" tIns="45720" rIns="91440" bIns="45720">
            <a:spAutoFit/>
          </a:bodyPr>
          <a:lstStyle/>
          <a:p>
            <a:r>
              <a:rPr lang="ro-RO" sz="6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Mulțumesc</a:t>
            </a:r>
            <a:br>
              <a:rPr lang="ro-RO" sz="6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br>
            <a:r>
              <a:rPr lang="ro-RO" sz="6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pentru</a:t>
            </a:r>
            <a:br>
              <a:rPr lang="ro-RO" sz="6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br>
            <a:r>
              <a:rPr lang="ro-RO" sz="6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atenție!</a:t>
            </a:r>
            <a:endParaRPr lang="ru-RU"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5" name="Picture 4" descr="Emoji Emoticon Medical Mask Mouth Showing Thumb ⬇ Vector Image by ©  yayayoyo | Vector Stock 35443529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496" b="7021"/>
          <a:stretch/>
        </p:blipFill>
        <p:spPr bwMode="auto">
          <a:xfrm>
            <a:off x="508453" y="1160053"/>
            <a:ext cx="5000308" cy="474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68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it-IT" dirty="0"/>
              <a:t>Triada </a:t>
            </a:r>
            <a:r>
              <a:rPr lang="it-IT" dirty="0" smtClean="0"/>
              <a:t>CIA</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17061274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8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Triada CIA</a:t>
            </a:r>
            <a:endParaRPr lang="ru-RU" dirty="0"/>
          </a:p>
        </p:txBody>
      </p:sp>
      <p:sp>
        <p:nvSpPr>
          <p:cNvPr id="3" name="Объект 2"/>
          <p:cNvSpPr>
            <a:spLocks noGrp="1"/>
          </p:cNvSpPr>
          <p:nvPr>
            <p:ph idx="1"/>
          </p:nvPr>
        </p:nvSpPr>
        <p:spPr/>
        <p:txBody>
          <a:bodyPr>
            <a:normAutofit/>
          </a:bodyPr>
          <a:lstStyle/>
          <a:p>
            <a:r>
              <a:rPr lang="ro-RO" sz="2400" dirty="0" smtClean="0"/>
              <a:t>Confidențialitatea, integritatea și disponibilitatea sau triada CIA este cel mai fundamental concept în securitatea cibernetică. Acesta servește drept principii directoare sau obiective pentru securitatea informațiilor pentru organizații și persoane pentru a păstra informațiile în siguranță de ochii curioși.</a:t>
            </a:r>
            <a:endParaRPr lang="ro-RO" sz="2400" dirty="0"/>
          </a:p>
        </p:txBody>
      </p:sp>
      <p:pic>
        <p:nvPicPr>
          <p:cNvPr id="4" name="Picture 2" descr="Confidentiality, Integrity and Availability - The CIA Triad - CertMi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017" y="4295587"/>
            <a:ext cx="2918446" cy="197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33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Confidențialitatea</a:t>
            </a:r>
            <a:endParaRPr lang="ru-RU" b="1" dirty="0"/>
          </a:p>
        </p:txBody>
      </p:sp>
      <p:sp>
        <p:nvSpPr>
          <p:cNvPr id="3" name="Объект 2"/>
          <p:cNvSpPr>
            <a:spLocks noGrp="1"/>
          </p:cNvSpPr>
          <p:nvPr>
            <p:ph idx="1"/>
          </p:nvPr>
        </p:nvSpPr>
        <p:spPr/>
        <p:txBody>
          <a:bodyPr>
            <a:normAutofit/>
          </a:bodyPr>
          <a:lstStyle/>
          <a:p>
            <a:r>
              <a:rPr lang="ro-RO" sz="2400" dirty="0" smtClean="0"/>
              <a:t>Confidențialitatea se referă la asigurarea accesului la date doar pentru publicul destinat și nu pentru alte persoane. După cum vă puteți aștepta, cu cât informațiile sunt mai sensibile, cu atât ar trebui să fie mai stricte măsurile de securitate. Multe legi privind confidențialitatea se bazează pe controale de securitate a confidențialității pentru a impune cerințele legale.</a:t>
            </a:r>
            <a:endParaRPr lang="ro-RO" sz="2400" dirty="0"/>
          </a:p>
        </p:txBody>
      </p:sp>
      <p:pic>
        <p:nvPicPr>
          <p:cNvPr id="2050" name="Picture 2" descr="Vânzarea afacerii și păstrarea confidențialități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1002" y="4998403"/>
            <a:ext cx="3365454" cy="146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0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Confidențialitatea</a:t>
            </a:r>
            <a:endParaRPr lang="ru-RU" dirty="0"/>
          </a:p>
        </p:txBody>
      </p:sp>
      <p:sp>
        <p:nvSpPr>
          <p:cNvPr id="3" name="Объект 2"/>
          <p:cNvSpPr>
            <a:spLocks noGrp="1"/>
          </p:cNvSpPr>
          <p:nvPr>
            <p:ph idx="1"/>
          </p:nvPr>
        </p:nvSpPr>
        <p:spPr/>
        <p:txBody>
          <a:bodyPr>
            <a:normAutofit/>
          </a:bodyPr>
          <a:lstStyle/>
          <a:p>
            <a:pPr fontAlgn="base"/>
            <a:r>
              <a:rPr lang="ro-RO" sz="2400" dirty="0"/>
              <a:t>M</a:t>
            </a:r>
            <a:r>
              <a:rPr lang="ro-RO" sz="2400" dirty="0" smtClean="0"/>
              <a:t>ăsuri pentru păstrarea confidențialității informațiilor sunt:</a:t>
            </a:r>
          </a:p>
          <a:p>
            <a:pPr lvl="2" fontAlgn="base">
              <a:buFont typeface="Wingdings" panose="05000000000000000000" pitchFamily="2" charset="2"/>
              <a:buChar char="§"/>
            </a:pPr>
            <a:r>
              <a:rPr lang="ro-RO" sz="2400" dirty="0" smtClean="0"/>
              <a:t>Criptare</a:t>
            </a:r>
          </a:p>
          <a:p>
            <a:pPr lvl="2" fontAlgn="base">
              <a:buFont typeface="Wingdings" panose="05000000000000000000" pitchFamily="2" charset="2"/>
              <a:buChar char="§"/>
            </a:pPr>
            <a:r>
              <a:rPr lang="ro-RO" sz="2400" dirty="0" smtClean="0"/>
              <a:t>Parola</a:t>
            </a:r>
          </a:p>
          <a:p>
            <a:pPr lvl="2" fontAlgn="base">
              <a:buFont typeface="Wingdings" panose="05000000000000000000" pitchFamily="2" charset="2"/>
              <a:buChar char="§"/>
            </a:pPr>
            <a:r>
              <a:rPr lang="ro-RO" sz="2400" dirty="0" smtClean="0"/>
              <a:t>Autentificare cu doi factori</a:t>
            </a:r>
          </a:p>
          <a:p>
            <a:pPr lvl="2" fontAlgn="base">
              <a:buFont typeface="Wingdings" panose="05000000000000000000" pitchFamily="2" charset="2"/>
              <a:buChar char="§"/>
            </a:pPr>
            <a:r>
              <a:rPr lang="ro-RO" sz="2400" dirty="0" smtClean="0"/>
              <a:t>Biometric</a:t>
            </a:r>
          </a:p>
          <a:p>
            <a:pPr lvl="2" fontAlgn="base">
              <a:buFont typeface="Wingdings" panose="05000000000000000000" pitchFamily="2" charset="2"/>
              <a:buChar char="§"/>
            </a:pPr>
            <a:r>
              <a:rPr lang="ro-RO" sz="2400" dirty="0" smtClean="0"/>
              <a:t>Jetoane de securitate</a:t>
            </a:r>
          </a:p>
        </p:txBody>
      </p:sp>
    </p:spTree>
    <p:extLst>
      <p:ext uri="{BB962C8B-B14F-4D97-AF65-F5344CB8AC3E}">
        <p14:creationId xmlns:p14="http://schemas.microsoft.com/office/powerpoint/2010/main" val="318784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Integritatea</a:t>
            </a:r>
            <a:endParaRPr lang="ru-RU" dirty="0"/>
          </a:p>
        </p:txBody>
      </p:sp>
      <p:sp>
        <p:nvSpPr>
          <p:cNvPr id="3" name="Объект 2"/>
          <p:cNvSpPr>
            <a:spLocks noGrp="1"/>
          </p:cNvSpPr>
          <p:nvPr>
            <p:ph idx="1"/>
          </p:nvPr>
        </p:nvSpPr>
        <p:spPr/>
        <p:txBody>
          <a:bodyPr>
            <a:normAutofit/>
          </a:bodyPr>
          <a:lstStyle/>
          <a:p>
            <a:r>
              <a:rPr lang="ro-RO" sz="2400" dirty="0" smtClean="0"/>
              <a:t>Integritatea se referă la menținerea acurateței (corectitudinea) și totalitatea datelor. Cu alte cuvinte, este vorba de protejarea datelor împotriva modificării de către părți neautorizate, accidental de către părți autorizate sau de evenimente non-cauzate de om, cum ar fi pulsul electromagnetic sau blocarea serverului. De exemplu, un hacker poate intercepta date și le poate modifica înainte de a le trimite destinatarului.</a:t>
            </a:r>
            <a:endParaRPr lang="ro-RO" sz="2400" dirty="0"/>
          </a:p>
        </p:txBody>
      </p:sp>
    </p:spTree>
    <p:extLst>
      <p:ext uri="{BB962C8B-B14F-4D97-AF65-F5344CB8AC3E}">
        <p14:creationId xmlns:p14="http://schemas.microsoft.com/office/powerpoint/2010/main" val="216075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Integritatea</a:t>
            </a:r>
            <a:endParaRPr lang="ru-RU" dirty="0"/>
          </a:p>
        </p:txBody>
      </p:sp>
      <p:sp>
        <p:nvSpPr>
          <p:cNvPr id="3" name="Объект 2"/>
          <p:cNvSpPr>
            <a:spLocks noGrp="1"/>
          </p:cNvSpPr>
          <p:nvPr>
            <p:ph idx="1"/>
          </p:nvPr>
        </p:nvSpPr>
        <p:spPr/>
        <p:txBody>
          <a:bodyPr>
            <a:normAutofit/>
          </a:bodyPr>
          <a:lstStyle/>
          <a:p>
            <a:pPr fontAlgn="base"/>
            <a:r>
              <a:rPr lang="ro-RO" sz="2400" dirty="0" smtClean="0"/>
              <a:t>Măsurile de menținere a integrității informațiilor includ:</a:t>
            </a:r>
          </a:p>
          <a:p>
            <a:pPr lvl="2" fontAlgn="base">
              <a:buFont typeface="Wingdings" panose="05000000000000000000" pitchFamily="2" charset="2"/>
              <a:buChar char="§"/>
            </a:pPr>
            <a:r>
              <a:rPr lang="ro-RO" sz="2400" dirty="0" smtClean="0"/>
              <a:t>Criptare</a:t>
            </a:r>
          </a:p>
          <a:p>
            <a:pPr lvl="2" fontAlgn="base">
              <a:buFont typeface="Wingdings" panose="05000000000000000000" pitchFamily="2" charset="2"/>
              <a:buChar char="§"/>
            </a:pPr>
            <a:r>
              <a:rPr lang="ro-RO" sz="2400" dirty="0" smtClean="0"/>
              <a:t>Hashing</a:t>
            </a:r>
          </a:p>
          <a:p>
            <a:pPr lvl="2" fontAlgn="base">
              <a:buFont typeface="Wingdings" panose="05000000000000000000" pitchFamily="2" charset="2"/>
              <a:buChar char="§"/>
            </a:pPr>
            <a:r>
              <a:rPr lang="ro-RO" sz="2400" dirty="0" smtClean="0"/>
              <a:t>Controale de acces utilizator</a:t>
            </a:r>
          </a:p>
          <a:p>
            <a:pPr lvl="2" fontAlgn="base">
              <a:buFont typeface="Wingdings" panose="05000000000000000000" pitchFamily="2" charset="2"/>
              <a:buChar char="§"/>
            </a:pPr>
            <a:r>
              <a:rPr lang="ro-RO" sz="2400" dirty="0" smtClean="0"/>
              <a:t>Sume de control</a:t>
            </a:r>
          </a:p>
          <a:p>
            <a:pPr lvl="2" fontAlgn="base">
              <a:buFont typeface="Wingdings" panose="05000000000000000000" pitchFamily="2" charset="2"/>
              <a:buChar char="§"/>
            </a:pPr>
            <a:r>
              <a:rPr lang="ro-RO" sz="2400" dirty="0" smtClean="0"/>
              <a:t>Controlul versiunii</a:t>
            </a:r>
          </a:p>
          <a:p>
            <a:pPr lvl="2" fontAlgn="base">
              <a:buFont typeface="Wingdings" panose="05000000000000000000" pitchFamily="2" charset="2"/>
              <a:buChar char="§"/>
            </a:pPr>
            <a:r>
              <a:rPr lang="ro-RO" sz="2400" dirty="0" smtClean="0"/>
              <a:t>Copii de rezervă</a:t>
            </a:r>
            <a:endParaRPr lang="ro-RO" sz="2400" dirty="0"/>
          </a:p>
        </p:txBody>
      </p:sp>
      <p:pic>
        <p:nvPicPr>
          <p:cNvPr id="4098" name="Picture 2" descr="Certificatele de integritate: Instrument de prevenire a corupției sau  impediment administrativ pentru candidații incomozi :: MOLDOVA CUR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702" y="3683726"/>
            <a:ext cx="2965300" cy="193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7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smtClean="0"/>
              <a:t>Disponibilitatea</a:t>
            </a:r>
            <a:endParaRPr lang="ru-RU" dirty="0"/>
          </a:p>
        </p:txBody>
      </p:sp>
      <p:sp>
        <p:nvSpPr>
          <p:cNvPr id="3" name="Объект 2"/>
          <p:cNvSpPr>
            <a:spLocks noGrp="1"/>
          </p:cNvSpPr>
          <p:nvPr>
            <p:ph idx="1"/>
          </p:nvPr>
        </p:nvSpPr>
        <p:spPr/>
        <p:txBody>
          <a:bodyPr>
            <a:noAutofit/>
          </a:bodyPr>
          <a:lstStyle/>
          <a:p>
            <a:pPr fontAlgn="base"/>
            <a:r>
              <a:rPr lang="ro-RO" sz="2400" dirty="0" smtClean="0"/>
              <a:t>În cele din urmă, informațiile trebuie să fie disponibile atunci când sunt necesare. Pentru a asigura o disponibilitate ridicată a datelor, trebuie să mențineți un hardware și software care funcționează corect și să oferiți o lățime de bandă adecvată. Dar aceste măsuri singure nu sunt suficiente, deoarece există forțe externe în joc; disponibilitatea datelor poate fi compromisă în continuare prin:</a:t>
            </a:r>
          </a:p>
          <a:p>
            <a:pPr lvl="2" fontAlgn="base">
              <a:buFont typeface="Wingdings" panose="05000000000000000000" pitchFamily="2" charset="2"/>
              <a:buChar char="§"/>
            </a:pPr>
            <a:r>
              <a:rPr lang="ro-RO" sz="2400" dirty="0" smtClean="0"/>
              <a:t>Refuzul de serviciu (DoS)</a:t>
            </a:r>
          </a:p>
          <a:p>
            <a:pPr lvl="2" fontAlgn="base">
              <a:buFont typeface="Wingdings" panose="05000000000000000000" pitchFamily="2" charset="2"/>
              <a:buChar char="§"/>
            </a:pPr>
            <a:r>
              <a:rPr lang="ro-RO" sz="2400" dirty="0" smtClean="0"/>
              <a:t>Întreruperile de energie</a:t>
            </a:r>
          </a:p>
          <a:p>
            <a:pPr lvl="2" fontAlgn="base">
              <a:buFont typeface="Wingdings" panose="05000000000000000000" pitchFamily="2" charset="2"/>
              <a:buChar char="§"/>
            </a:pPr>
            <a:r>
              <a:rPr lang="ro-RO" sz="2400" dirty="0" smtClean="0"/>
              <a:t>Dezastre naturale</a:t>
            </a:r>
            <a:endParaRPr lang="ro-RO" sz="2400" dirty="0"/>
          </a:p>
        </p:txBody>
      </p:sp>
    </p:spTree>
    <p:extLst>
      <p:ext uri="{BB962C8B-B14F-4D97-AF65-F5344CB8AC3E}">
        <p14:creationId xmlns:p14="http://schemas.microsoft.com/office/powerpoint/2010/main" val="188467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dirty="0"/>
              <a:t>Disponibilitatea</a:t>
            </a:r>
            <a:endParaRPr lang="ru-RU" dirty="0"/>
          </a:p>
        </p:txBody>
      </p:sp>
      <p:sp>
        <p:nvSpPr>
          <p:cNvPr id="3" name="Объект 2"/>
          <p:cNvSpPr>
            <a:spLocks noGrp="1"/>
          </p:cNvSpPr>
          <p:nvPr>
            <p:ph idx="1"/>
          </p:nvPr>
        </p:nvSpPr>
        <p:spPr/>
        <p:txBody>
          <a:bodyPr>
            <a:normAutofit/>
          </a:bodyPr>
          <a:lstStyle/>
          <a:p>
            <a:pPr fontAlgn="base"/>
            <a:r>
              <a:rPr lang="ro-RO" sz="2400" dirty="0" smtClean="0"/>
              <a:t>Măsurile de atenuare a amenințărilor la adresa disponibilității includ:</a:t>
            </a:r>
          </a:p>
          <a:p>
            <a:pPr lvl="2" fontAlgn="base">
              <a:buFont typeface="Wingdings" panose="05000000000000000000" pitchFamily="2" charset="2"/>
              <a:buChar char="§"/>
            </a:pPr>
            <a:r>
              <a:rPr lang="ro-RO" sz="2400" dirty="0" smtClean="0"/>
              <a:t>Backup-uri în afara site-ului</a:t>
            </a:r>
          </a:p>
          <a:p>
            <a:pPr lvl="2" fontAlgn="base">
              <a:buFont typeface="Wingdings" panose="05000000000000000000" pitchFamily="2" charset="2"/>
              <a:buChar char="§"/>
            </a:pPr>
            <a:r>
              <a:rPr lang="ro-RO" sz="2400" dirty="0" smtClean="0"/>
              <a:t>Recuperare în caz de dezastru</a:t>
            </a:r>
          </a:p>
          <a:p>
            <a:pPr lvl="2" fontAlgn="base">
              <a:buFont typeface="Wingdings" panose="05000000000000000000" pitchFamily="2" charset="2"/>
              <a:buChar char="§"/>
            </a:pPr>
            <a:r>
              <a:rPr lang="ro-RO" sz="2400" dirty="0" smtClean="0"/>
              <a:t>Redundanţă</a:t>
            </a:r>
          </a:p>
          <a:p>
            <a:pPr lvl="2" fontAlgn="base">
              <a:buFont typeface="Wingdings" panose="05000000000000000000" pitchFamily="2" charset="2"/>
              <a:buChar char="§"/>
            </a:pPr>
            <a:r>
              <a:rPr lang="ro-RO" sz="2400" dirty="0" smtClean="0"/>
              <a:t>Failover</a:t>
            </a:r>
          </a:p>
          <a:p>
            <a:pPr lvl="2" fontAlgn="base">
              <a:buFont typeface="Wingdings" panose="05000000000000000000" pitchFamily="2" charset="2"/>
              <a:buChar char="§"/>
            </a:pPr>
            <a:r>
              <a:rPr lang="ro-RO" sz="2400" dirty="0" smtClean="0"/>
              <a:t>RAID</a:t>
            </a:r>
          </a:p>
          <a:p>
            <a:pPr lvl="2" fontAlgn="base">
              <a:buFont typeface="Wingdings" panose="05000000000000000000" pitchFamily="2" charset="2"/>
              <a:buChar char="§"/>
            </a:pPr>
            <a:r>
              <a:rPr lang="ro-RO" sz="2400" dirty="0" smtClean="0"/>
              <a:t>Clustere cu disponibilitate ridicată</a:t>
            </a:r>
          </a:p>
        </p:txBody>
      </p:sp>
      <p:pic>
        <p:nvPicPr>
          <p:cNvPr id="5122" name="Picture 2" descr="Informática URJCriminología: MODELO DE SEGURIDAD 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964" y="2689157"/>
            <a:ext cx="3120038" cy="282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48473"/>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TM02900688[[fn=Аспект]]</Template>
  <TotalTime>324</TotalTime>
  <Words>456</Words>
  <Application>Microsoft Office PowerPoint</Application>
  <PresentationFormat>Широкоэкранный</PresentationFormat>
  <Paragraphs>48</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Trebuchet MS</vt:lpstr>
      <vt:lpstr>Wingdings</vt:lpstr>
      <vt:lpstr>Wingdings 3</vt:lpstr>
      <vt:lpstr>Аспект</vt:lpstr>
      <vt:lpstr>Triada CIA</vt:lpstr>
      <vt:lpstr>Triada CIA</vt:lpstr>
      <vt:lpstr>Triada CIA</vt:lpstr>
      <vt:lpstr>Confidențialitatea</vt:lpstr>
      <vt:lpstr>Confidențialitatea</vt:lpstr>
      <vt:lpstr>Integritatea</vt:lpstr>
      <vt:lpstr>Integritatea</vt:lpstr>
      <vt:lpstr>Disponibilitatea</vt:lpstr>
      <vt:lpstr>Disponibilitatea</vt:lpstr>
      <vt:lpstr>Concluzii</vt:lpstr>
      <vt:lpstr>Lista bibliografică (webografică):</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Lenovo</dc:creator>
  <cp:lastModifiedBy>Lenovo</cp:lastModifiedBy>
  <cp:revision>24</cp:revision>
  <dcterms:created xsi:type="dcterms:W3CDTF">2021-05-18T16:53:34Z</dcterms:created>
  <dcterms:modified xsi:type="dcterms:W3CDTF">2021-05-18T22:19:00Z</dcterms:modified>
</cp:coreProperties>
</file>