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77" r:id="rId6"/>
    <p:sldId id="273" r:id="rId7"/>
  </p:sldIdLst>
  <p:sldSz cx="9144000" cy="5143500"/>
  <p:notesSz cx="6858000" cy="9144000"/>
  <p:embeddedFontLst>
    <p:embeddedFont>
      <p:font typeface="Frank Ruhl Libre"/>
      <p:regular r:id="rId11"/>
    </p:embeddedFont>
    <p:embeddedFont>
      <p:font typeface="Montserrat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3"/>
        <p:guide pos="289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6743487f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6743487f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6743487f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6743487f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6743487f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6743487f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rgbClr val="220337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/>
          <a:srcRect t="7490" b="7490"/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2496200" y="3103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body" idx="2"/>
          </p:nvPr>
        </p:nvSpPr>
        <p:spPr>
          <a:xfrm>
            <a:off x="2496200" y="4155404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40550" y="480150"/>
            <a:ext cx="2462890" cy="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 hasCustomPrompt="1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type="body" idx="1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8" name="Google Shape;58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1"/>
          <p:cNvSpPr txBox="1"/>
          <p:nvPr>
            <p:ph type="subTitle" idx="2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60" name="Google Shape;60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type="body" idx="1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type="body" idx="1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3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>
            <p:ph type="body" idx="2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type="body" idx="3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type="body" idx="4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">
    <p:bg>
      <p:bgPr>
        <a:solidFill>
          <a:srgbClr val="220337"/>
        </a:solid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/>
          <a:srcRect t="7490" b="7490"/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type="subTitle" idx="1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80" name="Google Shape;80;p14" descr="&quot;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64347" y="371225"/>
            <a:ext cx="1546225" cy="11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07175" y="4539125"/>
            <a:ext cx="1821750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bg>
      <p:bgPr>
        <a:solidFill>
          <a:schemeClr val="lt2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 descr=" "/>
          <p:cNvSpPr/>
          <p:nvPr/>
        </p:nvSpPr>
        <p:spPr>
          <a:xfrm>
            <a:off x="166025" y="147625"/>
            <a:ext cx="8830200" cy="487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6" name="Google Shape;86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with folio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body" idx="2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5"/>
          <p:cNvSpPr txBox="1"/>
          <p:nvPr>
            <p:ph type="subTitle" idx="3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4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type="body" idx="1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 txBox="1"/>
          <p:nvPr>
            <p:ph type="body" idx="1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sz="1800" b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4" name="Google Shape;54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904850" y="142767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ym typeface="+mn-ea"/>
              </a:rPr>
              <a:t> Trading Strategy</a:t>
            </a:r>
            <a:r>
              <a:rPr lang="en-US" altLang="en-GB" sz="4800">
                <a:sym typeface="+mn-ea"/>
              </a:rPr>
              <a:t> for Foreign Exchange Rates </a:t>
            </a:r>
            <a:endParaRPr lang="en-US" altLang="en-GB" sz="4800">
              <a:sym typeface="+mn-ea"/>
            </a:endParaRPr>
          </a:p>
        </p:txBody>
      </p:sp>
      <p:sp>
        <p:nvSpPr>
          <p:cNvPr id="96" name="Google Shape;96;p18"/>
          <p:cNvSpPr txBox="1"/>
          <p:nvPr>
            <p:ph type="subTitle" idx="1"/>
          </p:nvPr>
        </p:nvSpPr>
        <p:spPr>
          <a:xfrm>
            <a:off x="2144395" y="3295650"/>
            <a:ext cx="4854575" cy="668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>
                <a:sym typeface="+mn-ea"/>
              </a:rPr>
              <a:t>Data Engineering Final Project</a:t>
            </a:r>
            <a:endParaRPr lang="en-US" altLang="en-GB">
              <a:sym typeface="+mn-ea"/>
            </a:endParaRPr>
          </a:p>
        </p:txBody>
      </p:sp>
      <p:sp>
        <p:nvSpPr>
          <p:cNvPr id="97" name="Google Shape;97;p18"/>
          <p:cNvSpPr txBox="1"/>
          <p:nvPr>
            <p:ph type="body" idx="2"/>
          </p:nvPr>
        </p:nvSpPr>
        <p:spPr>
          <a:xfrm>
            <a:off x="2495550" y="4105275"/>
            <a:ext cx="4151630" cy="271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>
                <a:sym typeface="+mn-ea"/>
              </a:rPr>
              <a:t> </a:t>
            </a:r>
            <a:r>
              <a:rPr lang="en-US" altLang="en-GB">
                <a:sym typeface="+mn-ea"/>
              </a:rPr>
              <a:t>MG-GY_8411 </a:t>
            </a:r>
            <a:endParaRPr lang="en-US" altLang="en-GB">
              <a:sym typeface="+mn-ea"/>
            </a:endParaRPr>
          </a:p>
          <a:p>
            <a:pPr marL="0" lvl="0" indent="0" algn="ctr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>
                <a:sym typeface="+mn-ea"/>
              </a:rPr>
              <a:t>Alina Wang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85" y="1201420"/>
            <a:ext cx="6826250" cy="478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Data Collection Workflow</a:t>
            </a:r>
            <a:r>
              <a:rPr lang="en-US" altLang="en-GB">
                <a:sym typeface="+mn-ea"/>
              </a:rPr>
              <a:t> </a:t>
            </a:r>
            <a:endParaRPr lang="en-GB" altLang="en-GB" sz="1400">
              <a:sym typeface="+mn-ea"/>
            </a:endParaRPr>
          </a:p>
        </p:txBody>
      </p:sp>
      <p:sp>
        <p:nvSpPr>
          <p:cNvPr id="134" name="Google Shape;134;p23"/>
          <p:cNvSpPr txBox="1"/>
          <p:nvPr>
            <p:ph type="body" idx="1"/>
          </p:nvPr>
        </p:nvSpPr>
        <p:spPr>
          <a:xfrm>
            <a:off x="311785" y="1679575"/>
            <a:ext cx="4417060" cy="272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lnSpc>
                <a:spcPct val="115000"/>
              </a:lnSpc>
              <a:spcAft>
                <a:spcPts val="400"/>
              </a:spcAft>
              <a:buNone/>
            </a:pPr>
            <a:r>
              <a:rPr lang="en-US" altLang="en-GB" sz="1000" b="1">
                <a:sym typeface="+mn-ea"/>
              </a:rPr>
              <a:t>1. </a:t>
            </a:r>
            <a:r>
              <a:rPr lang="en-GB" sz="1000" b="1">
                <a:sym typeface="+mn-ea"/>
              </a:rPr>
              <a:t>Data Source</a:t>
            </a:r>
            <a:r>
              <a:rPr lang="en-US" altLang="en-GB" sz="1000" b="1">
                <a:sym typeface="+mn-ea"/>
              </a:rPr>
              <a:t>: </a:t>
            </a:r>
            <a:r>
              <a:rPr lang="en-GB" sz="1000">
                <a:sym typeface="+mn-ea"/>
              </a:rPr>
              <a:t>FX rates data sourced from the </a:t>
            </a:r>
            <a:r>
              <a:rPr lang="en-GB" sz="1000" b="1">
                <a:sym typeface="+mn-ea"/>
              </a:rPr>
              <a:t>Polygon API</a:t>
            </a:r>
            <a:r>
              <a:rPr lang="en-GB" sz="1000">
                <a:sym typeface="+mn-ea"/>
              </a:rPr>
              <a:t> for specific currency pairs (tickers: USDEUR, USDGBP, etc.).</a:t>
            </a:r>
            <a:endParaRPr lang="en-GB" sz="1000">
              <a:sym typeface="+mn-ea"/>
            </a:endParaRPr>
          </a:p>
          <a:p>
            <a:pPr marL="0" lvl="0" algn="l" rtl="0">
              <a:lnSpc>
                <a:spcPct val="115000"/>
              </a:lnSpc>
              <a:spcAft>
                <a:spcPts val="400"/>
              </a:spcAft>
              <a:buNone/>
            </a:pPr>
            <a:r>
              <a:rPr lang="en-US" altLang="en-GB" sz="1000" b="1">
                <a:sym typeface="+mn-ea"/>
              </a:rPr>
              <a:t>2. </a:t>
            </a:r>
            <a:r>
              <a:rPr lang="en-GB" sz="1000" b="1">
                <a:sym typeface="+mn-ea"/>
              </a:rPr>
              <a:t>Data Collection </a:t>
            </a:r>
            <a:r>
              <a:rPr lang="en-US" altLang="en-GB" sz="1000" b="1">
                <a:sym typeface="+mn-ea"/>
              </a:rPr>
              <a:t>&amp;</a:t>
            </a:r>
            <a:r>
              <a:rPr lang="en-GB" sz="1000" b="1">
                <a:sym typeface="+mn-ea"/>
              </a:rPr>
              <a:t> Temporary Storage in SQLite:</a:t>
            </a:r>
            <a:endParaRPr lang="en-GB" sz="1000">
              <a:sym typeface="+mn-ea"/>
            </a:endParaRPr>
          </a:p>
          <a:p>
            <a:pPr marL="0" lvl="0" algn="l" rtl="0">
              <a:lnSpc>
                <a:spcPct val="115000"/>
              </a:lnSpc>
              <a:spcAft>
                <a:spcPts val="400"/>
              </a:spcAft>
              <a:buNone/>
            </a:pPr>
            <a:r>
              <a:rPr lang="en-GB" sz="1000" b="1">
                <a:sym typeface="+mn-ea"/>
              </a:rPr>
              <a:t>Real-time FX rates</a:t>
            </a:r>
            <a:r>
              <a:rPr lang="en-GB" sz="1000">
                <a:sym typeface="+mn-ea"/>
              </a:rPr>
              <a:t> </a:t>
            </a:r>
            <a:r>
              <a:rPr lang="en-US" altLang="en-GB" sz="1000">
                <a:sym typeface="+mn-ea"/>
              </a:rPr>
              <a:t>(</a:t>
            </a:r>
            <a:r>
              <a:rPr lang="en-GB" sz="1000">
                <a:sym typeface="+mn-ea"/>
              </a:rPr>
              <a:t> timestamp, ticker, </a:t>
            </a:r>
            <a:r>
              <a:rPr lang="en-US" altLang="en-GB" sz="1000">
                <a:sym typeface="+mn-ea"/>
              </a:rPr>
              <a:t>exchange rate</a:t>
            </a:r>
            <a:r>
              <a:rPr lang="en-GB" sz="1000">
                <a:sym typeface="+mn-ea"/>
              </a:rPr>
              <a:t>, N, and entry timestamp</a:t>
            </a:r>
            <a:r>
              <a:rPr lang="en-US" altLang="en-GB" sz="1000">
                <a:sym typeface="+mn-ea"/>
              </a:rPr>
              <a:t>) </a:t>
            </a:r>
            <a:r>
              <a:rPr lang="en-GB" sz="1000">
                <a:sym typeface="+mn-ea"/>
              </a:rPr>
              <a:t>stored in SQLite database (final_fx_rates.db).</a:t>
            </a:r>
            <a:endParaRPr lang="en-GB" sz="1000">
              <a:sym typeface="+mn-ea"/>
            </a:endParaRPr>
          </a:p>
          <a:p>
            <a:pPr marL="0" lvl="0" algn="l" rtl="0">
              <a:lnSpc>
                <a:spcPct val="115000"/>
              </a:lnSpc>
              <a:spcAft>
                <a:spcPts val="400"/>
              </a:spcAft>
              <a:buNone/>
            </a:pPr>
            <a:r>
              <a:rPr lang="en-US" altLang="en-GB" sz="1000" b="1">
                <a:sym typeface="+mn-ea"/>
              </a:rPr>
              <a:t>3. F</a:t>
            </a:r>
            <a:r>
              <a:rPr lang="en-GB" sz="1000" b="1">
                <a:sym typeface="+mn-ea"/>
              </a:rPr>
              <a:t>eatures </a:t>
            </a:r>
            <a:r>
              <a:rPr lang="en-US" altLang="en-GB" sz="1000" b="1">
                <a:sym typeface="+mn-ea"/>
              </a:rPr>
              <a:t>calculation and </a:t>
            </a:r>
            <a:r>
              <a:rPr lang="en-GB" sz="1000" b="1">
                <a:sym typeface="+mn-ea"/>
              </a:rPr>
              <a:t>Transfer</a:t>
            </a:r>
            <a:r>
              <a:rPr lang="en-US" altLang="en-GB" sz="1000" b="1">
                <a:sym typeface="+mn-ea"/>
              </a:rPr>
              <a:t>ring</a:t>
            </a:r>
            <a:r>
              <a:rPr lang="en-GB" sz="1000" b="1">
                <a:sym typeface="+mn-ea"/>
              </a:rPr>
              <a:t> to MongoDB:</a:t>
            </a:r>
            <a:endParaRPr lang="en-GB" sz="1000" b="1">
              <a:sym typeface="+mn-ea"/>
            </a:endParaRPr>
          </a:p>
          <a:p>
            <a:pPr marL="0" lvl="0" algn="l" rtl="0">
              <a:lnSpc>
                <a:spcPct val="115000"/>
              </a:lnSpc>
              <a:spcAft>
                <a:spcPts val="400"/>
              </a:spcAft>
              <a:buNone/>
            </a:pPr>
            <a:r>
              <a:rPr lang="en-GB" sz="1000">
                <a:sym typeface="+mn-ea"/>
              </a:rPr>
              <a:t>Additional </a:t>
            </a:r>
            <a:r>
              <a:rPr lang="en-GB" sz="1000" b="1">
                <a:sym typeface="+mn-ea"/>
              </a:rPr>
              <a:t>features (VWAP, liquidity, volatility, Keltner bands</a:t>
            </a:r>
            <a:r>
              <a:rPr lang="en-US" altLang="en-GB" sz="1000" b="1">
                <a:sym typeface="+mn-ea"/>
              </a:rPr>
              <a:t>, fd</a:t>
            </a:r>
            <a:r>
              <a:rPr lang="en-GB" sz="1000" b="1">
                <a:sym typeface="+mn-ea"/>
              </a:rPr>
              <a:t>)</a:t>
            </a:r>
            <a:r>
              <a:rPr lang="en-GB" sz="1000">
                <a:sym typeface="+mn-ea"/>
              </a:rPr>
              <a:t> calculated for each currency pair.</a:t>
            </a:r>
            <a:r>
              <a:rPr lang="en-US" altLang="en-GB" sz="1000">
                <a:sym typeface="+mn-ea"/>
              </a:rPr>
              <a:t> </a:t>
            </a:r>
            <a:r>
              <a:rPr lang="en-GB" sz="1000">
                <a:sym typeface="+mn-ea"/>
              </a:rPr>
              <a:t>Data vectors</a:t>
            </a:r>
            <a:r>
              <a:rPr lang="en-US" altLang="en-GB" sz="1000">
                <a:sym typeface="+mn-ea"/>
              </a:rPr>
              <a:t> are </a:t>
            </a:r>
            <a:r>
              <a:rPr lang="en-GB" sz="1000">
                <a:sym typeface="+mn-ea"/>
              </a:rPr>
              <a:t>transferred to MongoDB (final_database) in real-time.</a:t>
            </a:r>
            <a:endParaRPr lang="en-GB" sz="1000">
              <a:sym typeface="+mn-ea"/>
            </a:endParaRPr>
          </a:p>
          <a:p>
            <a:pPr marL="0" lvl="0" algn="l" rtl="0">
              <a:lnSpc>
                <a:spcPct val="115000"/>
              </a:lnSpc>
              <a:spcAft>
                <a:spcPts val="400"/>
              </a:spcAft>
              <a:buNone/>
            </a:pPr>
            <a:r>
              <a:rPr lang="en-US" altLang="en-GB" sz="1000" b="1">
                <a:sym typeface="+mn-ea"/>
              </a:rPr>
              <a:t>4. </a:t>
            </a:r>
            <a:r>
              <a:rPr lang="en-GB" sz="1000" b="1">
                <a:sym typeface="+mn-ea"/>
              </a:rPr>
              <a:t>Data Cleaning and Deletion:</a:t>
            </a:r>
            <a:endParaRPr lang="en-GB" sz="1000" b="1">
              <a:sym typeface="+mn-ea"/>
            </a:endParaRPr>
          </a:p>
          <a:p>
            <a:pPr marL="0" lvl="0" algn="l" rtl="0">
              <a:lnSpc>
                <a:spcPct val="115000"/>
              </a:lnSpc>
              <a:spcAft>
                <a:spcPts val="400"/>
              </a:spcAft>
              <a:buNone/>
            </a:pPr>
            <a:r>
              <a:rPr lang="en-GB" sz="1000">
                <a:sym typeface="+mn-ea"/>
              </a:rPr>
              <a:t>Periodic cleaning of temporary SQLite data to remove outdated entries.</a:t>
            </a:r>
            <a:endParaRPr lang="en-GB" sz="1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91075" y="1688465"/>
            <a:ext cx="4197350" cy="269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304800" algn="l">
              <a:lnSpc>
                <a:spcPct val="115000"/>
              </a:lnSpc>
              <a:spcAft>
                <a:spcPts val="400"/>
              </a:spcAft>
              <a:buSzPts val="1200"/>
              <a:buFont typeface="Montserrat"/>
              <a:buNone/>
            </a:pP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1.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Data Source:</a:t>
            </a: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Economic indicators data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(GDP, Unemployment, CPI, Core CPI) 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is obtained from the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FRED API.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2.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Data Processing:</a:t>
            </a:r>
            <a:endParaRPr lang="en-GB" sz="1000" b="1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2.1 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The data is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resampled to daily frequency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using the 'ffill' (forward fill) method to fill missing values.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2.2</a:t>
            </a: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Upscaling 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with Spline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-A spline of degree 3 is used to fit the original time series, and the resulting curve is evaluated at more finely spaced points.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2.3</a:t>
            </a: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Weekend Exclusion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-Weekends (Saturday and Sunday) are excluded to match the FX market's weekdays-only nature.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3.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Data Storage in MongoDB:</a:t>
            </a:r>
            <a:endParaRPr lang="en-GB" sz="1000" b="1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The upscaled data is stored in a MongoDB collection named 'upscaled_data' within the 'final_database'.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312420" y="290195"/>
            <a:ext cx="779399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</a:rPr>
              <a:t>Main purpose: </a:t>
            </a:r>
            <a:r>
              <a:rPr lang="en-GB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</a:rPr>
              <a:t>Implementing a trading strategy, utilizing historical FX data and exogenous economic indicators, to generate buy/sell signals and calculate Profit and Loss (P&amp;L) for various currency pairs.</a:t>
            </a:r>
            <a:endParaRPr lang="en-GB">
              <a:solidFill>
                <a:srgbClr val="57068C"/>
              </a:solidFill>
              <a:latin typeface="Frank Ruhl Libre"/>
              <a:ea typeface="Frank Ruhl Libre"/>
              <a:cs typeface="Frank Ruhl Libr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11785" y="1103630"/>
            <a:ext cx="5570220" cy="3235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1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. Data Loading:</a:t>
            </a:r>
            <a:endParaRPr lang="en-GB" sz="1000" b="1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Connects to MongoDB to fetch historical FX data for the specified ticker.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Loads the data into a DataFrame.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2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. Regression Model Training:</a:t>
            </a:r>
            <a:endParaRPr lang="en-GB" sz="1000" b="1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Trains a regression model using PyCaret's automated model selection.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Saves the trained model with a unique name based on the ticker.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3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. Data Merging:</a:t>
            </a:r>
            <a:endParaRPr lang="en-GB" sz="1000" b="1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Concatenates the historical FX data with exogenous data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Drops rows with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missing timestamp values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4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. Correlation Calculation:</a:t>
            </a:r>
            <a:endParaRPr lang="en-GB" sz="1000" b="1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Calculates the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correlation matrix 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between relevant columns in the extended data.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US" alt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5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. Signal Generation:</a:t>
            </a:r>
            <a:endParaRPr lang="en-GB" sz="1000" b="1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Utilizes the trained regression model to predict future values.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5000"/>
              </a:lnSpc>
              <a:spcAft>
                <a:spcPts val="400"/>
              </a:spcAft>
              <a:buSzPts val="1200"/>
              <a:buNone/>
            </a:pP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  </a:t>
            </a:r>
            <a:r>
              <a:rPr lang="en-GB" sz="1000" b="1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Generates buy/sell signals</a:t>
            </a:r>
            <a:r>
              <a:rPr lang="en-GB" sz="10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 based on a trading strategy.</a:t>
            </a:r>
            <a:endParaRPr lang="en-GB" sz="10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TradingStrategy Class</a:t>
            </a:r>
            <a:endParaRPr lang="en-GB"/>
          </a:p>
        </p:txBody>
      </p:sp>
      <p:sp>
        <p:nvSpPr>
          <p:cNvPr id="171" name="Google Shape;171;p28"/>
          <p:cNvSpPr txBox="1"/>
          <p:nvPr/>
        </p:nvSpPr>
        <p:spPr>
          <a:xfrm>
            <a:off x="5539740" y="993140"/>
            <a:ext cx="3395980" cy="1546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Font typeface="Frank Ruhl Libre"/>
              <a:buNone/>
              <a:defRPr sz="4000" b="1" i="0" u="none" strike="noStrike" cap="none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Regression Modeling</a:t>
            </a:r>
            <a:endParaRPr lang="en-GB" sz="2000">
              <a:sym typeface="+mn-ea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Correlation Calculation</a:t>
            </a:r>
            <a:endParaRPr lang="en-GB" sz="2000">
              <a:sym typeface="+mn-ea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Signal Generation</a:t>
            </a:r>
            <a:endParaRPr lang="en-GB" sz="2000">
              <a:sym typeface="+mn-ea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5885815" y="2653030"/>
            <a:ext cx="27044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sz="1200">
                <a:solidFill>
                  <a:srgbClr val="333333"/>
                </a:solidFill>
                <a:latin typeface="Montserrat"/>
                <a:ea typeface="Montserrat"/>
                <a:cs typeface="Montserrat"/>
              </a:rPr>
              <a:t>Generative models can assist in creating new features or representations of the data, potentially capturing complex patterns that traditional methods might overlook, thereby improving the effectiveness of predictive models.</a:t>
            </a:r>
            <a:endParaRPr lang="en-GB" sz="1200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body" idx="1"/>
          </p:nvPr>
        </p:nvSpPr>
        <p:spPr>
          <a:xfrm>
            <a:off x="369570" y="1219200"/>
            <a:ext cx="5408930" cy="3101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1. Function `calculate_pnl`: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   Takes a CSV file containing buy/sell signals for a specific currency pair as input</a:t>
            </a:r>
            <a:r>
              <a:rPr lang="en-US" altLang="en-GB">
                <a:sym typeface="+mn-ea"/>
              </a:rPr>
              <a:t> and r</a:t>
            </a:r>
            <a:r>
              <a:rPr lang="en-GB">
                <a:sym typeface="+mn-ea"/>
              </a:rPr>
              <a:t>eads the signals into a DataFrame.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   Iterates through the signals, keeping track of the trading position and calculating the P&amp;L.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   Closes any open position at the end using the last available price.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2. Loop for Multiple Currency Pairs: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   Iterates through a list of currency pairs: 'USDEUR', 'USDGBP', 'USDAUD', 'USDCNY', 'USDHKD', 'USDJPY', 'USDPLN'.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ym typeface="+mn-ea"/>
              </a:rPr>
              <a:t>   Calls the `calculate_pnl` function for each currency pair, passing the corresponding signals CSV file.</a:t>
            </a:r>
            <a:endParaRPr lang="en-GB">
              <a:sym typeface="+mn-ea"/>
            </a:endParaRPr>
          </a:p>
        </p:txBody>
      </p:sp>
      <p:sp>
        <p:nvSpPr>
          <p:cNvPr id="155" name="Google Shape;155;p26"/>
          <p:cNvSpPr txBox="1"/>
          <p:nvPr>
            <p:ph type="subTitle" idx="2"/>
          </p:nvPr>
        </p:nvSpPr>
        <p:spPr>
          <a:xfrm>
            <a:off x="369570" y="478790"/>
            <a:ext cx="5100955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ym typeface="+mn-ea"/>
              </a:rPr>
              <a:t>Profit and Loss Calculation</a:t>
            </a:r>
            <a:endParaRPr lang="en-GB"/>
          </a:p>
        </p:txBody>
      </p:sp>
      <p:sp>
        <p:nvSpPr>
          <p:cNvPr id="156" name="Google Shape;156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</a:t>
            </a:r>
            <a:r>
              <a:rPr lang="en-US" altLang="en-GB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lang="en-US" altLang="en-GB"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96660" y="1260475"/>
            <a:ext cx="2540000" cy="1190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+mn-ea"/>
              </a:rPr>
              <a:t>Final_P&amp;L.py calculates the Profit and Loss (P&amp;L) for different currency pairs based on buy/sell signals generated from historical FX data. </a:t>
            </a:r>
            <a:endParaRPr lang="en-GB" sz="1100" b="1">
              <a:solidFill>
                <a:srgbClr val="333333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1435" y="2569845"/>
            <a:ext cx="2330450" cy="1846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6D6D6D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3295</Words>
  <Application>WPS Presentation</Application>
  <PresentationFormat/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Arial</vt:lpstr>
      <vt:lpstr>Frank Ruhl Libre</vt:lpstr>
      <vt:lpstr>Montserrat</vt:lpstr>
      <vt:lpstr>Montserrat SemiBold</vt:lpstr>
      <vt:lpstr>Thonburi</vt:lpstr>
      <vt:lpstr>Montserrat ExtraBold</vt:lpstr>
      <vt:lpstr>微软雅黑</vt:lpstr>
      <vt:lpstr>汉仪旗黑</vt:lpstr>
      <vt:lpstr>宋体</vt:lpstr>
      <vt:lpstr>Arial Unicode MS</vt:lpstr>
      <vt:lpstr>汉仪书宋二KW</vt:lpstr>
      <vt:lpstr>NYU Elegant</vt:lpstr>
      <vt:lpstr>Algorithmic Trading Strategy </vt:lpstr>
      <vt:lpstr>Data Collection Workflow  -The essential part of the algorithmic trading system, focusing on data collection and storage.</vt:lpstr>
      <vt:lpstr>TradingStrategy Class</vt:lpstr>
      <vt:lpstr>100%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/>
  <cp:lastModifiedBy>Alina</cp:lastModifiedBy>
  <cp:revision>29</cp:revision>
  <dcterms:created xsi:type="dcterms:W3CDTF">2023-12-12T02:19:23Z</dcterms:created>
  <dcterms:modified xsi:type="dcterms:W3CDTF">2023-12-12T02:19:23Z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10F880A47F6E16C1DB197665DC47F671</vt:lpwstr>
  </property>
  <property fmtid="{D5CDD505-2E9C-101B-9397-08002B2CF9AE}" pid="3" name="KSOProductBuildVer">
    <vt:lpwstr>1033-5.1.1.7662</vt:lpwstr>
  </property>
</Properties>
</file>