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3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8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07D926-B0F1-4603-99BF-B72F5BCEAC3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FC73E19-9753-4AD6-A971-95258F1D8D80}">
      <dgm:prSet/>
      <dgm:spPr/>
      <dgm:t>
        <a:bodyPr/>
        <a:lstStyle/>
        <a:p>
          <a:r>
            <a:rPr lang="en-US"/>
            <a:t>Euclidian space</a:t>
          </a:r>
        </a:p>
      </dgm:t>
    </dgm:pt>
    <dgm:pt modelId="{2FCB7D64-D1CC-4B28-9766-212958AEA39A}" cxnId="{3C4A6C72-A645-4D72-80DF-B17C4352152D}" type="parTrans">
      <dgm:prSet/>
      <dgm:spPr/>
      <dgm:t>
        <a:bodyPr/>
        <a:lstStyle/>
        <a:p>
          <a:endParaRPr lang="en-US"/>
        </a:p>
      </dgm:t>
    </dgm:pt>
    <dgm:pt modelId="{95704D97-CBFF-4099-B409-11E1F89A2685}" cxnId="{3C4A6C72-A645-4D72-80DF-B17C4352152D}" type="sibTrans">
      <dgm:prSet/>
      <dgm:spPr/>
      <dgm:t>
        <a:bodyPr/>
        <a:lstStyle/>
        <a:p>
          <a:endParaRPr lang="en-US"/>
        </a:p>
      </dgm:t>
    </dgm:pt>
    <dgm:pt modelId="{4F6E34E2-82E4-4337-92E5-AA9C56726792}">
      <dgm:prSet/>
      <dgm:spPr/>
      <dgm:t>
        <a:bodyPr/>
        <a:lstStyle/>
        <a:p>
          <a:r>
            <a:rPr lang="en-US"/>
            <a:t>Non-Euclidian Space</a:t>
          </a:r>
        </a:p>
      </dgm:t>
    </dgm:pt>
    <dgm:pt modelId="{16DA4144-2437-47C4-9F96-03704B6B0D5A}" cxnId="{76923162-B2DC-4EE9-8A4F-F00D3433BB7C}" type="parTrans">
      <dgm:prSet/>
      <dgm:spPr/>
      <dgm:t>
        <a:bodyPr/>
        <a:lstStyle/>
        <a:p>
          <a:endParaRPr lang="en-US"/>
        </a:p>
      </dgm:t>
    </dgm:pt>
    <dgm:pt modelId="{1EBF5678-DFF4-4B7C-A8C7-6366E814B045}" cxnId="{76923162-B2DC-4EE9-8A4F-F00D3433BB7C}" type="sibTrans">
      <dgm:prSet/>
      <dgm:spPr/>
      <dgm:t>
        <a:bodyPr/>
        <a:lstStyle/>
        <a:p>
          <a:endParaRPr lang="en-US"/>
        </a:p>
      </dgm:t>
    </dgm:pt>
    <dgm:pt modelId="{2CA069BC-FD0A-4BB1-98AA-11A77DA49D1B}" type="pres">
      <dgm:prSet presAssocID="{1A07D926-B0F1-4603-99BF-B72F5BCEAC3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086C202-5BCB-4623-87BA-FC3A7C4BB9FB}" type="pres">
      <dgm:prSet presAssocID="{2FC73E19-9753-4AD6-A971-95258F1D8D80}" presName="hierRoot1" presStyleCnt="0">
        <dgm:presLayoutVars>
          <dgm:hierBranch val="init"/>
        </dgm:presLayoutVars>
      </dgm:prSet>
      <dgm:spPr/>
    </dgm:pt>
    <dgm:pt modelId="{38725D35-DAA1-4921-B09C-3760F68749EA}" type="pres">
      <dgm:prSet presAssocID="{2FC73E19-9753-4AD6-A971-95258F1D8D80}" presName="rootComposite1" presStyleCnt="0"/>
      <dgm:spPr/>
    </dgm:pt>
    <dgm:pt modelId="{452252F2-E42B-4969-8D97-28FE616A3F2B}" type="pres">
      <dgm:prSet presAssocID="{2FC73E19-9753-4AD6-A971-95258F1D8D80}" presName="rootText1" presStyleLbl="node0" presStyleIdx="0" presStyleCnt="2">
        <dgm:presLayoutVars>
          <dgm:chPref val="3"/>
        </dgm:presLayoutVars>
      </dgm:prSet>
      <dgm:spPr/>
    </dgm:pt>
    <dgm:pt modelId="{4624AEE9-A1E3-415C-956A-B65EB045CDAF}" type="pres">
      <dgm:prSet presAssocID="{2FC73E19-9753-4AD6-A971-95258F1D8D80}" presName="rootConnector1" presStyleLbl="node1" presStyleIdx="0" presStyleCnt="0"/>
      <dgm:spPr/>
    </dgm:pt>
    <dgm:pt modelId="{744998B9-B299-44C3-A2B3-42B587AAEA04}" type="pres">
      <dgm:prSet presAssocID="{2FC73E19-9753-4AD6-A971-95258F1D8D80}" presName="hierChild2" presStyleCnt="0"/>
      <dgm:spPr/>
    </dgm:pt>
    <dgm:pt modelId="{8EA9C2AC-AC49-4BE8-9B9D-91E45B289F1E}" type="pres">
      <dgm:prSet presAssocID="{2FC73E19-9753-4AD6-A971-95258F1D8D80}" presName="hierChild3" presStyleCnt="0"/>
      <dgm:spPr/>
    </dgm:pt>
    <dgm:pt modelId="{A72FCBA6-848E-4ED1-A40E-42C73A59A412}" type="pres">
      <dgm:prSet presAssocID="{4F6E34E2-82E4-4337-92E5-AA9C56726792}" presName="hierRoot1" presStyleCnt="0">
        <dgm:presLayoutVars>
          <dgm:hierBranch val="init"/>
        </dgm:presLayoutVars>
      </dgm:prSet>
      <dgm:spPr/>
    </dgm:pt>
    <dgm:pt modelId="{687D2331-50E6-4C85-8C71-11B7DCAEAE36}" type="pres">
      <dgm:prSet presAssocID="{4F6E34E2-82E4-4337-92E5-AA9C56726792}" presName="rootComposite1" presStyleCnt="0"/>
      <dgm:spPr/>
    </dgm:pt>
    <dgm:pt modelId="{B988DD28-87AA-4184-A457-646EFD42E8D7}" type="pres">
      <dgm:prSet presAssocID="{4F6E34E2-82E4-4337-92E5-AA9C56726792}" presName="rootText1" presStyleLbl="node0" presStyleIdx="1" presStyleCnt="2">
        <dgm:presLayoutVars>
          <dgm:chPref val="3"/>
        </dgm:presLayoutVars>
      </dgm:prSet>
      <dgm:spPr/>
    </dgm:pt>
    <dgm:pt modelId="{73F21C0B-3D19-4A75-8F2F-5FE1195CA3BC}" type="pres">
      <dgm:prSet presAssocID="{4F6E34E2-82E4-4337-92E5-AA9C56726792}" presName="rootConnector1" presStyleLbl="node1" presStyleIdx="0" presStyleCnt="0"/>
      <dgm:spPr/>
    </dgm:pt>
    <dgm:pt modelId="{9B8A04D1-F353-4A84-81E5-1D4FC1B2715C}" type="pres">
      <dgm:prSet presAssocID="{4F6E34E2-82E4-4337-92E5-AA9C56726792}" presName="hierChild2" presStyleCnt="0"/>
      <dgm:spPr/>
    </dgm:pt>
    <dgm:pt modelId="{67C76A6E-D054-4684-AED6-D91CA0CC205C}" type="pres">
      <dgm:prSet presAssocID="{4F6E34E2-82E4-4337-92E5-AA9C56726792}" presName="hierChild3" presStyleCnt="0"/>
      <dgm:spPr/>
    </dgm:pt>
  </dgm:ptLst>
  <dgm:cxnLst>
    <dgm:cxn modelId="{AEBC0827-4B1D-4E83-8852-B20021835B00}" type="presOf" srcId="{4F6E34E2-82E4-4337-92E5-AA9C56726792}" destId="{73F21C0B-3D19-4A75-8F2F-5FE1195CA3BC}" srcOrd="1" destOrd="0" presId="urn:microsoft.com/office/officeart/2005/8/layout/orgChart1"/>
    <dgm:cxn modelId="{76923162-B2DC-4EE9-8A4F-F00D3433BB7C}" srcId="{1A07D926-B0F1-4603-99BF-B72F5BCEAC3C}" destId="{4F6E34E2-82E4-4337-92E5-AA9C56726792}" srcOrd="1" destOrd="0" parTransId="{16DA4144-2437-47C4-9F96-03704B6B0D5A}" sibTransId="{1EBF5678-DFF4-4B7C-A8C7-6366E814B045}"/>
    <dgm:cxn modelId="{38FAC642-86C1-466D-B3BD-4D6E16E2EC51}" type="presOf" srcId="{1A07D926-B0F1-4603-99BF-B72F5BCEAC3C}" destId="{2CA069BC-FD0A-4BB1-98AA-11A77DA49D1B}" srcOrd="0" destOrd="0" presId="urn:microsoft.com/office/officeart/2005/8/layout/orgChart1"/>
    <dgm:cxn modelId="{3C4A6C72-A645-4D72-80DF-B17C4352152D}" srcId="{1A07D926-B0F1-4603-99BF-B72F5BCEAC3C}" destId="{2FC73E19-9753-4AD6-A971-95258F1D8D80}" srcOrd="0" destOrd="0" parTransId="{2FCB7D64-D1CC-4B28-9766-212958AEA39A}" sibTransId="{95704D97-CBFF-4099-B409-11E1F89A2685}"/>
    <dgm:cxn modelId="{C070D4B4-5B36-4AA7-A4F6-605FDCFF8E54}" type="presOf" srcId="{2FC73E19-9753-4AD6-A971-95258F1D8D80}" destId="{4624AEE9-A1E3-415C-956A-B65EB045CDAF}" srcOrd="1" destOrd="0" presId="urn:microsoft.com/office/officeart/2005/8/layout/orgChart1"/>
    <dgm:cxn modelId="{EE88BDC7-6543-4038-8164-9C601DA49361}" type="presOf" srcId="{2FC73E19-9753-4AD6-A971-95258F1D8D80}" destId="{452252F2-E42B-4969-8D97-28FE616A3F2B}" srcOrd="0" destOrd="0" presId="urn:microsoft.com/office/officeart/2005/8/layout/orgChart1"/>
    <dgm:cxn modelId="{A4AAFAE5-383F-4F28-8332-90FF535BB57C}" type="presOf" srcId="{4F6E34E2-82E4-4337-92E5-AA9C56726792}" destId="{B988DD28-87AA-4184-A457-646EFD42E8D7}" srcOrd="0" destOrd="0" presId="urn:microsoft.com/office/officeart/2005/8/layout/orgChart1"/>
    <dgm:cxn modelId="{07558F44-2A97-4F3D-B6E7-A53B5A1147E2}" type="presParOf" srcId="{2CA069BC-FD0A-4BB1-98AA-11A77DA49D1B}" destId="{F086C202-5BCB-4623-87BA-FC3A7C4BB9FB}" srcOrd="0" destOrd="0" presId="urn:microsoft.com/office/officeart/2005/8/layout/orgChart1"/>
    <dgm:cxn modelId="{A13F5A7B-E41F-4F15-A6E7-74A0B519CA16}" type="presParOf" srcId="{F086C202-5BCB-4623-87BA-FC3A7C4BB9FB}" destId="{38725D35-DAA1-4921-B09C-3760F68749EA}" srcOrd="0" destOrd="0" presId="urn:microsoft.com/office/officeart/2005/8/layout/orgChart1"/>
    <dgm:cxn modelId="{8B3814D8-EBE9-4F86-BABD-D0FDB886B2E1}" type="presParOf" srcId="{38725D35-DAA1-4921-B09C-3760F68749EA}" destId="{452252F2-E42B-4969-8D97-28FE616A3F2B}" srcOrd="0" destOrd="0" presId="urn:microsoft.com/office/officeart/2005/8/layout/orgChart1"/>
    <dgm:cxn modelId="{B0B9A1B9-4EF4-4E6C-AC7D-5B5E81D55A10}" type="presParOf" srcId="{38725D35-DAA1-4921-B09C-3760F68749EA}" destId="{4624AEE9-A1E3-415C-956A-B65EB045CDAF}" srcOrd="1" destOrd="0" presId="urn:microsoft.com/office/officeart/2005/8/layout/orgChart1"/>
    <dgm:cxn modelId="{1E10FA28-2191-4AC8-BF96-F77343AB41D7}" type="presParOf" srcId="{F086C202-5BCB-4623-87BA-FC3A7C4BB9FB}" destId="{744998B9-B299-44C3-A2B3-42B587AAEA04}" srcOrd="1" destOrd="0" presId="urn:microsoft.com/office/officeart/2005/8/layout/orgChart1"/>
    <dgm:cxn modelId="{6CFC968C-6096-46EA-9057-9A01122E60A5}" type="presParOf" srcId="{F086C202-5BCB-4623-87BA-FC3A7C4BB9FB}" destId="{8EA9C2AC-AC49-4BE8-9B9D-91E45B289F1E}" srcOrd="2" destOrd="0" presId="urn:microsoft.com/office/officeart/2005/8/layout/orgChart1"/>
    <dgm:cxn modelId="{DC8DFCB8-3A59-41F9-8A79-B149D2562BFC}" type="presParOf" srcId="{2CA069BC-FD0A-4BB1-98AA-11A77DA49D1B}" destId="{A72FCBA6-848E-4ED1-A40E-42C73A59A412}" srcOrd="1" destOrd="0" presId="urn:microsoft.com/office/officeart/2005/8/layout/orgChart1"/>
    <dgm:cxn modelId="{F6BCB3D7-8BC2-47FD-AE57-721558678F33}" type="presParOf" srcId="{A72FCBA6-848E-4ED1-A40E-42C73A59A412}" destId="{687D2331-50E6-4C85-8C71-11B7DCAEAE36}" srcOrd="0" destOrd="0" presId="urn:microsoft.com/office/officeart/2005/8/layout/orgChart1"/>
    <dgm:cxn modelId="{4FEA5FB4-F5B3-47BD-98D6-72A84E70DF44}" type="presParOf" srcId="{687D2331-50E6-4C85-8C71-11B7DCAEAE36}" destId="{B988DD28-87AA-4184-A457-646EFD42E8D7}" srcOrd="0" destOrd="0" presId="urn:microsoft.com/office/officeart/2005/8/layout/orgChart1"/>
    <dgm:cxn modelId="{1F13242E-CF3B-4443-8DFA-ADDE00E6595B}" type="presParOf" srcId="{687D2331-50E6-4C85-8C71-11B7DCAEAE36}" destId="{73F21C0B-3D19-4A75-8F2F-5FE1195CA3BC}" srcOrd="1" destOrd="0" presId="urn:microsoft.com/office/officeart/2005/8/layout/orgChart1"/>
    <dgm:cxn modelId="{D75C8767-F8BE-46C8-8454-68AD50E1ABF5}" type="presParOf" srcId="{A72FCBA6-848E-4ED1-A40E-42C73A59A412}" destId="{9B8A04D1-F353-4A84-81E5-1D4FC1B2715C}" srcOrd="1" destOrd="0" presId="urn:microsoft.com/office/officeart/2005/8/layout/orgChart1"/>
    <dgm:cxn modelId="{71EC96AE-31E0-499C-9568-6101990E2D95}" type="presParOf" srcId="{A72FCBA6-848E-4ED1-A40E-42C73A59A412}" destId="{67C76A6E-D054-4684-AED6-D91CA0CC205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15AD8E-3F7E-4EA0-AC46-33161F0CF557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8823627-3A17-4484-8D54-C405B2C05955}">
      <dgm:prSet/>
      <dgm:spPr/>
      <dgm:t>
        <a:bodyPr/>
        <a:lstStyle/>
        <a:p>
          <a:r>
            <a:rPr lang="en-US" dirty="0"/>
            <a:t>Loss function </a:t>
          </a:r>
        </a:p>
      </dgm:t>
    </dgm:pt>
    <dgm:pt modelId="{DA966C54-D9FF-491A-8EB6-6D3ABACE33DC}" cxnId="{2CFB17C5-B91A-41D9-8CEE-D279285AC18D}" type="parTrans">
      <dgm:prSet/>
      <dgm:spPr/>
      <dgm:t>
        <a:bodyPr/>
        <a:lstStyle/>
        <a:p>
          <a:endParaRPr lang="en-US"/>
        </a:p>
      </dgm:t>
    </dgm:pt>
    <dgm:pt modelId="{8D6D6021-E616-4E01-AC3E-CB46E398C821}" cxnId="{2CFB17C5-B91A-41D9-8CEE-D279285AC18D}" type="sibTrans">
      <dgm:prSet/>
      <dgm:spPr/>
      <dgm:t>
        <a:bodyPr/>
        <a:lstStyle/>
        <a:p>
          <a:endParaRPr lang="en-US"/>
        </a:p>
      </dgm:t>
    </dgm:pt>
    <dgm:pt modelId="{0B351903-FABD-4140-9FDC-81AE329EB10F}">
      <dgm:prSet/>
      <dgm:spPr/>
      <dgm:t>
        <a:bodyPr/>
        <a:lstStyle/>
        <a:p>
          <a:r>
            <a:rPr lang="en-US"/>
            <a:t>Gradient descent</a:t>
          </a:r>
        </a:p>
      </dgm:t>
    </dgm:pt>
    <dgm:pt modelId="{F7F53745-0D83-4A45-AF36-17C52995975B}" cxnId="{6FB20656-B52C-4424-8E88-4F0EB7F4F0A6}" type="parTrans">
      <dgm:prSet/>
      <dgm:spPr/>
      <dgm:t>
        <a:bodyPr/>
        <a:lstStyle/>
        <a:p>
          <a:endParaRPr lang="en-US"/>
        </a:p>
      </dgm:t>
    </dgm:pt>
    <dgm:pt modelId="{2A1A807A-1BBF-4F0E-A80C-1D5F3FCFEDFC}" cxnId="{6FB20656-B52C-4424-8E88-4F0EB7F4F0A6}" type="sibTrans">
      <dgm:prSet/>
      <dgm:spPr/>
      <dgm:t>
        <a:bodyPr/>
        <a:lstStyle/>
        <a:p>
          <a:endParaRPr lang="en-US"/>
        </a:p>
      </dgm:t>
    </dgm:pt>
    <dgm:pt modelId="{FF1F797A-80FC-4A5F-9070-B63F3AF282B5}" type="pres">
      <dgm:prSet presAssocID="{2115AD8E-3F7E-4EA0-AC46-33161F0CF55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EADBF7E-83C9-4A51-AE50-1CE4A02900F0}" type="pres">
      <dgm:prSet presAssocID="{B8823627-3A17-4484-8D54-C405B2C05955}" presName="hierRoot1" presStyleCnt="0"/>
      <dgm:spPr/>
    </dgm:pt>
    <dgm:pt modelId="{A672D3A1-5D60-43E3-A911-0909D79FC494}" type="pres">
      <dgm:prSet presAssocID="{B8823627-3A17-4484-8D54-C405B2C05955}" presName="composite" presStyleCnt="0"/>
      <dgm:spPr/>
    </dgm:pt>
    <dgm:pt modelId="{F83CAF4A-951D-4FC0-8E01-AD5CA2D45453}" type="pres">
      <dgm:prSet presAssocID="{B8823627-3A17-4484-8D54-C405B2C05955}" presName="background" presStyleLbl="node0" presStyleIdx="0" presStyleCnt="2"/>
      <dgm:spPr/>
    </dgm:pt>
    <dgm:pt modelId="{E5B1DF2D-9CC9-4250-BB01-D39F6895BFA8}" type="pres">
      <dgm:prSet presAssocID="{B8823627-3A17-4484-8D54-C405B2C05955}" presName="text" presStyleLbl="fgAcc0" presStyleIdx="0" presStyleCnt="2">
        <dgm:presLayoutVars>
          <dgm:chPref val="3"/>
        </dgm:presLayoutVars>
      </dgm:prSet>
      <dgm:spPr/>
    </dgm:pt>
    <dgm:pt modelId="{1B82D2C2-7592-4C3D-BF9E-1B405832766D}" type="pres">
      <dgm:prSet presAssocID="{B8823627-3A17-4484-8D54-C405B2C05955}" presName="hierChild2" presStyleCnt="0"/>
      <dgm:spPr/>
    </dgm:pt>
    <dgm:pt modelId="{293F3DA2-FCD5-4D2D-B9CD-FF4843F77E85}" type="pres">
      <dgm:prSet presAssocID="{0B351903-FABD-4140-9FDC-81AE329EB10F}" presName="hierRoot1" presStyleCnt="0"/>
      <dgm:spPr/>
    </dgm:pt>
    <dgm:pt modelId="{B94A5B42-FFEF-47FC-B626-514E938C9AB2}" type="pres">
      <dgm:prSet presAssocID="{0B351903-FABD-4140-9FDC-81AE329EB10F}" presName="composite" presStyleCnt="0"/>
      <dgm:spPr/>
    </dgm:pt>
    <dgm:pt modelId="{C44557AE-27A8-4381-8B3E-31066EEEA8E1}" type="pres">
      <dgm:prSet presAssocID="{0B351903-FABD-4140-9FDC-81AE329EB10F}" presName="background" presStyleLbl="node0" presStyleIdx="1" presStyleCnt="2"/>
      <dgm:spPr/>
    </dgm:pt>
    <dgm:pt modelId="{3CA21999-8517-4F48-96C2-D8909B4BC276}" type="pres">
      <dgm:prSet presAssocID="{0B351903-FABD-4140-9FDC-81AE329EB10F}" presName="text" presStyleLbl="fgAcc0" presStyleIdx="1" presStyleCnt="2">
        <dgm:presLayoutVars>
          <dgm:chPref val="3"/>
        </dgm:presLayoutVars>
      </dgm:prSet>
      <dgm:spPr/>
    </dgm:pt>
    <dgm:pt modelId="{6CA2BB06-C87A-416A-BBD4-A9F70176D790}" type="pres">
      <dgm:prSet presAssocID="{0B351903-FABD-4140-9FDC-81AE329EB10F}" presName="hierChild2" presStyleCnt="0"/>
      <dgm:spPr/>
    </dgm:pt>
  </dgm:ptLst>
  <dgm:cxnLst>
    <dgm:cxn modelId="{26C08E09-58DA-415A-82B7-634F68033566}" type="presOf" srcId="{0B351903-FABD-4140-9FDC-81AE329EB10F}" destId="{3CA21999-8517-4F48-96C2-D8909B4BC276}" srcOrd="0" destOrd="0" presId="urn:microsoft.com/office/officeart/2005/8/layout/hierarchy1"/>
    <dgm:cxn modelId="{6FB20656-B52C-4424-8E88-4F0EB7F4F0A6}" srcId="{2115AD8E-3F7E-4EA0-AC46-33161F0CF557}" destId="{0B351903-FABD-4140-9FDC-81AE329EB10F}" srcOrd="1" destOrd="0" parTransId="{F7F53745-0D83-4A45-AF36-17C52995975B}" sibTransId="{2A1A807A-1BBF-4F0E-A80C-1D5F3FCFEDFC}"/>
    <dgm:cxn modelId="{F5813C56-09A3-46F7-89EA-8B97D0289AA4}" type="presOf" srcId="{2115AD8E-3F7E-4EA0-AC46-33161F0CF557}" destId="{FF1F797A-80FC-4A5F-9070-B63F3AF282B5}" srcOrd="0" destOrd="0" presId="urn:microsoft.com/office/officeart/2005/8/layout/hierarchy1"/>
    <dgm:cxn modelId="{C12311BE-E5F0-484A-8FB1-B290A7F82D5D}" type="presOf" srcId="{B8823627-3A17-4484-8D54-C405B2C05955}" destId="{E5B1DF2D-9CC9-4250-BB01-D39F6895BFA8}" srcOrd="0" destOrd="0" presId="urn:microsoft.com/office/officeart/2005/8/layout/hierarchy1"/>
    <dgm:cxn modelId="{2CFB17C5-B91A-41D9-8CEE-D279285AC18D}" srcId="{2115AD8E-3F7E-4EA0-AC46-33161F0CF557}" destId="{B8823627-3A17-4484-8D54-C405B2C05955}" srcOrd="0" destOrd="0" parTransId="{DA966C54-D9FF-491A-8EB6-6D3ABACE33DC}" sibTransId="{8D6D6021-E616-4E01-AC3E-CB46E398C821}"/>
    <dgm:cxn modelId="{A8067BE8-B31D-4DA3-9066-8A086CD329CE}" type="presParOf" srcId="{FF1F797A-80FC-4A5F-9070-B63F3AF282B5}" destId="{0EADBF7E-83C9-4A51-AE50-1CE4A02900F0}" srcOrd="0" destOrd="0" presId="urn:microsoft.com/office/officeart/2005/8/layout/hierarchy1"/>
    <dgm:cxn modelId="{0C71C183-E793-4713-A07C-C59D1210125B}" type="presParOf" srcId="{0EADBF7E-83C9-4A51-AE50-1CE4A02900F0}" destId="{A672D3A1-5D60-43E3-A911-0909D79FC494}" srcOrd="0" destOrd="0" presId="urn:microsoft.com/office/officeart/2005/8/layout/hierarchy1"/>
    <dgm:cxn modelId="{19346115-327F-4F55-BF4C-66E6D3B88075}" type="presParOf" srcId="{A672D3A1-5D60-43E3-A911-0909D79FC494}" destId="{F83CAF4A-951D-4FC0-8E01-AD5CA2D45453}" srcOrd="0" destOrd="0" presId="urn:microsoft.com/office/officeart/2005/8/layout/hierarchy1"/>
    <dgm:cxn modelId="{F481235B-093D-4828-B9A8-4A6685FA92D5}" type="presParOf" srcId="{A672D3A1-5D60-43E3-A911-0909D79FC494}" destId="{E5B1DF2D-9CC9-4250-BB01-D39F6895BFA8}" srcOrd="1" destOrd="0" presId="urn:microsoft.com/office/officeart/2005/8/layout/hierarchy1"/>
    <dgm:cxn modelId="{66BA8EF6-1448-43FA-A4DC-D8090F0CE488}" type="presParOf" srcId="{0EADBF7E-83C9-4A51-AE50-1CE4A02900F0}" destId="{1B82D2C2-7592-4C3D-BF9E-1B405832766D}" srcOrd="1" destOrd="0" presId="urn:microsoft.com/office/officeart/2005/8/layout/hierarchy1"/>
    <dgm:cxn modelId="{B62E517D-765F-47B3-9DB7-8B24770128F7}" type="presParOf" srcId="{FF1F797A-80FC-4A5F-9070-B63F3AF282B5}" destId="{293F3DA2-FCD5-4D2D-B9CD-FF4843F77E85}" srcOrd="1" destOrd="0" presId="urn:microsoft.com/office/officeart/2005/8/layout/hierarchy1"/>
    <dgm:cxn modelId="{479A637C-2478-40DB-A583-0F5F481BD183}" type="presParOf" srcId="{293F3DA2-FCD5-4D2D-B9CD-FF4843F77E85}" destId="{B94A5B42-FFEF-47FC-B626-514E938C9AB2}" srcOrd="0" destOrd="0" presId="urn:microsoft.com/office/officeart/2005/8/layout/hierarchy1"/>
    <dgm:cxn modelId="{1C480CBE-B3A3-4BAC-A7A5-47A0D2DE10B7}" type="presParOf" srcId="{B94A5B42-FFEF-47FC-B626-514E938C9AB2}" destId="{C44557AE-27A8-4381-8B3E-31066EEEA8E1}" srcOrd="0" destOrd="0" presId="urn:microsoft.com/office/officeart/2005/8/layout/hierarchy1"/>
    <dgm:cxn modelId="{881C8EFC-F84E-4C58-8760-BCE8A4863F6B}" type="presParOf" srcId="{B94A5B42-FFEF-47FC-B626-514E938C9AB2}" destId="{3CA21999-8517-4F48-96C2-D8909B4BC276}" srcOrd="1" destOrd="0" presId="urn:microsoft.com/office/officeart/2005/8/layout/hierarchy1"/>
    <dgm:cxn modelId="{5F4B4CF8-9970-4137-8DEF-0C97A22C47E1}" type="presParOf" srcId="{293F3DA2-FCD5-4D2D-B9CD-FF4843F77E85}" destId="{6CA2BB06-C87A-416A-BBD4-A9F70176D7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515600" cy="3457575"/>
        <a:chOff x="0" y="0"/>
        <a:chExt cx="10515600" cy="3457575"/>
      </a:xfrm>
    </dsp:grpSpPr>
    <dsp:sp modelId="{452252F2-E42B-4969-8D97-28FE616A3F2B}">
      <dsp:nvSpPr>
        <dsp:cNvPr id="3" name="Rectangles 2"/>
        <dsp:cNvSpPr/>
      </dsp:nvSpPr>
      <dsp:spPr bwMode="white">
        <a:xfrm>
          <a:off x="0" y="539240"/>
          <a:ext cx="4758190" cy="2379095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36830" tIns="36830" rIns="36830" bIns="36830" anchor="ctr"/>
        <a:lstStyle>
          <a:lvl1pPr algn="ctr">
            <a:defRPr sz="5800"/>
          </a:lvl1pPr>
          <a:lvl2pPr marL="285750" indent="-285750" algn="ctr">
            <a:defRPr sz="4500"/>
          </a:lvl2pPr>
          <a:lvl3pPr marL="571500" indent="-285750" algn="ctr">
            <a:defRPr sz="4500"/>
          </a:lvl3pPr>
          <a:lvl4pPr marL="857250" indent="-285750" algn="ctr">
            <a:defRPr sz="4500"/>
          </a:lvl4pPr>
          <a:lvl5pPr marL="1143000" indent="-285750" algn="ctr">
            <a:defRPr sz="4500"/>
          </a:lvl5pPr>
          <a:lvl6pPr marL="1428750" indent="-285750" algn="ctr">
            <a:defRPr sz="4500"/>
          </a:lvl6pPr>
          <a:lvl7pPr marL="1714500" indent="-285750" algn="ctr">
            <a:defRPr sz="4500"/>
          </a:lvl7pPr>
          <a:lvl8pPr marL="2000250" indent="-285750" algn="ctr">
            <a:defRPr sz="4500"/>
          </a:lvl8pPr>
          <a:lvl9pPr marL="2286000" indent="-285750" algn="ctr">
            <a:defRPr sz="4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Euclidian space</a:t>
          </a:r>
        </a:p>
      </dsp:txBody>
      <dsp:txXfrm>
        <a:off x="0" y="539240"/>
        <a:ext cx="4758190" cy="2379095"/>
      </dsp:txXfrm>
    </dsp:sp>
    <dsp:sp modelId="{B988DD28-87AA-4184-A457-646EFD42E8D7}">
      <dsp:nvSpPr>
        <dsp:cNvPr id="5" name="Rectangles 4"/>
        <dsp:cNvSpPr/>
      </dsp:nvSpPr>
      <dsp:spPr bwMode="white">
        <a:xfrm>
          <a:off x="5757410" y="539240"/>
          <a:ext cx="4758190" cy="2379095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36830" tIns="36830" rIns="36830" bIns="36830" anchor="ctr"/>
        <a:lstStyle>
          <a:lvl1pPr algn="ctr">
            <a:defRPr sz="5800"/>
          </a:lvl1pPr>
          <a:lvl2pPr marL="285750" indent="-285750" algn="ctr">
            <a:defRPr sz="4500"/>
          </a:lvl2pPr>
          <a:lvl3pPr marL="571500" indent="-285750" algn="ctr">
            <a:defRPr sz="4500"/>
          </a:lvl3pPr>
          <a:lvl4pPr marL="857250" indent="-285750" algn="ctr">
            <a:defRPr sz="4500"/>
          </a:lvl4pPr>
          <a:lvl5pPr marL="1143000" indent="-285750" algn="ctr">
            <a:defRPr sz="4500"/>
          </a:lvl5pPr>
          <a:lvl6pPr marL="1428750" indent="-285750" algn="ctr">
            <a:defRPr sz="4500"/>
          </a:lvl6pPr>
          <a:lvl7pPr marL="1714500" indent="-285750" algn="ctr">
            <a:defRPr sz="4500"/>
          </a:lvl7pPr>
          <a:lvl8pPr marL="2000250" indent="-285750" algn="ctr">
            <a:defRPr sz="4500"/>
          </a:lvl8pPr>
          <a:lvl9pPr marL="2286000" indent="-285750" algn="ctr">
            <a:defRPr sz="4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Non-Euclidian Space</a:t>
          </a:r>
        </a:p>
      </dsp:txBody>
      <dsp:txXfrm>
        <a:off x="5757410" y="539240"/>
        <a:ext cx="4758190" cy="2379095"/>
      </dsp:txXfrm>
    </dsp:sp>
    <dsp:sp modelId="{4624AEE9-A1E3-415C-956A-B65EB045CDAF}">
      <dsp:nvSpPr>
        <dsp:cNvPr id="4" name="Rectangles 3" hidden="1"/>
        <dsp:cNvSpPr/>
      </dsp:nvSpPr>
      <dsp:spPr>
        <a:xfrm>
          <a:off x="0" y="539240"/>
          <a:ext cx="951638" cy="2379095"/>
        </a:xfrm>
        <a:prstGeom prst="rect">
          <a:avLst/>
        </a:prstGeom>
      </dsp:spPr>
      <dsp:txXfrm>
        <a:off x="0" y="539240"/>
        <a:ext cx="951638" cy="2379095"/>
      </dsp:txXfrm>
    </dsp:sp>
    <dsp:sp modelId="{73F21C0B-3D19-4A75-8F2F-5FE1195CA3BC}">
      <dsp:nvSpPr>
        <dsp:cNvPr id="6" name="Rectangles 5" hidden="1"/>
        <dsp:cNvSpPr/>
      </dsp:nvSpPr>
      <dsp:spPr>
        <a:xfrm>
          <a:off x="5757410" y="539240"/>
          <a:ext cx="951638" cy="2379095"/>
        </a:xfrm>
        <a:prstGeom prst="rect">
          <a:avLst/>
        </a:prstGeom>
      </dsp:spPr>
      <dsp:txXfrm>
        <a:off x="5757410" y="539240"/>
        <a:ext cx="951638" cy="2379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44349" cy="1478853"/>
        <a:chOff x="0" y="0"/>
        <a:chExt cx="8244349" cy="1478853"/>
      </a:xfrm>
    </dsp:grpSpPr>
    <dsp:sp modelId="{F83CAF4A-951D-4FC0-8E01-AD5CA2D45453}">
      <dsp:nvSpPr>
        <dsp:cNvPr id="3" name="Rounded Rectangle 2"/>
        <dsp:cNvSpPr/>
      </dsp:nvSpPr>
      <dsp:spPr bwMode="white">
        <a:xfrm>
          <a:off x="1794145" y="554"/>
          <a:ext cx="1995454" cy="1267113"/>
        </a:xfrm>
        <a:prstGeom prst="roundRect">
          <a:avLst>
            <a:gd name="adj" fmla="val 10000"/>
          </a:avLst>
        </a:prstGeom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Xfrm>
        <a:off x="1794145" y="554"/>
        <a:ext cx="1995454" cy="1267113"/>
      </dsp:txXfrm>
    </dsp:sp>
    <dsp:sp modelId="{E5B1DF2D-9CC9-4250-BB01-D39F6895BFA8}">
      <dsp:nvSpPr>
        <dsp:cNvPr id="4" name="Rounded Rectangle 3"/>
        <dsp:cNvSpPr/>
      </dsp:nvSpPr>
      <dsp:spPr bwMode="white">
        <a:xfrm>
          <a:off x="2015862" y="211186"/>
          <a:ext cx="1995454" cy="1267113"/>
        </a:xfrm>
        <a:prstGeom prst="roundRect">
          <a:avLst>
            <a:gd name="adj" fmla="val 10000"/>
          </a:avLst>
        </a:prstGeom>
      </dsp:spPr>
      <dsp:style>
        <a:lnRef idx="2">
          <a:schemeClr val="dk2"/>
        </a:lnRef>
        <a:fillRef idx="1">
          <a:schemeClr val="lt2">
            <a:alpha val="90000"/>
          </a:schemeClr>
        </a:fillRef>
        <a:effectRef idx="0">
          <a:scrgbClr r="0" g="0" b="0"/>
        </a:effectRef>
        <a:fontRef idx="minor"/>
      </dsp:style>
      <dsp:txBody>
        <a:bodyPr lIns="118109" tIns="118109" rIns="118109" bIns="118109" anchor="ctr"/>
        <a:lstStyle>
          <a:lvl1pPr algn="ctr">
            <a:defRPr sz="31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dk1"/>
              </a:solidFill>
            </a:rPr>
            <a:t>Loss function </a:t>
          </a:r>
          <a:endParaRPr>
            <a:solidFill>
              <a:schemeClr val="dk1"/>
            </a:solidFill>
          </a:endParaRPr>
        </a:p>
      </dsp:txBody>
      <dsp:txXfrm>
        <a:off x="2015862" y="211186"/>
        <a:ext cx="1995454" cy="1267113"/>
      </dsp:txXfrm>
    </dsp:sp>
    <dsp:sp modelId="{C44557AE-27A8-4381-8B3E-31066EEEA8E1}">
      <dsp:nvSpPr>
        <dsp:cNvPr id="5" name="Rounded Rectangle 4"/>
        <dsp:cNvSpPr/>
      </dsp:nvSpPr>
      <dsp:spPr bwMode="white">
        <a:xfrm>
          <a:off x="4233033" y="554"/>
          <a:ext cx="1995454" cy="1267113"/>
        </a:xfrm>
        <a:prstGeom prst="roundRect">
          <a:avLst>
            <a:gd name="adj" fmla="val 10000"/>
          </a:avLst>
        </a:prstGeom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Xfrm>
        <a:off x="4233033" y="554"/>
        <a:ext cx="1995454" cy="1267113"/>
      </dsp:txXfrm>
    </dsp:sp>
    <dsp:sp modelId="{3CA21999-8517-4F48-96C2-D8909B4BC276}">
      <dsp:nvSpPr>
        <dsp:cNvPr id="6" name="Rounded Rectangle 5"/>
        <dsp:cNvSpPr/>
      </dsp:nvSpPr>
      <dsp:spPr bwMode="white">
        <a:xfrm>
          <a:off x="4454750" y="211186"/>
          <a:ext cx="1995454" cy="1267113"/>
        </a:xfrm>
        <a:prstGeom prst="roundRect">
          <a:avLst>
            <a:gd name="adj" fmla="val 10000"/>
          </a:avLst>
        </a:prstGeom>
      </dsp:spPr>
      <dsp:style>
        <a:lnRef idx="2">
          <a:schemeClr val="dk2"/>
        </a:lnRef>
        <a:fillRef idx="1">
          <a:schemeClr val="lt2">
            <a:alpha val="90000"/>
          </a:schemeClr>
        </a:fillRef>
        <a:effectRef idx="0">
          <a:scrgbClr r="0" g="0" b="0"/>
        </a:effectRef>
        <a:fontRef idx="minor"/>
      </dsp:style>
      <dsp:txBody>
        <a:bodyPr lIns="118109" tIns="118109" rIns="118109" bIns="118109" anchor="ctr"/>
        <a:lstStyle>
          <a:lvl1pPr algn="ctr">
            <a:defRPr sz="31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Gradient descent</a:t>
          </a:r>
          <a:endParaRPr>
            <a:solidFill>
              <a:schemeClr val="dk1"/>
            </a:solidFill>
          </a:endParaRPr>
        </a:p>
      </dsp:txBody>
      <dsp:txXfrm>
        <a:off x="4454750" y="211186"/>
        <a:ext cx="1995454" cy="1267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205D-12B6-481F-90FA-8AFBFCA655E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07F9-4CBA-48A0-859B-207C6FC3A3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A205D-12B6-481F-90FA-8AFBFCA655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707F9-4CBA-48A0-859B-207C6FC3A37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hyperlink" Target="mailto:Carlos.DeOliveira@NYU.edu" TargetMode="Externa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7.sv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microsoft.com/office/2007/relationships/hdphoto" Target="../media/image31.wdp"/><Relationship Id="rId1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.svg"/><Relationship Id="rId7" Type="http://schemas.openxmlformats.org/officeDocument/2006/relationships/image" Target="../media/image5.png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microsoft.com/office/2007/relationships/hdphoto" Target="../media/image18.wdp"/><Relationship Id="rId7" Type="http://schemas.openxmlformats.org/officeDocument/2006/relationships/image" Target="../media/image17.png"/><Relationship Id="rId6" Type="http://schemas.microsoft.com/office/2007/relationships/hdphoto" Target="../media/image16.wdp"/><Relationship Id="rId5" Type="http://schemas.openxmlformats.org/officeDocument/2006/relationships/image" Target="../media/image15.png"/><Relationship Id="rId4" Type="http://schemas.microsoft.com/office/2007/relationships/hdphoto" Target="../media/image14.wdp"/><Relationship Id="rId3" Type="http://schemas.openxmlformats.org/officeDocument/2006/relationships/image" Target="../media/image13.png"/><Relationship Id="rId2" Type="http://schemas.openxmlformats.org/officeDocument/2006/relationships/image" Target="../media/image6.svg"/><Relationship Id="rId11" Type="http://schemas.openxmlformats.org/officeDocument/2006/relationships/slideLayout" Target="../slideLayouts/slideLayout2.xml"/><Relationship Id="rId10" Type="http://schemas.microsoft.com/office/2007/relationships/hdphoto" Target="../media/image20.wdp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4731" y="1111086"/>
            <a:ext cx="8247018" cy="2623885"/>
          </a:xfrm>
        </p:spPr>
        <p:txBody>
          <a:bodyPr anchor="ctr">
            <a:normAutofit/>
          </a:bodyPr>
          <a:lstStyle/>
          <a:p>
            <a:r>
              <a:rPr lang="en-US" sz="6100" b="1" dirty="0">
                <a:solidFill>
                  <a:srgbClr val="FFFFFF"/>
                </a:solidFill>
              </a:rPr>
              <a:t>Data Engineering</a:t>
            </a:r>
            <a:br>
              <a:rPr lang="en-US" sz="6100" b="1" dirty="0">
                <a:solidFill>
                  <a:srgbClr val="FFFFFF"/>
                </a:solidFill>
              </a:rPr>
            </a:br>
            <a:r>
              <a:rPr lang="en-US" sz="6100" b="1" i="1" dirty="0">
                <a:solidFill>
                  <a:srgbClr val="FFFFFF"/>
                </a:solidFill>
              </a:rPr>
              <a:t>Class 2.1</a:t>
            </a:r>
            <a:br>
              <a:rPr lang="en-US" sz="6100" b="1" dirty="0">
                <a:solidFill>
                  <a:srgbClr val="FFFFFF"/>
                </a:solidFill>
              </a:rPr>
            </a:br>
            <a:r>
              <a:rPr lang="en-US" sz="6100" b="1" dirty="0">
                <a:solidFill>
                  <a:srgbClr val="FFFFFF"/>
                </a:solidFill>
              </a:rPr>
              <a:t>Grouping data</a:t>
            </a:r>
            <a:endParaRPr lang="en-US" sz="6100" b="1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499" y="4564710"/>
            <a:ext cx="10012680" cy="1814492"/>
          </a:xfrm>
        </p:spPr>
        <p:txBody>
          <a:bodyPr anchor="ctr">
            <a:noAutofit/>
          </a:bodyPr>
          <a:lstStyle/>
          <a:p>
            <a:pPr algn="l"/>
            <a:endParaRPr lang="en-US" sz="2000" dirty="0">
              <a:solidFill>
                <a:srgbClr val="1B1B1B"/>
              </a:solidFill>
            </a:endParaRPr>
          </a:p>
          <a:p>
            <a:pPr algn="l"/>
            <a:r>
              <a:rPr lang="en-US" sz="2000" dirty="0">
                <a:solidFill>
                  <a:srgbClr val="1B1B1B"/>
                </a:solidFill>
              </a:rPr>
              <a:t>Carlos De Oliveira</a:t>
            </a:r>
            <a:endParaRPr lang="en-US" sz="2000" dirty="0">
              <a:solidFill>
                <a:srgbClr val="1B1B1B"/>
              </a:solidFill>
            </a:endParaRPr>
          </a:p>
          <a:p>
            <a:pPr algn="l"/>
            <a:r>
              <a:rPr lang="en-US" sz="2000" dirty="0">
                <a:solidFill>
                  <a:srgbClr val="1B1B1B"/>
                </a:solidFill>
              </a:rPr>
              <a:t>(</a:t>
            </a:r>
            <a:r>
              <a:rPr lang="en-US" sz="2000" dirty="0">
                <a:solidFill>
                  <a:srgbClr val="1B1B1B"/>
                </a:solidFill>
                <a:hlinkClick r:id="rId1"/>
              </a:rPr>
              <a:t>Carlos.DeOliveira@NYU.edu</a:t>
            </a:r>
            <a:r>
              <a:rPr lang="en-US" sz="2000" dirty="0">
                <a:solidFill>
                  <a:srgbClr val="1B1B1B"/>
                </a:solidFill>
              </a:rPr>
              <a:t>) </a:t>
            </a:r>
            <a:br>
              <a:rPr lang="en-US" sz="2000" dirty="0">
                <a:solidFill>
                  <a:srgbClr val="1B1B1B"/>
                </a:solidFill>
              </a:rPr>
            </a:br>
            <a:endParaRPr lang="en-US" sz="2000" dirty="0">
              <a:solidFill>
                <a:srgbClr val="1B1B1B"/>
              </a:solidFill>
            </a:endParaRPr>
          </a:p>
          <a:p>
            <a:pPr algn="r"/>
            <a:r>
              <a:rPr lang="en-US" sz="2000" dirty="0">
                <a:solidFill>
                  <a:srgbClr val="1B1B1B"/>
                </a:solidFill>
              </a:rPr>
              <a:t>Fall 2023</a:t>
            </a:r>
            <a:endParaRPr lang="en-US" sz="2000" dirty="0">
              <a:solidFill>
                <a:srgbClr val="1B1B1B"/>
              </a:solidFill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ad with Gear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Mathematical machinery 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1799302" y="2625212"/>
          <a:ext cx="8244349" cy="1478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80" y="3399397"/>
            <a:ext cx="3298613" cy="34586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8594" y="3399397"/>
            <a:ext cx="3902387" cy="34573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Fitting Quality Regimes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0" y="2827418"/>
            <a:ext cx="4766422" cy="38227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</a:rPr>
              <a:t>Part of the model tuning process is to measure not only prediction accuracy on the training dataset, but also to measure it on a held-out test set</a:t>
            </a:r>
            <a:endParaRPr lang="en-US" sz="360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593" y="3054928"/>
            <a:ext cx="7093891" cy="30632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105" y="262623"/>
            <a:ext cx="4977976" cy="145405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0000"/>
                </a:solidFill>
              </a:rPr>
              <a:t>Regression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14" name="Freeform 6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Upward tren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1" y="592882"/>
            <a:ext cx="6754090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</a:rPr>
              <a:t>Metrics of regression model prediction</a:t>
            </a:r>
            <a:endParaRPr lang="en-US" sz="32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239" y="2981412"/>
            <a:ext cx="4975126" cy="12085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6326" y="4437036"/>
            <a:ext cx="4659275" cy="10658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56326" y="5938055"/>
            <a:ext cx="2540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See example</a:t>
            </a:r>
            <a:endParaRPr lang="en-US" sz="3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"/>
            <a:ext cx="3333749" cy="255616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Regularization with penalized regression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6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6418" y="4207006"/>
            <a:ext cx="11574612" cy="20577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355" y="144721"/>
            <a:ext cx="7686675" cy="3943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78529" y="6264715"/>
            <a:ext cx="304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See Lasso Regression example</a:t>
            </a:r>
            <a:endParaRPr lang="en-US" b="1" i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Classification</a:t>
            </a:r>
            <a:endParaRPr lang="en-US" dirty="0"/>
          </a:p>
        </p:txBody>
      </p:sp>
      <p:sp>
        <p:nvSpPr>
          <p:cNvPr id="12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Classification</a:t>
            </a:r>
            <a:r>
              <a:rPr lang="en-US" dirty="0"/>
              <a:t> models map input data to an output prediction of a categorical class </a:t>
            </a:r>
            <a:r>
              <a:rPr lang="en-US" dirty="0">
                <a:solidFill>
                  <a:schemeClr val="tx1"/>
                </a:solidFill>
              </a:rPr>
              <a:t>label</a:t>
            </a:r>
            <a:r>
              <a:rPr lang="en-US" dirty="0"/>
              <a:t>, as opposed to regression models that predict numerical values. The distinction is most easily conveyed through examples: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Classification models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can assign labels</a:t>
            </a:r>
            <a:r>
              <a:rPr lang="en-US" dirty="0"/>
              <a:t> such as true/false, low/medium/high risk, or which animal species.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Regression models can predict output such as housing prices, long jump distances, or number of home runs hit.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C43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5670" y="2149109"/>
            <a:ext cx="8560226" cy="46056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923989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Comparing Classification Methods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92874" y="1551904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PyCaret</a:t>
            </a:r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4382135" y="759460"/>
            <a:ext cx="5851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linear / nonlinear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9" name="Straight Connector 1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/>
          <p:cNvPicPr>
            <a:picLocks noChangeAspect="1"/>
          </p:cNvPicPr>
          <p:nvPr/>
        </p:nvPicPr>
        <p:blipFill rotWithShape="1">
          <a:blip r:embed="rId1"/>
          <a:srcRect r="1" b="6779"/>
          <a:stretch>
            <a:fillRect/>
          </a:stretch>
        </p:blipFill>
        <p:spPr>
          <a:xfrm>
            <a:off x="243841" y="256540"/>
            <a:ext cx="9052559" cy="305333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954" y="256541"/>
            <a:ext cx="2761125" cy="501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694" y="4084393"/>
            <a:ext cx="8186420" cy="12012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dirty="0">
                <a:solidFill>
                  <a:schemeClr val="accent1"/>
                </a:solidFill>
              </a:rPr>
              <a:t>Metrics of Classification</a:t>
            </a:r>
            <a:endParaRPr lang="en-US" sz="5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Multi-class classification</a:t>
            </a: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3870" y="640080"/>
            <a:ext cx="5498766" cy="572788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53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Logistic Regression</a:t>
            </a: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0764" y="390637"/>
            <a:ext cx="5735781" cy="62008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96516" y="4496391"/>
            <a:ext cx="143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See example</a:t>
            </a:r>
            <a:endParaRPr lang="en-US" b="1" i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10" y="406617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Support Vector Machine (SVM)</a:t>
            </a:r>
            <a:endParaRPr lang="en-US" sz="260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2561" y="267485"/>
            <a:ext cx="7573996" cy="363551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7871" y="4055806"/>
            <a:ext cx="3923070" cy="2594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Expands on the concept behind the log regression to create a classifier targeted directly at finding the maximum margin between classes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303" y="4896465"/>
            <a:ext cx="5384199" cy="15928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Data (RTD)</a:t>
            </a:r>
            <a:endParaRPr lang="pt-BR" dirty="0"/>
          </a:p>
        </p:txBody>
      </p:sp>
      <p:sp>
        <p:nvSpPr>
          <p:cNvPr id="11" name="Rectangle 10"/>
          <p:cNvSpPr/>
          <p:nvPr/>
        </p:nvSpPr>
        <p:spPr>
          <a:xfrm>
            <a:off x="1002067" y="1885563"/>
            <a:ext cx="8137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30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highlight>
                  <a:srgbClr val="000000"/>
                </a:highlight>
              </a:rPr>
              <a:t>RTD</a:t>
            </a:r>
            <a:endParaRPr lang="en-US" sz="2400" b="1" i="1" cap="none" spc="30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highlight>
                <a:srgbClr val="000000"/>
              </a:highlight>
            </a:endParaRPr>
          </a:p>
        </p:txBody>
      </p:sp>
      <p:sp>
        <p:nvSpPr>
          <p:cNvPr id="12" name="Cylinder 11"/>
          <p:cNvSpPr/>
          <p:nvPr/>
        </p:nvSpPr>
        <p:spPr>
          <a:xfrm>
            <a:off x="2301138" y="2704172"/>
            <a:ext cx="805399" cy="1232324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pt-BR" dirty="0"/>
          </a:p>
        </p:txBody>
      </p:sp>
      <p:sp>
        <p:nvSpPr>
          <p:cNvPr id="10" name="Arrow: Bent-Up 9"/>
          <p:cNvSpPr/>
          <p:nvPr/>
        </p:nvSpPr>
        <p:spPr>
          <a:xfrm rot="5400000">
            <a:off x="680249" y="3841292"/>
            <a:ext cx="2166905" cy="96587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row: Bent-Up 8"/>
          <p:cNvSpPr/>
          <p:nvPr/>
        </p:nvSpPr>
        <p:spPr>
          <a:xfrm rot="5400000">
            <a:off x="1147540" y="2464643"/>
            <a:ext cx="1232323" cy="96587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rrow: Right 19"/>
          <p:cNvSpPr/>
          <p:nvPr/>
        </p:nvSpPr>
        <p:spPr>
          <a:xfrm>
            <a:off x="3216547" y="3240776"/>
            <a:ext cx="577338" cy="261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/>
          <p:cNvSpPr txBox="1"/>
          <p:nvPr/>
        </p:nvSpPr>
        <p:spPr>
          <a:xfrm>
            <a:off x="3092643" y="5419514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</a:t>
            </a:r>
            <a:endParaRPr lang="pt-BR" dirty="0"/>
          </a:p>
        </p:txBody>
      </p:sp>
      <p:sp>
        <p:nvSpPr>
          <p:cNvPr id="23" name="TextBox 22"/>
          <p:cNvSpPr txBox="1"/>
          <p:nvPr/>
        </p:nvSpPr>
        <p:spPr>
          <a:xfrm>
            <a:off x="3865400" y="3187011"/>
            <a:ext cx="2335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Historical time-series</a:t>
            </a:r>
            <a:endParaRPr lang="pt-BR" dirty="0"/>
          </a:p>
        </p:txBody>
      </p:sp>
      <p:pic>
        <p:nvPicPr>
          <p:cNvPr id="25" name="Graphic 24" descr="Shopping bag outlin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020305" y="1900212"/>
            <a:ext cx="914400" cy="914400"/>
          </a:xfrm>
          <a:prstGeom prst="rect">
            <a:avLst/>
          </a:prstGeom>
        </p:spPr>
      </p:pic>
      <p:pic>
        <p:nvPicPr>
          <p:cNvPr id="26" name="Graphic 25" descr="Shopping bag outlin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880204" y="2065396"/>
            <a:ext cx="914400" cy="914400"/>
          </a:xfrm>
          <a:prstGeom prst="rect">
            <a:avLst/>
          </a:prstGeom>
        </p:spPr>
      </p:pic>
      <p:pic>
        <p:nvPicPr>
          <p:cNvPr id="27" name="Graphic 26" descr="Shopping bag outlin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456215" y="2704172"/>
            <a:ext cx="914400" cy="914400"/>
          </a:xfrm>
          <a:prstGeom prst="rect">
            <a:avLst/>
          </a:prstGeom>
        </p:spPr>
      </p:pic>
      <p:pic>
        <p:nvPicPr>
          <p:cNvPr id="28" name="Graphic 27" descr="Shopping bag outlin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877173" y="3658335"/>
            <a:ext cx="914400" cy="914400"/>
          </a:xfrm>
          <a:prstGeom prst="rect">
            <a:avLst/>
          </a:prstGeom>
        </p:spPr>
      </p:pic>
      <p:pic>
        <p:nvPicPr>
          <p:cNvPr id="29" name="Graphic 28" descr="Shopping bag outlin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714173" y="3399727"/>
            <a:ext cx="914400" cy="9144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967648" y="2734567"/>
            <a:ext cx="836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Cluster 1</a:t>
            </a:r>
            <a:endParaRPr lang="pt-BR" sz="12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30760" y="2867981"/>
            <a:ext cx="836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Cluster 2</a:t>
            </a:r>
            <a:endParaRPr lang="pt-BR" sz="12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63323" y="3533441"/>
            <a:ext cx="836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Cluster 3</a:t>
            </a:r>
            <a:endParaRPr lang="pt-BR" sz="12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05448" y="4148441"/>
            <a:ext cx="33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…</a:t>
            </a:r>
            <a:endParaRPr lang="pt-BR" sz="12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41711" y="4480402"/>
            <a:ext cx="857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Cluster K</a:t>
            </a:r>
            <a:endParaRPr lang="pt-BR" sz="12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020305" y="3036374"/>
            <a:ext cx="118364" cy="174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213225" y="3144252"/>
            <a:ext cx="578348" cy="205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477505" y="3320333"/>
            <a:ext cx="866498" cy="108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502399" y="3604315"/>
            <a:ext cx="324636" cy="206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266239" y="3523711"/>
            <a:ext cx="86527" cy="115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2769898" y="3833547"/>
            <a:ext cx="1338694" cy="1338694"/>
            <a:chOff x="9352130" y="4148441"/>
            <a:chExt cx="1338694" cy="1338694"/>
          </a:xfrm>
        </p:grpSpPr>
        <p:pic>
          <p:nvPicPr>
            <p:cNvPr id="52" name="Graphic 51" descr="Thought bubble outline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52130" y="4148441"/>
              <a:ext cx="1338694" cy="1338694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9473891" y="4571567"/>
              <a:ext cx="1095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solidFill>
                    <a:srgbClr val="00B050"/>
                  </a:solidFill>
                </a:rPr>
                <a:t>Which cluster? </a:t>
              </a:r>
              <a:endParaRPr lang="pt-BR" sz="1000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8887344" y="2477271"/>
            <a:ext cx="192225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/>
              <a:t>Clusters </a:t>
            </a:r>
            <a:endParaRPr lang="en-US" sz="1600" i="1" dirty="0"/>
          </a:p>
          <a:p>
            <a:pPr algn="ctr"/>
            <a:r>
              <a:rPr lang="en-US" sz="1600" i="1" dirty="0"/>
              <a:t>recalculated </a:t>
            </a:r>
            <a:endParaRPr lang="en-US" sz="1600" i="1" dirty="0"/>
          </a:p>
          <a:p>
            <a:pPr algn="ctr"/>
            <a:r>
              <a:rPr lang="en-US" sz="1600" i="1" dirty="0"/>
              <a:t>time-to-time</a:t>
            </a:r>
            <a:endParaRPr lang="en-US" sz="1600" i="1" dirty="0"/>
          </a:p>
          <a:p>
            <a:pPr algn="ctr"/>
            <a:r>
              <a:rPr lang="en-US" sz="1400" dirty="0"/>
              <a:t>(monthly, weekly, etc.)</a:t>
            </a:r>
            <a:endParaRPr lang="pt-BR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1914531" y="5503210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Filtering </a:t>
            </a:r>
            <a:endParaRPr lang="en-US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and decision</a:t>
            </a:r>
            <a:endParaRPr lang="en-US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Arrow: Up-Down 61"/>
          <p:cNvSpPr/>
          <p:nvPr/>
        </p:nvSpPr>
        <p:spPr>
          <a:xfrm rot="4581347">
            <a:off x="4985846" y="2933672"/>
            <a:ext cx="62856" cy="1977075"/>
          </a:xfrm>
          <a:prstGeom prst="upDown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Arrow: Down 62"/>
          <p:cNvSpPr/>
          <p:nvPr/>
        </p:nvSpPr>
        <p:spPr>
          <a:xfrm>
            <a:off x="9845373" y="3581309"/>
            <a:ext cx="159323" cy="3880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TextBox 63"/>
          <p:cNvSpPr txBox="1"/>
          <p:nvPr/>
        </p:nvSpPr>
        <p:spPr>
          <a:xfrm>
            <a:off x="8578543" y="4015460"/>
            <a:ext cx="26929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Statistics for each cluster </a:t>
            </a:r>
            <a:endParaRPr lang="en-US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from each time-series:</a:t>
            </a:r>
            <a:endParaRPr lang="en-US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1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average return, </a:t>
            </a:r>
            <a:endParaRPr lang="en-US" sz="12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1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standard deviation (risk), </a:t>
            </a:r>
            <a:endParaRPr lang="en-US" sz="12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1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duration,</a:t>
            </a:r>
            <a:endParaRPr lang="en-US" sz="12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1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etc.</a:t>
            </a:r>
            <a:endParaRPr lang="pt-BR" sz="12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6" name="Graphic 65" descr="Filter outline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02760" y="4783325"/>
            <a:ext cx="914400" cy="934841"/>
          </a:xfrm>
          <a:prstGeom prst="rect">
            <a:avLst/>
          </a:prstGeom>
        </p:spPr>
      </p:pic>
      <p:sp>
        <p:nvSpPr>
          <p:cNvPr id="67" name="Arrow: Up-Down 66"/>
          <p:cNvSpPr/>
          <p:nvPr/>
        </p:nvSpPr>
        <p:spPr>
          <a:xfrm rot="4581347">
            <a:off x="7098224" y="4167248"/>
            <a:ext cx="62856" cy="1977075"/>
          </a:xfrm>
          <a:prstGeom prst="upDown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oup 3"/>
          <p:cNvGrpSpPr/>
          <p:nvPr/>
        </p:nvGrpSpPr>
        <p:grpSpPr>
          <a:xfrm>
            <a:off x="3076432" y="4317661"/>
            <a:ext cx="3102286" cy="2105238"/>
            <a:chOff x="3076432" y="4317661"/>
            <a:chExt cx="3102286" cy="2105238"/>
          </a:xfrm>
        </p:grpSpPr>
        <p:grpSp>
          <p:nvGrpSpPr>
            <p:cNvPr id="55" name="Group 54"/>
            <p:cNvGrpSpPr/>
            <p:nvPr/>
          </p:nvGrpSpPr>
          <p:grpSpPr>
            <a:xfrm>
              <a:off x="3409308" y="4317661"/>
              <a:ext cx="2769410" cy="2105238"/>
              <a:chOff x="3385093" y="4305549"/>
              <a:chExt cx="2769410" cy="210523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4699326" y="4572735"/>
                <a:ext cx="577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Buy</a:t>
                </a:r>
                <a:endParaRPr lang="pt-BR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705765" y="5407402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Sell</a:t>
                </a:r>
                <a:endParaRPr lang="pt-BR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660692" y="4998343"/>
                <a:ext cx="10581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Do-nothing</a:t>
                </a:r>
                <a:endParaRPr lang="pt-BR" sz="1400" dirty="0"/>
              </a:p>
            </p:txBody>
          </p:sp>
          <p:sp>
            <p:nvSpPr>
              <p:cNvPr id="19" name="Arrow: Right 18"/>
              <p:cNvSpPr/>
              <p:nvPr/>
            </p:nvSpPr>
            <p:spPr>
              <a:xfrm>
                <a:off x="4300267" y="5102617"/>
                <a:ext cx="373303" cy="11307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Arrow: Bent-Up 20"/>
              <p:cNvSpPr/>
              <p:nvPr/>
            </p:nvSpPr>
            <p:spPr>
              <a:xfrm rot="5400000">
                <a:off x="3484125" y="5939140"/>
                <a:ext cx="532895" cy="302781"/>
              </a:xfrm>
              <a:prstGeom prst="bentUpArrow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901963" y="6164566"/>
                <a:ext cx="22525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/>
                  <a:t>Including Take-profit, Stop-loss, etc. </a:t>
                </a:r>
                <a:endParaRPr lang="pt-BR" sz="1000" i="1" dirty="0"/>
              </a:p>
            </p:txBody>
          </p:sp>
          <p:pic>
            <p:nvPicPr>
              <p:cNvPr id="14" name="Graphic 13" descr="Decision chart with solid fill"/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6200000">
                <a:off x="3270037" y="4420605"/>
                <a:ext cx="1719801" cy="1489690"/>
              </a:xfrm>
              <a:prstGeom prst="rect">
                <a:avLst/>
              </a:prstGeom>
            </p:spPr>
          </p:pic>
        </p:grpSp>
        <p:sp>
          <p:nvSpPr>
            <p:cNvPr id="3" name="TextBox 2"/>
            <p:cNvSpPr txBox="1"/>
            <p:nvPr/>
          </p:nvSpPr>
          <p:spPr>
            <a:xfrm>
              <a:off x="3076432" y="5626320"/>
              <a:ext cx="996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Execution</a:t>
              </a:r>
              <a:endParaRPr lang="en-US" sz="1600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Similarity</a:t>
            </a:r>
            <a:endParaRPr lang="en-US" sz="32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2166938"/>
          <a:ext cx="10515600" cy="345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36748" y="5697781"/>
            <a:ext cx="6095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https://youtu.be/S8N4iTR-tM0?si=GOH4P8uqWq2SaQyD</a:t>
            </a:r>
            <a:endParaRPr 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1118235" y="1517015"/>
            <a:ext cx="22263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distance:</a:t>
            </a:r>
            <a:endParaRPr lang="en-US"/>
          </a:p>
          <a:p>
            <a:r>
              <a:rPr lang="en-US"/>
              <a:t>a to b = b to a </a:t>
            </a:r>
            <a:endParaRPr lang="en-US"/>
          </a:p>
          <a:p>
            <a:r>
              <a:rPr lang="en-US"/>
              <a:t>tranangle</a:t>
            </a:r>
            <a:endParaRPr lang="en-US"/>
          </a:p>
          <a:p>
            <a:r>
              <a:rPr lang="en-US"/>
              <a:t>possitive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Euclidian Space</a:t>
            </a:r>
            <a:endParaRPr lang="en-US" dirty="0"/>
          </a:p>
        </p:txBody>
      </p:sp>
      <p:sp>
        <p:nvSpPr>
          <p:cNvPr id="8" name="Freeform: Shap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1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4100" y="2372492"/>
            <a:ext cx="5951896" cy="1300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100" y="4822140"/>
            <a:ext cx="5951896" cy="1169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102" y="3845955"/>
            <a:ext cx="7525372" cy="8138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Non-Euclidian Space</a:t>
            </a:r>
            <a:endParaRPr lang="en-US" dirty="0"/>
          </a:p>
        </p:txBody>
      </p:sp>
      <p:sp>
        <p:nvSpPr>
          <p:cNvPr id="8" name="Freeform: Shap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1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4100" y="2421693"/>
            <a:ext cx="6856243" cy="9278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463" y="3674744"/>
            <a:ext cx="6890880" cy="14375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8000" dirty="0"/>
              <a:t>Termination</a:t>
            </a:r>
            <a:endParaRPr lang="en-US" sz="8000" dirty="0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78024"/>
            <a:ext cx="10813026" cy="3937524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/>
              <a:t>With a known number of groupings</a:t>
            </a:r>
            <a:endParaRPr lang="en-US" sz="4000" dirty="0"/>
          </a:p>
          <a:p>
            <a:pPr lvl="1"/>
            <a:r>
              <a:rPr lang="en-US" sz="3200" dirty="0"/>
              <a:t>Because the definition of the problem</a:t>
            </a:r>
            <a:endParaRPr lang="en-US" sz="3200" dirty="0"/>
          </a:p>
          <a:p>
            <a:pPr lvl="2"/>
            <a:r>
              <a:rPr lang="en-US" sz="2800" dirty="0"/>
              <a:t>Example: grouping audio samples from a recorded conversation where you know precisely </a:t>
            </a:r>
            <a:r>
              <a:rPr lang="en-US" sz="2800" b="1" u="sng" dirty="0"/>
              <a:t>five</a:t>
            </a:r>
            <a:r>
              <a:rPr lang="en-US" sz="2800" dirty="0"/>
              <a:t> people were talking.</a:t>
            </a:r>
            <a:endParaRPr lang="en-US" sz="2800" dirty="0"/>
          </a:p>
          <a:p>
            <a:pPr lvl="1"/>
            <a:r>
              <a:rPr lang="en-US" sz="3200" dirty="0"/>
              <a:t>K-means algorithm</a:t>
            </a:r>
            <a:endParaRPr lang="en-US" sz="3200" dirty="0"/>
          </a:p>
          <a:p>
            <a:pPr lvl="2"/>
            <a:r>
              <a:rPr lang="en-US" sz="2800" dirty="0"/>
              <a:t>If the correct </a:t>
            </a:r>
            <a:r>
              <a:rPr lang="en-US" sz="2800" i="1" dirty="0"/>
              <a:t>k</a:t>
            </a:r>
            <a:r>
              <a:rPr lang="en-US" sz="2800" dirty="0"/>
              <a:t> value is known, then the termination condition focuses on convergence</a:t>
            </a:r>
            <a:endParaRPr lang="en-US" sz="2800" dirty="0"/>
          </a:p>
          <a:p>
            <a:endParaRPr lang="en-US" sz="4000" dirty="0"/>
          </a:p>
          <a:p>
            <a:r>
              <a:rPr lang="en-US" sz="4000" dirty="0"/>
              <a:t>Without a known number of groupings</a:t>
            </a:r>
            <a:endParaRPr lang="en-US" sz="4000" dirty="0"/>
          </a:p>
          <a:p>
            <a:pPr lvl="1"/>
            <a:r>
              <a:rPr lang="en-US" sz="3200" dirty="0"/>
              <a:t>Silhouette score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" name="Freeform 4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Freeform 4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Silhouette score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559" y="2298708"/>
            <a:ext cx="10907862" cy="3567173"/>
          </a:xfrm>
        </p:spPr>
        <p:txBody>
          <a:bodyPr anchor="ctr">
            <a:normAutofit/>
          </a:bodyPr>
          <a:lstStyle/>
          <a:p>
            <a:r>
              <a:rPr lang="en-US" dirty="0"/>
              <a:t>For a point </a:t>
            </a:r>
            <a:r>
              <a:rPr lang="en-US" b="1" i="1" dirty="0" err="1"/>
              <a:t>i</a:t>
            </a:r>
            <a:r>
              <a:rPr lang="en-US" dirty="0"/>
              <a:t>, if </a:t>
            </a:r>
            <a:r>
              <a:rPr lang="en-US" b="1" i="1" dirty="0"/>
              <a:t>a</a:t>
            </a:r>
            <a:r>
              <a:rPr lang="en-US" dirty="0"/>
              <a:t> is the average distance to all other points within its own cluster, and </a:t>
            </a:r>
            <a:r>
              <a:rPr lang="en-US" b="1" i="1" dirty="0"/>
              <a:t>b</a:t>
            </a:r>
            <a:r>
              <a:rPr lang="en-US" dirty="0"/>
              <a:t> is average distance to all points in nearest neighboring cluster, the silhouette coefficient is given by the following formula: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i="1" dirty="0"/>
              <a:t>Silhouette score </a:t>
            </a:r>
            <a:r>
              <a:rPr lang="en-US" sz="2400" dirty="0"/>
              <a:t>= </a:t>
            </a:r>
            <a:r>
              <a:rPr lang="en-US" sz="2400" i="1" dirty="0"/>
              <a:t>mean</a:t>
            </a:r>
            <a:r>
              <a:rPr lang="en-US" sz="2400" dirty="0"/>
              <a:t>(</a:t>
            </a:r>
            <a:r>
              <a:rPr lang="en-US" sz="2400" i="1" dirty="0"/>
              <a:t>S</a:t>
            </a:r>
            <a:r>
              <a:rPr lang="en-US" sz="2400" i="1" baseline="-25000" dirty="0"/>
              <a:t>n</a:t>
            </a:r>
            <a:r>
              <a:rPr lang="en-US" sz="2400" dirty="0"/>
              <a:t>) </a:t>
            </a:r>
            <a:r>
              <a:rPr lang="en-US" sz="2400" dirty="0">
                <a:sym typeface="Wingdings" panose="05000000000000000000" pitchFamily="2" charset="2"/>
              </a:rPr>
              <a:t> between [-1,1]  the larger, the better cluster quality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3199" y="4033994"/>
            <a:ext cx="2378259" cy="8773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 dirty="0"/>
              <a:t>Introduction to regression</a:t>
            </a:r>
            <a:endParaRPr lang="en-US" sz="5400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Brain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3825" y="1913910"/>
            <a:ext cx="10933080" cy="787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3825" y="2977171"/>
            <a:ext cx="9958193" cy="7437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3825" y="4072636"/>
            <a:ext cx="10607324" cy="13400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3824" y="5764356"/>
            <a:ext cx="10503000" cy="787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7130" y="2770722"/>
            <a:ext cx="8135815" cy="3762815"/>
          </a:xfrm>
          <a:prstGeom prst="rect">
            <a:avLst/>
          </a:prstGeom>
        </p:spPr>
      </p:pic>
      <p:sp>
        <p:nvSpPr>
          <p:cNvPr id="9" name="Down Arrow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Prediction algorithm as a minimization problem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61" y="2962451"/>
            <a:ext cx="3712924" cy="3541588"/>
          </a:xfrm>
        </p:spPr>
        <p:txBody>
          <a:bodyPr>
            <a:noAutofit/>
          </a:bodyPr>
          <a:lstStyle/>
          <a:p>
            <a:r>
              <a:rPr lang="en-US" sz="2400" dirty="0"/>
              <a:t>We define “bad behavior” </a:t>
            </a:r>
            <a:r>
              <a:rPr lang="en-US" sz="2400" dirty="0">
                <a:sym typeface="Wingdings" panose="05000000000000000000" pitchFamily="2" charset="2"/>
              </a:rPr>
              <a:t>as missed predictions (loss)</a:t>
            </a:r>
            <a:endParaRPr lang="en-US" sz="2400" dirty="0"/>
          </a:p>
          <a:p>
            <a:r>
              <a:rPr lang="en-US" sz="2400" dirty="0"/>
              <a:t>Then, we define the problem as: minimize “bad behavior”</a:t>
            </a:r>
            <a:endParaRPr lang="en-US" sz="2400" dirty="0"/>
          </a:p>
          <a:p>
            <a:r>
              <a:rPr lang="en-US" sz="2400" dirty="0"/>
              <a:t>Example: 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2509</Words>
  <Application>WPS Presentation</Application>
  <PresentationFormat>Widescreen</PresentationFormat>
  <Paragraphs>137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Helvetica Neue</vt:lpstr>
      <vt:lpstr>Calibri Light</vt:lpstr>
      <vt:lpstr>微软雅黑</vt:lpstr>
      <vt:lpstr>汉仪旗黑</vt:lpstr>
      <vt:lpstr>宋体</vt:lpstr>
      <vt:lpstr>Arial Unicode MS</vt:lpstr>
      <vt:lpstr>Calibri</vt:lpstr>
      <vt:lpstr>汉仪书宋二KW</vt:lpstr>
      <vt:lpstr>Office Theme</vt:lpstr>
      <vt:lpstr>Data Engineering Class 2.1 Grouping data</vt:lpstr>
      <vt:lpstr>Real-Time Data (RTD)</vt:lpstr>
      <vt:lpstr>Similarity</vt:lpstr>
      <vt:lpstr>Euclidian Space</vt:lpstr>
      <vt:lpstr>Non-Euclidian Space</vt:lpstr>
      <vt:lpstr>Termination</vt:lpstr>
      <vt:lpstr>Silhouette score</vt:lpstr>
      <vt:lpstr>Introduction to regression</vt:lpstr>
      <vt:lpstr>Prediction algorithm as a minimization problem</vt:lpstr>
      <vt:lpstr>Mathematical machinery </vt:lpstr>
      <vt:lpstr>Fitting Quality Regimes</vt:lpstr>
      <vt:lpstr>Regression</vt:lpstr>
      <vt:lpstr>Regularization with penalized regression</vt:lpstr>
      <vt:lpstr>Classification</vt:lpstr>
      <vt:lpstr>Comparing Classification Methods</vt:lpstr>
      <vt:lpstr>Metrics of Classification</vt:lpstr>
      <vt:lpstr>Multi-class classification</vt:lpstr>
      <vt:lpstr>Logistic Regression</vt:lpstr>
      <vt:lpstr>Support Vector Machine (SVM)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Class 3 Grouping data</dc:title>
  <dc:creator>Carlos J. De Oliveira</dc:creator>
  <cp:lastModifiedBy>Alina</cp:lastModifiedBy>
  <cp:revision>3</cp:revision>
  <dcterms:created xsi:type="dcterms:W3CDTF">2023-11-04T17:02:50Z</dcterms:created>
  <dcterms:modified xsi:type="dcterms:W3CDTF">2023-11-04T17:02:50Z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6435501120FAC1EA9B72466561FC6CBD</vt:lpwstr>
  </property>
  <property fmtid="{D5CDD505-2E9C-101B-9397-08002B2CF9AE}" pid="3" name="KSOProductBuildVer">
    <vt:lpwstr>1033-5.1.1.7662</vt:lpwstr>
  </property>
</Properties>
</file>