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media/image1.svg" ContentType="image/svg+xml"/>
  <Override PartName="/ppt/media/image2.svg" ContentType="image/svg+xml"/>
  <Override PartName="/ppt/media/image3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9" r:id="rId19"/>
    <p:sldId id="296" r:id="rId20"/>
    <p:sldId id="29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9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804FC4-8AEF-49DB-B80A-A02382A3D4A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814CC88-8505-4683-907C-1A36DD49C4E3}">
      <dgm:prSet/>
      <dgm:spPr/>
      <dgm:t>
        <a:bodyPr/>
        <a:lstStyle/>
        <a:p>
          <a:r>
            <a:rPr lang="en-US" dirty="0"/>
            <a:t>Data analysis (missing, wrong, outliers, etc.)</a:t>
          </a:r>
        </a:p>
      </dgm:t>
    </dgm:pt>
    <dgm:pt modelId="{2B5CB065-3D20-4650-8300-226A87F3BD3E}" cxnId="{CB38EA00-C18D-4E1F-98C0-77151DA89775}" type="parTrans">
      <dgm:prSet/>
      <dgm:spPr/>
      <dgm:t>
        <a:bodyPr/>
        <a:lstStyle/>
        <a:p>
          <a:endParaRPr lang="en-US"/>
        </a:p>
      </dgm:t>
    </dgm:pt>
    <dgm:pt modelId="{9DF5701C-852C-4906-8411-8826456A0843}" cxnId="{CB38EA00-C18D-4E1F-98C0-77151DA89775}" type="sibTrans">
      <dgm:prSet/>
      <dgm:spPr/>
      <dgm:t>
        <a:bodyPr/>
        <a:lstStyle/>
        <a:p>
          <a:endParaRPr lang="en-US"/>
        </a:p>
      </dgm:t>
    </dgm:pt>
    <dgm:pt modelId="{36838E17-4084-489D-804B-DFC02BD8D064}">
      <dgm:prSet/>
      <dgm:spPr/>
      <dgm:t>
        <a:bodyPr/>
        <a:lstStyle/>
        <a:p>
          <a:r>
            <a:rPr lang="en-US" dirty="0"/>
            <a:t>Data compression (PCA, etc.)</a:t>
          </a:r>
        </a:p>
      </dgm:t>
    </dgm:pt>
    <dgm:pt modelId="{B42D2F66-0F3F-4BE5-B5B0-5810F152281A}" cxnId="{7E614895-A01A-487C-BD0B-24A82B005110}" type="parTrans">
      <dgm:prSet/>
      <dgm:spPr/>
      <dgm:t>
        <a:bodyPr/>
        <a:lstStyle/>
        <a:p>
          <a:endParaRPr lang="en-US"/>
        </a:p>
      </dgm:t>
    </dgm:pt>
    <dgm:pt modelId="{F6EAEA74-33B5-4FC8-8B33-92D0B5AC697E}" cxnId="{7E614895-A01A-487C-BD0B-24A82B005110}" type="sibTrans">
      <dgm:prSet/>
      <dgm:spPr/>
      <dgm:t>
        <a:bodyPr/>
        <a:lstStyle/>
        <a:p>
          <a:endParaRPr lang="en-US"/>
        </a:p>
      </dgm:t>
    </dgm:pt>
    <dgm:pt modelId="{A5AA7890-8365-48C4-AE5A-223976D6C04D}">
      <dgm:prSet/>
      <dgm:spPr/>
      <dgm:t>
        <a:bodyPr/>
        <a:lstStyle/>
        <a:p>
          <a:r>
            <a:rPr lang="en-US" dirty="0"/>
            <a:t>Data clusters and phase diagram</a:t>
          </a:r>
        </a:p>
      </dgm:t>
    </dgm:pt>
    <dgm:pt modelId="{E06873EA-3D37-4A8C-B43B-A95DE7550170}" cxnId="{BC8C5484-DEF3-481C-81CE-CAE3D9CA27F4}" type="parTrans">
      <dgm:prSet/>
      <dgm:spPr/>
      <dgm:t>
        <a:bodyPr/>
        <a:lstStyle/>
        <a:p>
          <a:endParaRPr lang="en-US"/>
        </a:p>
      </dgm:t>
    </dgm:pt>
    <dgm:pt modelId="{5347AE06-6CBA-4DB5-BA8D-EB6C8AF05FC8}" cxnId="{BC8C5484-DEF3-481C-81CE-CAE3D9CA27F4}" type="sibTrans">
      <dgm:prSet/>
      <dgm:spPr/>
      <dgm:t>
        <a:bodyPr/>
        <a:lstStyle/>
        <a:p>
          <a:endParaRPr lang="en-US"/>
        </a:p>
      </dgm:t>
    </dgm:pt>
    <dgm:pt modelId="{EA51B580-80CB-4803-B24B-B9C79FD52F5D}">
      <dgm:prSet/>
      <dgm:spPr/>
      <dgm:t>
        <a:bodyPr/>
        <a:lstStyle/>
        <a:p>
          <a:r>
            <a:rPr lang="en-US"/>
            <a:t>Classification and/or estimation</a:t>
          </a:r>
        </a:p>
      </dgm:t>
    </dgm:pt>
    <dgm:pt modelId="{1559B7CC-29C3-46FA-B1EE-30FBE52A703D}" cxnId="{95B8FCF2-695F-4CEB-9679-8F668697213A}" type="parTrans">
      <dgm:prSet/>
      <dgm:spPr/>
      <dgm:t>
        <a:bodyPr/>
        <a:lstStyle/>
        <a:p>
          <a:endParaRPr lang="en-US"/>
        </a:p>
      </dgm:t>
    </dgm:pt>
    <dgm:pt modelId="{BA5F2D42-E3C1-4061-8011-FBE2D449B8E3}" cxnId="{95B8FCF2-695F-4CEB-9679-8F668697213A}" type="sibTrans">
      <dgm:prSet/>
      <dgm:spPr/>
      <dgm:t>
        <a:bodyPr/>
        <a:lstStyle/>
        <a:p>
          <a:endParaRPr lang="en-US"/>
        </a:p>
      </dgm:t>
    </dgm:pt>
    <dgm:pt modelId="{B58E889B-76F9-47BC-BF60-9904E717FF9B}">
      <dgm:prSet/>
      <dgm:spPr/>
      <dgm:t>
        <a:bodyPr/>
        <a:lstStyle/>
        <a:p>
          <a:r>
            <a:rPr lang="en-US" dirty="0"/>
            <a:t>Presentation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Class #7</a:t>
          </a:r>
        </a:p>
      </dgm:t>
    </dgm:pt>
    <dgm:pt modelId="{2D7B1DB7-329E-4ADD-97C1-369D4B251C45}" cxnId="{B25870E2-D9BB-484C-BCDB-44FACC1A9E2F}" type="parTrans">
      <dgm:prSet/>
      <dgm:spPr/>
      <dgm:t>
        <a:bodyPr/>
        <a:lstStyle/>
        <a:p>
          <a:endParaRPr lang="en-US"/>
        </a:p>
      </dgm:t>
    </dgm:pt>
    <dgm:pt modelId="{52FD381C-57A0-47AA-BE1F-9004639E2AA7}" cxnId="{B25870E2-D9BB-484C-BCDB-44FACC1A9E2F}" type="sibTrans">
      <dgm:prSet/>
      <dgm:spPr/>
      <dgm:t>
        <a:bodyPr/>
        <a:lstStyle/>
        <a:p>
          <a:endParaRPr lang="en-US"/>
        </a:p>
      </dgm:t>
    </dgm:pt>
    <dgm:pt modelId="{B5EA56AA-FB7C-4340-AEFE-2A51A6F66D65}">
      <dgm:prSet/>
      <dgm:spPr/>
      <dgm:t>
        <a:bodyPr/>
        <a:lstStyle/>
        <a:p>
          <a:r>
            <a:rPr lang="en-US"/>
            <a:t>Submit team material on NYU Classes</a:t>
          </a:r>
        </a:p>
      </dgm:t>
    </dgm:pt>
    <dgm:pt modelId="{D67E5EAC-722D-4BB8-BED6-07C456F61E6E}" cxnId="{33D1F802-6F12-451E-B538-30E15C8C3AA1}" type="parTrans">
      <dgm:prSet/>
      <dgm:spPr/>
      <dgm:t>
        <a:bodyPr/>
        <a:lstStyle/>
        <a:p>
          <a:endParaRPr lang="en-US"/>
        </a:p>
      </dgm:t>
    </dgm:pt>
    <dgm:pt modelId="{395B28B7-50B9-4616-96DF-076BB28FC246}" cxnId="{33D1F802-6F12-451E-B538-30E15C8C3AA1}" type="sibTrans">
      <dgm:prSet/>
      <dgm:spPr/>
      <dgm:t>
        <a:bodyPr/>
        <a:lstStyle/>
        <a:p>
          <a:endParaRPr lang="en-US"/>
        </a:p>
      </dgm:t>
    </dgm:pt>
    <dgm:pt modelId="{C1AD1F53-60B7-4656-AE5F-931D368CF72C}">
      <dgm:prSet/>
      <dgm:spPr/>
      <dgm:t>
        <a:bodyPr/>
        <a:lstStyle/>
        <a:p>
          <a:r>
            <a:rPr lang="en-US" dirty="0"/>
            <a:t>DB</a:t>
          </a:r>
        </a:p>
      </dgm:t>
    </dgm:pt>
    <dgm:pt modelId="{B880784D-F667-476D-9098-B798EF4C20CC}" cxnId="{9786C23B-5E64-4A36-862D-6FE9ECA3EB4C}" type="parTrans">
      <dgm:prSet/>
      <dgm:spPr/>
    </dgm:pt>
    <dgm:pt modelId="{87282A21-5656-49BF-91A3-0A960E8D51A9}" cxnId="{9786C23B-5E64-4A36-862D-6FE9ECA3EB4C}" type="sibTrans">
      <dgm:prSet/>
      <dgm:spPr/>
    </dgm:pt>
    <dgm:pt modelId="{DEC2697F-1A6E-47BC-ABBA-14A5C3A71BC4}" type="pres">
      <dgm:prSet presAssocID="{8B804FC4-8AEF-49DB-B80A-A02382A3D4A9}" presName="linear" presStyleCnt="0">
        <dgm:presLayoutVars>
          <dgm:animLvl val="lvl"/>
          <dgm:resizeHandles val="exact"/>
        </dgm:presLayoutVars>
      </dgm:prSet>
      <dgm:spPr/>
    </dgm:pt>
    <dgm:pt modelId="{04627060-0C2A-4100-9770-18ED708C07E8}" type="pres">
      <dgm:prSet presAssocID="{C1AD1F53-60B7-4656-AE5F-931D368CF72C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FA754B0-06FB-4901-A21B-5C773C31E6E8}" type="pres">
      <dgm:prSet presAssocID="{87282A21-5656-49BF-91A3-0A960E8D51A9}" presName="spacer" presStyleCnt="0"/>
      <dgm:spPr/>
    </dgm:pt>
    <dgm:pt modelId="{98434F91-3CF6-41BA-9C45-7C76C6C3E9AF}" type="pres">
      <dgm:prSet presAssocID="{6814CC88-8505-4683-907C-1A36DD49C4E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BDBD6218-23DF-4864-81D0-C808CDAB5352}" type="pres">
      <dgm:prSet presAssocID="{9DF5701C-852C-4906-8411-8826456A0843}" presName="spacer" presStyleCnt="0"/>
      <dgm:spPr/>
    </dgm:pt>
    <dgm:pt modelId="{7E5F3E49-F458-48C6-8C25-12157207EB6E}" type="pres">
      <dgm:prSet presAssocID="{36838E17-4084-489D-804B-DFC02BD8D064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CECAE56-5657-436D-9D22-58F73DC0E55E}" type="pres">
      <dgm:prSet presAssocID="{F6EAEA74-33B5-4FC8-8B33-92D0B5AC697E}" presName="spacer" presStyleCnt="0"/>
      <dgm:spPr/>
    </dgm:pt>
    <dgm:pt modelId="{D864C308-E74F-4B71-BE5F-7507B79F8756}" type="pres">
      <dgm:prSet presAssocID="{A5AA7890-8365-48C4-AE5A-223976D6C04D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EE41632-8F7F-4B6B-9A8F-C735E08D38FC}" type="pres">
      <dgm:prSet presAssocID="{5347AE06-6CBA-4DB5-BA8D-EB6C8AF05FC8}" presName="spacer" presStyleCnt="0"/>
      <dgm:spPr/>
    </dgm:pt>
    <dgm:pt modelId="{E2D87B2B-B7C1-465D-B324-909556FAE707}" type="pres">
      <dgm:prSet presAssocID="{EA51B580-80CB-4803-B24B-B9C79FD52F5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C65572C7-B890-4566-AD41-9FD35E3582F4}" type="pres">
      <dgm:prSet presAssocID="{BA5F2D42-E3C1-4061-8011-FBE2D449B8E3}" presName="spacer" presStyleCnt="0"/>
      <dgm:spPr/>
    </dgm:pt>
    <dgm:pt modelId="{97738D80-99A2-4CAD-877F-9DFD769B9257}" type="pres">
      <dgm:prSet presAssocID="{B58E889B-76F9-47BC-BF60-9904E717FF9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C63569A-2433-458E-8FED-29C80A8364B8}" type="pres">
      <dgm:prSet presAssocID="{52FD381C-57A0-47AA-BE1F-9004639E2AA7}" presName="spacer" presStyleCnt="0"/>
      <dgm:spPr/>
    </dgm:pt>
    <dgm:pt modelId="{71B1BBBC-AF2C-4C74-922E-EA6CFC96DFC8}" type="pres">
      <dgm:prSet presAssocID="{B5EA56AA-FB7C-4340-AEFE-2A51A6F66D6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CB38EA00-C18D-4E1F-98C0-77151DA89775}" srcId="{8B804FC4-8AEF-49DB-B80A-A02382A3D4A9}" destId="{6814CC88-8505-4683-907C-1A36DD49C4E3}" srcOrd="1" destOrd="0" parTransId="{2B5CB065-3D20-4650-8300-226A87F3BD3E}" sibTransId="{9DF5701C-852C-4906-8411-8826456A0843}"/>
    <dgm:cxn modelId="{33D1F802-6F12-451E-B538-30E15C8C3AA1}" srcId="{8B804FC4-8AEF-49DB-B80A-A02382A3D4A9}" destId="{B5EA56AA-FB7C-4340-AEFE-2A51A6F66D65}" srcOrd="6" destOrd="0" parTransId="{D67E5EAC-722D-4BB8-BED6-07C456F61E6E}" sibTransId="{395B28B7-50B9-4616-96DF-076BB28FC246}"/>
    <dgm:cxn modelId="{44B8FF18-BDCE-41F5-B41E-DFA05F4104BF}" type="presOf" srcId="{8B804FC4-8AEF-49DB-B80A-A02382A3D4A9}" destId="{DEC2697F-1A6E-47BC-ABBA-14A5C3A71BC4}" srcOrd="0" destOrd="0" presId="urn:microsoft.com/office/officeart/2005/8/layout/vList2"/>
    <dgm:cxn modelId="{BA065621-4EA5-4616-882B-40A7A9F30EF8}" type="presOf" srcId="{B5EA56AA-FB7C-4340-AEFE-2A51A6F66D65}" destId="{71B1BBBC-AF2C-4C74-922E-EA6CFC96DFC8}" srcOrd="0" destOrd="0" presId="urn:microsoft.com/office/officeart/2005/8/layout/vList2"/>
    <dgm:cxn modelId="{34D1FE25-0596-44AC-A0BA-C6C8962440F5}" type="presOf" srcId="{C1AD1F53-60B7-4656-AE5F-931D368CF72C}" destId="{04627060-0C2A-4100-9770-18ED708C07E8}" srcOrd="0" destOrd="0" presId="urn:microsoft.com/office/officeart/2005/8/layout/vList2"/>
    <dgm:cxn modelId="{9786C23B-5E64-4A36-862D-6FE9ECA3EB4C}" srcId="{8B804FC4-8AEF-49DB-B80A-A02382A3D4A9}" destId="{C1AD1F53-60B7-4656-AE5F-931D368CF72C}" srcOrd="0" destOrd="0" parTransId="{B880784D-F667-476D-9098-B798EF4C20CC}" sibTransId="{87282A21-5656-49BF-91A3-0A960E8D51A9}"/>
    <dgm:cxn modelId="{A04B0673-F96A-454D-BE3D-C6478BA999DC}" type="presOf" srcId="{A5AA7890-8365-48C4-AE5A-223976D6C04D}" destId="{D864C308-E74F-4B71-BE5F-7507B79F8756}" srcOrd="0" destOrd="0" presId="urn:microsoft.com/office/officeart/2005/8/layout/vList2"/>
    <dgm:cxn modelId="{BC8C5484-DEF3-481C-81CE-CAE3D9CA27F4}" srcId="{8B804FC4-8AEF-49DB-B80A-A02382A3D4A9}" destId="{A5AA7890-8365-48C4-AE5A-223976D6C04D}" srcOrd="3" destOrd="0" parTransId="{E06873EA-3D37-4A8C-B43B-A95DE7550170}" sibTransId="{5347AE06-6CBA-4DB5-BA8D-EB6C8AF05FC8}"/>
    <dgm:cxn modelId="{7E614895-A01A-487C-BD0B-24A82B005110}" srcId="{8B804FC4-8AEF-49DB-B80A-A02382A3D4A9}" destId="{36838E17-4084-489D-804B-DFC02BD8D064}" srcOrd="2" destOrd="0" parTransId="{B42D2F66-0F3F-4BE5-B5B0-5810F152281A}" sibTransId="{F6EAEA74-33B5-4FC8-8B33-92D0B5AC697E}"/>
    <dgm:cxn modelId="{CEFAD99C-C9AD-4877-906B-E2053E259C76}" type="presOf" srcId="{36838E17-4084-489D-804B-DFC02BD8D064}" destId="{7E5F3E49-F458-48C6-8C25-12157207EB6E}" srcOrd="0" destOrd="0" presId="urn:microsoft.com/office/officeart/2005/8/layout/vList2"/>
    <dgm:cxn modelId="{FDF3C0A1-8DF1-406A-9D3C-5683A3E8E4CC}" type="presOf" srcId="{6814CC88-8505-4683-907C-1A36DD49C4E3}" destId="{98434F91-3CF6-41BA-9C45-7C76C6C3E9AF}" srcOrd="0" destOrd="0" presId="urn:microsoft.com/office/officeart/2005/8/layout/vList2"/>
    <dgm:cxn modelId="{56A6EBCB-9B33-48AB-9C84-A46AA0F1A45C}" type="presOf" srcId="{EA51B580-80CB-4803-B24B-B9C79FD52F5D}" destId="{E2D87B2B-B7C1-465D-B324-909556FAE707}" srcOrd="0" destOrd="0" presId="urn:microsoft.com/office/officeart/2005/8/layout/vList2"/>
    <dgm:cxn modelId="{7C4A77D4-700C-4F4C-B3D6-18169BA7786D}" type="presOf" srcId="{B58E889B-76F9-47BC-BF60-9904E717FF9B}" destId="{97738D80-99A2-4CAD-877F-9DFD769B9257}" srcOrd="0" destOrd="0" presId="urn:microsoft.com/office/officeart/2005/8/layout/vList2"/>
    <dgm:cxn modelId="{B25870E2-D9BB-484C-BCDB-44FACC1A9E2F}" srcId="{8B804FC4-8AEF-49DB-B80A-A02382A3D4A9}" destId="{B58E889B-76F9-47BC-BF60-9904E717FF9B}" srcOrd="5" destOrd="0" parTransId="{2D7B1DB7-329E-4ADD-97C1-369D4B251C45}" sibTransId="{52FD381C-57A0-47AA-BE1F-9004639E2AA7}"/>
    <dgm:cxn modelId="{95B8FCF2-695F-4CEB-9679-8F668697213A}" srcId="{8B804FC4-8AEF-49DB-B80A-A02382A3D4A9}" destId="{EA51B580-80CB-4803-B24B-B9C79FD52F5D}" srcOrd="4" destOrd="0" parTransId="{1559B7CC-29C3-46FA-B1EE-30FBE52A703D}" sibTransId="{BA5F2D42-E3C1-4061-8011-FBE2D449B8E3}"/>
    <dgm:cxn modelId="{21B556E5-2F19-48DC-80D7-805DC1D2250D}" type="presParOf" srcId="{DEC2697F-1A6E-47BC-ABBA-14A5C3A71BC4}" destId="{04627060-0C2A-4100-9770-18ED708C07E8}" srcOrd="0" destOrd="0" presId="urn:microsoft.com/office/officeart/2005/8/layout/vList2"/>
    <dgm:cxn modelId="{E4B6F18A-E92D-485E-BE65-AE34C47F5EE1}" type="presParOf" srcId="{DEC2697F-1A6E-47BC-ABBA-14A5C3A71BC4}" destId="{FFA754B0-06FB-4901-A21B-5C773C31E6E8}" srcOrd="1" destOrd="0" presId="urn:microsoft.com/office/officeart/2005/8/layout/vList2"/>
    <dgm:cxn modelId="{34326F98-44F8-4A61-981C-021F88BE4302}" type="presParOf" srcId="{DEC2697F-1A6E-47BC-ABBA-14A5C3A71BC4}" destId="{98434F91-3CF6-41BA-9C45-7C76C6C3E9AF}" srcOrd="2" destOrd="0" presId="urn:microsoft.com/office/officeart/2005/8/layout/vList2"/>
    <dgm:cxn modelId="{57034BBD-DF67-446E-BF44-7696B788DF15}" type="presParOf" srcId="{DEC2697F-1A6E-47BC-ABBA-14A5C3A71BC4}" destId="{BDBD6218-23DF-4864-81D0-C808CDAB5352}" srcOrd="3" destOrd="0" presId="urn:microsoft.com/office/officeart/2005/8/layout/vList2"/>
    <dgm:cxn modelId="{1CC505F2-D5AB-4718-8727-41B1B35D5443}" type="presParOf" srcId="{DEC2697F-1A6E-47BC-ABBA-14A5C3A71BC4}" destId="{7E5F3E49-F458-48C6-8C25-12157207EB6E}" srcOrd="4" destOrd="0" presId="urn:microsoft.com/office/officeart/2005/8/layout/vList2"/>
    <dgm:cxn modelId="{BFF9B05C-3E47-479C-961F-14C2B7E1E6E4}" type="presParOf" srcId="{DEC2697F-1A6E-47BC-ABBA-14A5C3A71BC4}" destId="{8CECAE56-5657-436D-9D22-58F73DC0E55E}" srcOrd="5" destOrd="0" presId="urn:microsoft.com/office/officeart/2005/8/layout/vList2"/>
    <dgm:cxn modelId="{D436E58A-FC02-42C9-96AA-54574A31AC31}" type="presParOf" srcId="{DEC2697F-1A6E-47BC-ABBA-14A5C3A71BC4}" destId="{D864C308-E74F-4B71-BE5F-7507B79F8756}" srcOrd="6" destOrd="0" presId="urn:microsoft.com/office/officeart/2005/8/layout/vList2"/>
    <dgm:cxn modelId="{B06CE796-A466-4193-8709-FBA6904F133C}" type="presParOf" srcId="{DEC2697F-1A6E-47BC-ABBA-14A5C3A71BC4}" destId="{0EE41632-8F7F-4B6B-9A8F-C735E08D38FC}" srcOrd="7" destOrd="0" presId="urn:microsoft.com/office/officeart/2005/8/layout/vList2"/>
    <dgm:cxn modelId="{88FE2165-9C76-4821-975B-B46D636A2D4F}" type="presParOf" srcId="{DEC2697F-1A6E-47BC-ABBA-14A5C3A71BC4}" destId="{E2D87B2B-B7C1-465D-B324-909556FAE707}" srcOrd="8" destOrd="0" presId="urn:microsoft.com/office/officeart/2005/8/layout/vList2"/>
    <dgm:cxn modelId="{B46F7CC4-F6CA-41E4-BCE7-6B2F1283647D}" type="presParOf" srcId="{DEC2697F-1A6E-47BC-ABBA-14A5C3A71BC4}" destId="{C65572C7-B890-4566-AD41-9FD35E3582F4}" srcOrd="9" destOrd="0" presId="urn:microsoft.com/office/officeart/2005/8/layout/vList2"/>
    <dgm:cxn modelId="{A690B5A9-19F9-42E9-94D8-9FFB4C91153B}" type="presParOf" srcId="{DEC2697F-1A6E-47BC-ABBA-14A5C3A71BC4}" destId="{97738D80-99A2-4CAD-877F-9DFD769B9257}" srcOrd="10" destOrd="0" presId="urn:microsoft.com/office/officeart/2005/8/layout/vList2"/>
    <dgm:cxn modelId="{5DD65E2D-FB95-47D0-ADBA-FD47A6DF6E39}" type="presParOf" srcId="{DEC2697F-1A6E-47BC-ABBA-14A5C3A71BC4}" destId="{EC63569A-2433-458E-8FED-29C80A8364B8}" srcOrd="11" destOrd="0" presId="urn:microsoft.com/office/officeart/2005/8/layout/vList2"/>
    <dgm:cxn modelId="{D39E2F39-56F9-4B1F-A517-701144461258}" type="presParOf" srcId="{DEC2697F-1A6E-47BC-ABBA-14A5C3A71BC4}" destId="{71B1BBBC-AF2C-4C74-922E-EA6CFC96DFC8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27060-0C2A-4100-9770-18ED708C07E8}">
      <dsp:nvSpPr>
        <dsp:cNvPr id="0" name=""/>
        <dsp:cNvSpPr/>
      </dsp:nvSpPr>
      <dsp:spPr>
        <a:xfrm>
          <a:off x="0" y="141038"/>
          <a:ext cx="5744684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DB</a:t>
          </a:r>
        </a:p>
      </dsp:txBody>
      <dsp:txXfrm>
        <a:off x="28100" y="169138"/>
        <a:ext cx="5688484" cy="519439"/>
      </dsp:txXfrm>
    </dsp:sp>
    <dsp:sp modelId="{98434F91-3CF6-41BA-9C45-7C76C6C3E9AF}">
      <dsp:nvSpPr>
        <dsp:cNvPr id="0" name=""/>
        <dsp:cNvSpPr/>
      </dsp:nvSpPr>
      <dsp:spPr>
        <a:xfrm>
          <a:off x="0" y="785798"/>
          <a:ext cx="5744684" cy="575639"/>
        </a:xfrm>
        <a:prstGeom prst="round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analysis (missing, wrong, outliers, etc.)</a:t>
          </a:r>
        </a:p>
      </dsp:txBody>
      <dsp:txXfrm>
        <a:off x="28100" y="813898"/>
        <a:ext cx="5688484" cy="519439"/>
      </dsp:txXfrm>
    </dsp:sp>
    <dsp:sp modelId="{7E5F3E49-F458-48C6-8C25-12157207EB6E}">
      <dsp:nvSpPr>
        <dsp:cNvPr id="0" name=""/>
        <dsp:cNvSpPr/>
      </dsp:nvSpPr>
      <dsp:spPr>
        <a:xfrm>
          <a:off x="0" y="1430558"/>
          <a:ext cx="5744684" cy="575639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compression (PCA, etc.)</a:t>
          </a:r>
        </a:p>
      </dsp:txBody>
      <dsp:txXfrm>
        <a:off x="28100" y="1458658"/>
        <a:ext cx="5688484" cy="519439"/>
      </dsp:txXfrm>
    </dsp:sp>
    <dsp:sp modelId="{D864C308-E74F-4B71-BE5F-7507B79F8756}">
      <dsp:nvSpPr>
        <dsp:cNvPr id="0" name=""/>
        <dsp:cNvSpPr/>
      </dsp:nvSpPr>
      <dsp:spPr>
        <a:xfrm>
          <a:off x="0" y="2075318"/>
          <a:ext cx="5744684" cy="575639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clusters and phase diagram</a:t>
          </a:r>
        </a:p>
      </dsp:txBody>
      <dsp:txXfrm>
        <a:off x="28100" y="2103418"/>
        <a:ext cx="5688484" cy="519439"/>
      </dsp:txXfrm>
    </dsp:sp>
    <dsp:sp modelId="{E2D87B2B-B7C1-465D-B324-909556FAE707}">
      <dsp:nvSpPr>
        <dsp:cNvPr id="0" name=""/>
        <dsp:cNvSpPr/>
      </dsp:nvSpPr>
      <dsp:spPr>
        <a:xfrm>
          <a:off x="0" y="2720078"/>
          <a:ext cx="5744684" cy="575639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Classification and/or estimation</a:t>
          </a:r>
        </a:p>
      </dsp:txBody>
      <dsp:txXfrm>
        <a:off x="28100" y="2748178"/>
        <a:ext cx="5688484" cy="519439"/>
      </dsp:txXfrm>
    </dsp:sp>
    <dsp:sp modelId="{97738D80-99A2-4CAD-877F-9DFD769B9257}">
      <dsp:nvSpPr>
        <dsp:cNvPr id="0" name=""/>
        <dsp:cNvSpPr/>
      </dsp:nvSpPr>
      <dsp:spPr>
        <a:xfrm>
          <a:off x="0" y="3364838"/>
          <a:ext cx="5744684" cy="575639"/>
        </a:xfrm>
        <a:prstGeom prst="round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Presentation </a:t>
          </a:r>
          <a:r>
            <a:rPr lang="en-US" sz="2400" kern="1200" dirty="0">
              <a:sym typeface="Wingdings" panose="05000000000000000000" pitchFamily="2" charset="2"/>
            </a:rPr>
            <a:t></a:t>
          </a:r>
          <a:r>
            <a:rPr lang="en-US" sz="2400" kern="1200" dirty="0"/>
            <a:t> Class #7</a:t>
          </a:r>
        </a:p>
      </dsp:txBody>
      <dsp:txXfrm>
        <a:off x="28100" y="3392938"/>
        <a:ext cx="5688484" cy="519439"/>
      </dsp:txXfrm>
    </dsp:sp>
    <dsp:sp modelId="{71B1BBBC-AF2C-4C74-922E-EA6CFC96DFC8}">
      <dsp:nvSpPr>
        <dsp:cNvPr id="0" name=""/>
        <dsp:cNvSpPr/>
      </dsp:nvSpPr>
      <dsp:spPr>
        <a:xfrm>
          <a:off x="0" y="4009598"/>
          <a:ext cx="5744684" cy="57563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Submit team material on NYU Classes</a:t>
          </a:r>
        </a:p>
      </dsp:txBody>
      <dsp:txXfrm>
        <a:off x="28100" y="4037698"/>
        <a:ext cx="5688484" cy="519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A205D-12B6-481F-90FA-8AFBFCA655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707F9-4CBA-48A0-859B-207C6FC3A37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hyperlink" Target="mailto:Carlos.DeOliveira@NYU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sv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3.sv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4731" y="1111086"/>
            <a:ext cx="8247018" cy="2623885"/>
          </a:xfrm>
        </p:spPr>
        <p:txBody>
          <a:bodyPr anchor="ctr">
            <a:normAutofit fontScale="90000"/>
          </a:bodyPr>
          <a:lstStyle/>
          <a:p>
            <a:r>
              <a:rPr lang="en-US" sz="6100" b="1" dirty="0">
                <a:solidFill>
                  <a:srgbClr val="FFFFFF"/>
                </a:solidFill>
              </a:rPr>
              <a:t>Data Engineering</a:t>
            </a:r>
            <a:br>
              <a:rPr lang="en-US" sz="6100" b="1" dirty="0">
                <a:solidFill>
                  <a:srgbClr val="FFFFFF"/>
                </a:solidFill>
              </a:rPr>
            </a:br>
            <a:r>
              <a:rPr lang="en-US" sz="6100" b="1" i="1" dirty="0">
                <a:solidFill>
                  <a:srgbClr val="FFFFFF"/>
                </a:solidFill>
              </a:rPr>
              <a:t>Class 2.2</a:t>
            </a:r>
            <a:br>
              <a:rPr lang="en-US" sz="6100" b="1" dirty="0">
                <a:solidFill>
                  <a:srgbClr val="FFFFFF"/>
                </a:solidFill>
              </a:rPr>
            </a:br>
            <a:r>
              <a:rPr lang="en-US" sz="6100" b="1" dirty="0">
                <a:solidFill>
                  <a:srgbClr val="FFFFFF"/>
                </a:solidFill>
              </a:rPr>
              <a:t>Tuning a Regression &amp; Building a Data Processing Pipeline </a:t>
            </a:r>
            <a:endParaRPr lang="en-US" sz="6100" b="1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9499" y="4564710"/>
            <a:ext cx="10012680" cy="1814492"/>
          </a:xfrm>
        </p:spPr>
        <p:txBody>
          <a:bodyPr anchor="ctr">
            <a:noAutofit/>
          </a:bodyPr>
          <a:lstStyle/>
          <a:p>
            <a:pPr algn="l"/>
            <a:endParaRPr lang="en-US" sz="2000" dirty="0">
              <a:solidFill>
                <a:srgbClr val="1B1B1B"/>
              </a:solidFill>
            </a:endParaRPr>
          </a:p>
          <a:p>
            <a:pPr algn="l"/>
            <a:r>
              <a:rPr lang="en-US" sz="2000" dirty="0">
                <a:solidFill>
                  <a:srgbClr val="1B1B1B"/>
                </a:solidFill>
              </a:rPr>
              <a:t>Carlos De Oliveira</a:t>
            </a:r>
            <a:endParaRPr lang="en-US" sz="2000" dirty="0">
              <a:solidFill>
                <a:srgbClr val="1B1B1B"/>
              </a:solidFill>
            </a:endParaRPr>
          </a:p>
          <a:p>
            <a:pPr algn="l"/>
            <a:r>
              <a:rPr lang="en-US" sz="2000" dirty="0">
                <a:solidFill>
                  <a:srgbClr val="1B1B1B"/>
                </a:solidFill>
              </a:rPr>
              <a:t>(</a:t>
            </a:r>
            <a:r>
              <a:rPr lang="en-US" sz="2000" dirty="0">
                <a:solidFill>
                  <a:srgbClr val="1B1B1B"/>
                </a:solidFill>
                <a:hlinkClick r:id="rId1"/>
              </a:rPr>
              <a:t>Carlos.DeOliveira@NYU.edu</a:t>
            </a:r>
            <a:r>
              <a:rPr lang="en-US" sz="2000" dirty="0">
                <a:solidFill>
                  <a:srgbClr val="1B1B1B"/>
                </a:solidFill>
              </a:rPr>
              <a:t>) </a:t>
            </a:r>
            <a:br>
              <a:rPr lang="en-US" sz="2000" dirty="0">
                <a:solidFill>
                  <a:srgbClr val="1B1B1B"/>
                </a:solidFill>
              </a:rPr>
            </a:br>
            <a:endParaRPr lang="en-US" sz="2000" dirty="0">
              <a:solidFill>
                <a:srgbClr val="1B1B1B"/>
              </a:solidFill>
            </a:endParaRPr>
          </a:p>
          <a:p>
            <a:pPr algn="r"/>
            <a:r>
              <a:rPr lang="en-US" sz="2000" dirty="0">
                <a:solidFill>
                  <a:srgbClr val="1B1B1B"/>
                </a:solidFill>
              </a:rPr>
              <a:t>Fall 2023</a:t>
            </a:r>
            <a:endParaRPr lang="en-US" sz="2000" dirty="0">
              <a:solidFill>
                <a:srgbClr val="1B1B1B"/>
              </a:solidFill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ad with Gear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8952452" cy="1325563"/>
          </a:xfrm>
        </p:spPr>
        <p:txBody>
          <a:bodyPr>
            <a:normAutofit/>
          </a:bodyPr>
          <a:lstStyle/>
          <a:p>
            <a:r>
              <a:rPr lang="en-US" b="1" dirty="0"/>
              <a:t>Grid search for hyperparameter tuning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29" y="1953127"/>
            <a:ext cx="6467867" cy="4727892"/>
          </a:xfrm>
        </p:spPr>
        <p:txBody>
          <a:bodyPr anchor="ctr">
            <a:normAutofit/>
          </a:bodyPr>
          <a:lstStyle/>
          <a:p>
            <a:r>
              <a:rPr lang="en-US" dirty="0"/>
              <a:t>The act of hyperparameter tuning is typically referred to as knob tuning. </a:t>
            </a:r>
            <a:endParaRPr lang="en-US" dirty="0"/>
          </a:p>
          <a:p>
            <a:endParaRPr lang="en-US" sz="1400" dirty="0"/>
          </a:p>
          <a:p>
            <a:r>
              <a:rPr lang="en-US" dirty="0"/>
              <a:t>This is because it requires you to define a knob to turn and the position of the knob at you want to try. </a:t>
            </a:r>
            <a:endParaRPr lang="en-US" dirty="0"/>
          </a:p>
          <a:p>
            <a:endParaRPr lang="en-US" sz="1400" dirty="0"/>
          </a:p>
          <a:p>
            <a:r>
              <a:rPr lang="en-US" dirty="0"/>
              <a:t>Grid search is an optimization method for automating the hyperparameter tuning.</a:t>
            </a:r>
            <a:endParaRPr lang="en-US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agnifying glas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26342" y="6122908"/>
            <a:ext cx="199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(see code example)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971" y="461308"/>
            <a:ext cx="7474172" cy="1325563"/>
          </a:xfrm>
        </p:spPr>
        <p:txBody>
          <a:bodyPr>
            <a:normAutofit/>
          </a:bodyPr>
          <a:lstStyle/>
          <a:p>
            <a:r>
              <a:rPr lang="en-US" b="1" dirty="0"/>
              <a:t>Pipelining the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5" y="1717062"/>
            <a:ext cx="8111836" cy="2782024"/>
          </a:xfrm>
        </p:spPr>
        <p:txBody>
          <a:bodyPr anchor="ctr">
            <a:normAutofit/>
          </a:bodyPr>
          <a:lstStyle/>
          <a:p>
            <a:r>
              <a:rPr lang="en-US" dirty="0"/>
              <a:t>A </a:t>
            </a:r>
            <a:r>
              <a:rPr lang="en-US" b="1" dirty="0"/>
              <a:t>pipelined</a:t>
            </a:r>
            <a:r>
              <a:rPr lang="en-US" dirty="0"/>
              <a:t> analysis is a series of steps stored as a single function or object. </a:t>
            </a:r>
            <a:endParaRPr lang="en-US" dirty="0"/>
          </a:p>
          <a:p>
            <a:r>
              <a:rPr lang="en-US" dirty="0"/>
              <a:t>On top of providing a framework for your analysis, the most important reason for pipelining becomes apparent upon examining what is required to reproduce your workflow or apply it to new data. </a:t>
            </a:r>
            <a:endParaRPr lang="en-US" sz="2400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resentation with Org Chart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55" y="4540649"/>
            <a:ext cx="8111836" cy="18775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26342" y="6122908"/>
            <a:ext cx="199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(see code example)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Deploying the model</a:t>
            </a:r>
            <a:endParaRPr lang="en-US" dirty="0"/>
          </a:p>
        </p:txBody>
      </p:sp>
      <p:sp>
        <p:nvSpPr>
          <p:cNvPr id="18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78497" cy="4351338"/>
          </a:xfrm>
        </p:spPr>
        <p:txBody>
          <a:bodyPr>
            <a:normAutofit/>
          </a:bodyPr>
          <a:lstStyle/>
          <a:p>
            <a:r>
              <a:rPr lang="en-US" dirty="0"/>
              <a:t>In a production environment, deployment is the step where you release your model into the wild and let it run on unforeseen data</a:t>
            </a:r>
            <a:endParaRPr lang="en-US" dirty="0"/>
          </a:p>
          <a:p>
            <a:r>
              <a:rPr lang="en-US" dirty="0"/>
              <a:t>Deployment produces many local analysis workflows that don't necessarily need to re-deploy, but do need to be stored and re-loaded later in order to reproduce the analysis</a:t>
            </a:r>
            <a:endParaRPr lang="en-US" dirty="0"/>
          </a:p>
          <a:p>
            <a:r>
              <a:rPr lang="en-US" dirty="0"/>
              <a:t>Both use cases require what is called </a:t>
            </a:r>
            <a:r>
              <a:rPr lang="en-US" b="1" dirty="0"/>
              <a:t>model persistence</a:t>
            </a:r>
            <a:r>
              <a:rPr lang="en-US" dirty="0"/>
              <a:t>, which means the model needs to be stored and loaded for later use</a:t>
            </a:r>
            <a:endParaRPr lang="en-US" dirty="0"/>
          </a:p>
          <a:p>
            <a:r>
              <a:rPr lang="en-US" dirty="0"/>
              <a:t>Storing an object requires a process called </a:t>
            </a:r>
            <a:r>
              <a:rPr lang="en-US" b="1" dirty="0"/>
              <a:t>serialization</a:t>
            </a:r>
            <a:r>
              <a:rPr lang="en-US" dirty="0"/>
              <a:t> to store in a reliable and error-free manner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9" y="328182"/>
            <a:ext cx="9912072" cy="1188404"/>
          </a:xfrm>
        </p:spPr>
        <p:txBody>
          <a:bodyPr>
            <a:normAutofit/>
          </a:bodyPr>
          <a:lstStyle/>
          <a:p>
            <a:r>
              <a:rPr lang="en-US"/>
              <a:t>Serializing and loading a serialized model</a:t>
            </a:r>
            <a:endParaRPr lang="en-US" dirty="0"/>
          </a:p>
        </p:txBody>
      </p:sp>
      <p:sp>
        <p:nvSpPr>
          <p:cNvPr id="18" name="Freeform: Shap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67173" y="1733549"/>
            <a:ext cx="10753320" cy="5124451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### Store Model for Later with Pickle ###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# import module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import pickle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# save the pipeline model to disk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pickle.dump</a:t>
            </a:r>
            <a:r>
              <a:rPr lang="en-US" sz="2400" dirty="0">
                <a:solidFill>
                  <a:schemeClr val="bg1"/>
                </a:solidFill>
              </a:rPr>
              <a:t>(model, open('./</a:t>
            </a:r>
            <a:r>
              <a:rPr lang="en-US" sz="2400" dirty="0" err="1">
                <a:solidFill>
                  <a:schemeClr val="bg1"/>
                </a:solidFill>
              </a:rPr>
              <a:t>model_storage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>
                <a:solidFill>
                  <a:schemeClr val="bg1"/>
                </a:solidFill>
              </a:rPr>
              <a:t>model.pkl</a:t>
            </a:r>
            <a:r>
              <a:rPr lang="en-US" sz="2400" dirty="0">
                <a:solidFill>
                  <a:schemeClr val="bg1"/>
                </a:solidFill>
              </a:rPr>
              <a:t>', '</a:t>
            </a:r>
            <a:r>
              <a:rPr lang="en-US" sz="2400" dirty="0" err="1">
                <a:solidFill>
                  <a:schemeClr val="bg1"/>
                </a:solidFill>
              </a:rPr>
              <a:t>wb</a:t>
            </a:r>
            <a:r>
              <a:rPr lang="en-US" sz="2400" dirty="0">
                <a:solidFill>
                  <a:schemeClr val="bg1"/>
                </a:solidFill>
              </a:rPr>
              <a:t>’))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# load the pipeline model from disk and deserialize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model_load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en-US" sz="2400" dirty="0" err="1">
                <a:solidFill>
                  <a:schemeClr val="bg1"/>
                </a:solidFill>
              </a:rPr>
              <a:t>pickle.load</a:t>
            </a:r>
            <a:r>
              <a:rPr lang="en-US" sz="2400" dirty="0">
                <a:solidFill>
                  <a:schemeClr val="bg1"/>
                </a:solidFill>
              </a:rPr>
              <a:t>(open('./</a:t>
            </a:r>
            <a:r>
              <a:rPr lang="en-US" sz="2400" dirty="0" err="1">
                <a:solidFill>
                  <a:schemeClr val="bg1"/>
                </a:solidFill>
              </a:rPr>
              <a:t>model_storage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>
                <a:solidFill>
                  <a:schemeClr val="bg1"/>
                </a:solidFill>
              </a:rPr>
              <a:t>model.pkl</a:t>
            </a:r>
            <a:r>
              <a:rPr lang="en-US" sz="2400" dirty="0">
                <a:solidFill>
                  <a:schemeClr val="bg1"/>
                </a:solidFill>
              </a:rPr>
              <a:t>', '</a:t>
            </a:r>
            <a:r>
              <a:rPr lang="en-US" sz="2400" dirty="0" err="1">
                <a:solidFill>
                  <a:schemeClr val="bg1"/>
                </a:solidFill>
              </a:rPr>
              <a:t>rb</a:t>
            </a:r>
            <a:r>
              <a:rPr lang="en-US" sz="2400" dirty="0">
                <a:solidFill>
                  <a:schemeClr val="bg1"/>
                </a:solidFill>
              </a:rPr>
              <a:t>'))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# use the loaded pipeline model to predict on new data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y_pred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en-US" sz="2400" dirty="0" err="1">
                <a:solidFill>
                  <a:schemeClr val="bg1"/>
                </a:solidFill>
              </a:rPr>
              <a:t>model_load.predict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X_test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06" y="361659"/>
            <a:ext cx="8783786" cy="1325563"/>
          </a:xfrm>
        </p:spPr>
        <p:txBody>
          <a:bodyPr>
            <a:normAutofit/>
          </a:bodyPr>
          <a:lstStyle/>
          <a:p>
            <a:r>
              <a:rPr lang="en-US" dirty="0"/>
              <a:t>Python-specific deployment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692" y="1704105"/>
            <a:ext cx="11399381" cy="4833855"/>
          </a:xfrm>
        </p:spPr>
        <p:txBody>
          <a:bodyPr>
            <a:noAutofit/>
          </a:bodyPr>
          <a:lstStyle/>
          <a:p>
            <a:r>
              <a:rPr lang="en-US" sz="3200" dirty="0"/>
              <a:t>Python is not a compiled language. It is interpreted at the time of execution. </a:t>
            </a:r>
            <a:endParaRPr lang="en-US" sz="3200" dirty="0"/>
          </a:p>
          <a:p>
            <a:r>
              <a:rPr lang="en-US" sz="3200" dirty="0"/>
              <a:t>It is important to remember that, when you follow the steps, you are not pickling an executable program. You are simply pickling an object. </a:t>
            </a:r>
            <a:endParaRPr lang="en-US" sz="3200" dirty="0"/>
          </a:p>
          <a:p>
            <a:r>
              <a:rPr lang="en-US" sz="3200" dirty="0"/>
              <a:t>The pickled object is like a ZIP file in that anyone can bundle up anything inside it and you will not know it until you unpickle/unzip it. </a:t>
            </a:r>
            <a:endParaRPr lang="en-US" sz="3200" dirty="0"/>
          </a:p>
          <a:p>
            <a:r>
              <a:rPr lang="en-US" sz="3200" dirty="0"/>
              <a:t>Security should always be a concern with any file types that are not transparent.</a:t>
            </a:r>
            <a:endParaRPr lang="en-US"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139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5600" dirty="0">
                <a:solidFill>
                  <a:schemeClr val="bg1"/>
                </a:solidFill>
              </a:rPr>
              <a:t>Past Final Presentation</a:t>
            </a:r>
            <a:endParaRPr lang="en-US" sz="5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1458" y="1722260"/>
            <a:ext cx="6231692" cy="3413479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947" y="717224"/>
            <a:ext cx="9558339" cy="18932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>
                <a:solidFill>
                  <a:schemeClr val="bg1"/>
                </a:solidFill>
              </a:rPr>
              <a:t>Wavelet decomposition of time-series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0" y="3068597"/>
            <a:ext cx="7486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6360607" y="4859086"/>
            <a:ext cx="58313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2957" y="2610459"/>
            <a:ext cx="2360033" cy="3979184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990" y="2608925"/>
            <a:ext cx="6393994" cy="39695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947" y="717224"/>
            <a:ext cx="9558339" cy="18932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>
                <a:solidFill>
                  <a:schemeClr val="bg1"/>
                </a:solidFill>
              </a:rPr>
              <a:t>Wavelet decomposition of time-series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0" y="3068597"/>
            <a:ext cx="7486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6360607" y="4859086"/>
            <a:ext cx="58313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670" y="3187754"/>
            <a:ext cx="4991756" cy="35596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5"/>
          <p:cNvPicPr>
            <a:picLocks noChangeAspect="1"/>
          </p:cNvPicPr>
          <p:nvPr/>
        </p:nvPicPr>
        <p:blipFill rotWithShape="1">
          <a:blip r:embed="rId1">
            <a:alphaModFix amt="35000"/>
          </a:blip>
          <a:srcRect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What you should do</a:t>
            </a: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24" name="Straight Connector 2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extBox 6"/>
          <p:cNvGraphicFramePr/>
          <p:nvPr/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Q&amp;A</a:t>
            </a:r>
            <a:endParaRPr lang="en-US" sz="6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2902" y="3429000"/>
            <a:ext cx="8071697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floor is open to your questions</a:t>
            </a:r>
            <a:endParaRPr lang="en-US" sz="32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10" y="406617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Support Vector Machine (SVM)</a:t>
            </a:r>
            <a:endParaRPr lang="en-US" sz="260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1093" y="1065528"/>
            <a:ext cx="5911403" cy="283747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7871" y="4055806"/>
            <a:ext cx="3923070" cy="2594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Expands on the concept behind the log regression to create a classifier targeted directly at finding the maximum margin between classes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303" y="4896465"/>
            <a:ext cx="5384199" cy="1592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01001" y="308897"/>
            <a:ext cx="3477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should have PyCaret installed!!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5400" b="1" dirty="0"/>
              <a:t>The kernel trick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585" y="1304994"/>
            <a:ext cx="10534474" cy="5314083"/>
          </a:xfrm>
        </p:spPr>
        <p:txBody>
          <a:bodyPr>
            <a:noAutofit/>
          </a:bodyPr>
          <a:lstStyle/>
          <a:p>
            <a:r>
              <a:rPr lang="en-US" sz="3200" dirty="0"/>
              <a:t>A conventional SVM is a binary, linear classifier. Interestingly, it can be extended to </a:t>
            </a:r>
            <a:r>
              <a:rPr lang="en-US" sz="3200" u="sng" dirty="0"/>
              <a:t>non-linear classifications</a:t>
            </a:r>
            <a:r>
              <a:rPr lang="en-US" sz="3200" dirty="0"/>
              <a:t> using the </a:t>
            </a:r>
            <a:r>
              <a:rPr lang="en-US" sz="3200" b="1" dirty="0"/>
              <a:t>kernel trick</a:t>
            </a:r>
            <a:r>
              <a:rPr lang="en-US" sz="3200" dirty="0"/>
              <a:t>. </a:t>
            </a:r>
            <a:endParaRPr lang="en-US" sz="3200" dirty="0"/>
          </a:p>
          <a:p>
            <a:r>
              <a:rPr lang="en-US" sz="3200" dirty="0"/>
              <a:t>The kernel trick utilizes all the SVM machinery we've introduced and substitutes a new non-linear mapping function into the definition of the hypothesis function. </a:t>
            </a:r>
            <a:endParaRPr lang="en-US" sz="3200" dirty="0"/>
          </a:p>
          <a:p>
            <a:r>
              <a:rPr lang="en-US" sz="3200" dirty="0"/>
              <a:t>The mathematical formulation is beyond the scope of this class, but you should know that the kernel trick exists and how to apply it to an SVC. </a:t>
            </a:r>
            <a:endParaRPr lang="en-US" sz="3200" dirty="0"/>
          </a:p>
          <a:p>
            <a:r>
              <a:rPr lang="en-US" sz="3200" dirty="0"/>
              <a:t>The most common kernel choice is a </a:t>
            </a:r>
            <a:r>
              <a:rPr lang="en-US" sz="3200" u="sng" dirty="0"/>
              <a:t>Gaussian Kernel</a:t>
            </a:r>
            <a:r>
              <a:rPr lang="en-US" sz="3200" dirty="0"/>
              <a:t>.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2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dirty="0"/>
              <a:t>Decision Tree</a:t>
            </a:r>
            <a:endParaRPr lang="en-US" sz="4000" dirty="0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498"/>
            <a:ext cx="10515600" cy="743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The </a:t>
            </a:r>
            <a:r>
              <a:rPr lang="en-US" sz="2200" b="1" dirty="0"/>
              <a:t>decision tree</a:t>
            </a:r>
            <a:r>
              <a:rPr lang="en-US" sz="2200" dirty="0"/>
              <a:t> classifier will build a chain of logic very similar to how a human would make a decision.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4366" y="2080416"/>
            <a:ext cx="7211291" cy="45414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3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Impurity</a:t>
            </a:r>
            <a:endParaRPr lang="en-US" b="1" dirty="0"/>
          </a:p>
        </p:txBody>
      </p:sp>
      <p:sp>
        <p:nvSpPr>
          <p:cNvPr id="12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855" y="1384058"/>
            <a:ext cx="11575471" cy="5025689"/>
          </a:xfrm>
        </p:spPr>
        <p:txBody>
          <a:bodyPr>
            <a:noAutofit/>
          </a:bodyPr>
          <a:lstStyle/>
          <a:p>
            <a:r>
              <a:rPr lang="en-US" dirty="0"/>
              <a:t>The decision tree algorithm must learn where and how to split into nodes independently – it accomplishes this by simple relation based on </a:t>
            </a:r>
            <a:r>
              <a:rPr lang="en-US" b="1" dirty="0"/>
              <a:t>impurity</a:t>
            </a:r>
            <a:r>
              <a:rPr lang="en-US" dirty="0"/>
              <a:t>. </a:t>
            </a:r>
            <a:endParaRPr lang="en-US" dirty="0"/>
          </a:p>
          <a:p>
            <a:r>
              <a:rPr lang="en-US" dirty="0"/>
              <a:t>Translated to mathematics, impurity is how well the node would classify a randomly selected data point within it based on the distribution of its current contents – the lowest possible impurity is </a:t>
            </a:r>
            <a:r>
              <a:rPr lang="en-US" b="1" i="1" dirty="0"/>
              <a:t>0</a:t>
            </a:r>
            <a:r>
              <a:rPr lang="en-US" dirty="0"/>
              <a:t> and occurs when all the samples in a node are the same class (perfect leaf nodes). </a:t>
            </a:r>
            <a:endParaRPr lang="en-US" dirty="0"/>
          </a:p>
          <a:p>
            <a:endParaRPr lang="en-US" sz="500" dirty="0"/>
          </a:p>
          <a:p>
            <a:pPr lvl="1"/>
            <a:r>
              <a:rPr lang="en-US" dirty="0"/>
              <a:t>For the location to split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solve the optimization problem: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following diagram shows the child nodes for which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we want to minimize the sum of impurities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4382" y="4489161"/>
            <a:ext cx="6777904" cy="3957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005" y="3632335"/>
            <a:ext cx="3410368" cy="25937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2654820" y="5697303"/>
            <a:ext cx="32487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C3C3B"/>
                </a:solidFill>
                <a:latin typeface="Lato"/>
              </a:rPr>
              <a:t>Scikit-learn uses </a:t>
            </a:r>
            <a:r>
              <a:rPr lang="en-US" sz="1600" b="1" dirty="0">
                <a:solidFill>
                  <a:srgbClr val="3C3C3B"/>
                </a:solidFill>
                <a:latin typeface="Lato"/>
              </a:rPr>
              <a:t>Gini</a:t>
            </a:r>
            <a:r>
              <a:rPr lang="en-US" sz="1600" dirty="0">
                <a:solidFill>
                  <a:srgbClr val="3C3C3B"/>
                </a:solidFill>
                <a:latin typeface="Lato"/>
              </a:rPr>
              <a:t> as its default measurement of impurity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74647" y="6297654"/>
            <a:ext cx="81024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C3C3B"/>
                </a:solidFill>
                <a:latin typeface="Lato"/>
              </a:rPr>
              <a:t>If the list of </a:t>
            </a:r>
            <a:r>
              <a:rPr lang="en-US" sz="1400" b="1" i="1" dirty="0" err="1">
                <a:solidFill>
                  <a:srgbClr val="3C3C3B"/>
                </a:solidFill>
                <a:latin typeface="Lato"/>
              </a:rPr>
              <a:t>i</a:t>
            </a:r>
            <a:r>
              <a:rPr lang="en-US" sz="1400" b="1" dirty="0">
                <a:solidFill>
                  <a:srgbClr val="3C3C3B"/>
                </a:solidFill>
                <a:latin typeface="Lato"/>
              </a:rPr>
              <a:t> </a:t>
            </a:r>
            <a:r>
              <a:rPr lang="en-US" sz="1400" dirty="0">
                <a:solidFill>
                  <a:srgbClr val="3C3C3B"/>
                </a:solidFill>
                <a:latin typeface="Lato"/>
              </a:rPr>
              <a:t>classes in the current node is [1, 2, 3,....., </a:t>
            </a:r>
            <a:r>
              <a:rPr lang="en-US" sz="1400" b="1" i="1" dirty="0">
                <a:solidFill>
                  <a:srgbClr val="3C3C3B"/>
                </a:solidFill>
                <a:latin typeface="Lato"/>
              </a:rPr>
              <a:t>j</a:t>
            </a:r>
            <a:r>
              <a:rPr lang="en-US" sz="1400" dirty="0">
                <a:solidFill>
                  <a:srgbClr val="3C3C3B"/>
                </a:solidFill>
                <a:latin typeface="Lato"/>
              </a:rPr>
              <a:t>] and the probability of picking the right class at random for an example data point in that node is </a:t>
            </a:r>
            <a:r>
              <a:rPr lang="en-US" sz="1400" b="1" i="1" dirty="0">
                <a:solidFill>
                  <a:srgbClr val="3C3C3B"/>
                </a:solidFill>
                <a:latin typeface="Lato"/>
              </a:rPr>
              <a:t>p</a:t>
            </a:r>
            <a:r>
              <a:rPr lang="en-US" sz="1400" dirty="0">
                <a:solidFill>
                  <a:srgbClr val="3C3C3B"/>
                </a:solidFill>
                <a:latin typeface="Lato"/>
              </a:rPr>
              <a:t>, then Gini is given by the following equation: </a:t>
            </a:r>
            <a:endParaRPr lang="en-US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018" y="6380813"/>
            <a:ext cx="1574341" cy="454809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090670" y="285750"/>
            <a:ext cx="406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sql DB for 6s / VOL- std (Max-Min)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Random Forest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9" y="145473"/>
            <a:ext cx="6255328" cy="67125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Random forest</a:t>
            </a:r>
            <a:r>
              <a:rPr lang="en-US" dirty="0"/>
              <a:t> is an </a:t>
            </a:r>
            <a:r>
              <a:rPr lang="en-US" b="1" dirty="0"/>
              <a:t>ensemble</a:t>
            </a:r>
            <a:r>
              <a:rPr lang="en-US" dirty="0"/>
              <a:t> learning algorithm that is built with a series of constituent </a:t>
            </a:r>
            <a:r>
              <a:rPr lang="en-US" b="1" dirty="0"/>
              <a:t>weak leaner</a:t>
            </a:r>
            <a:r>
              <a:rPr lang="en-US" dirty="0"/>
              <a:t> trees, regularly extending into hundreds of learners. 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constituents then vote to form the prediction. The result is a method that generalizes well and often requires little (or no) tuning by the practitioner. 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8037" y="2204003"/>
            <a:ext cx="7127129" cy="25052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Tuning a prediction model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dirty="0"/>
              <a:t>Tuning the parameters of the prediction model is vital for getting the best possible output</a:t>
            </a:r>
            <a:endParaRPr lang="en-US" dirty="0"/>
          </a:p>
          <a:p>
            <a:r>
              <a:rPr lang="en-US" dirty="0"/>
              <a:t>There are two types of parameters: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lang="en-US" b="1" dirty="0"/>
              <a:t>nternal parameters – </a:t>
            </a:r>
            <a:r>
              <a:rPr lang="en-US" dirty="0"/>
              <a:t>tuned during the minimization of the loss function</a:t>
            </a:r>
            <a:endParaRPr lang="en-US" dirty="0"/>
          </a:p>
          <a:p>
            <a:pPr lvl="1"/>
            <a:r>
              <a:rPr lang="en-US" b="1" dirty="0"/>
              <a:t>Hyperparameters – </a:t>
            </a:r>
            <a:r>
              <a:rPr lang="en-US" dirty="0"/>
              <a:t>constants added to the loss function or the minimization function that influences the tuning of the internal parameters</a:t>
            </a:r>
            <a:endParaRPr lang="en-US" dirty="0"/>
          </a:p>
          <a:p>
            <a:r>
              <a:rPr lang="en-US" dirty="0"/>
              <a:t>The goal of </a:t>
            </a:r>
            <a:r>
              <a:rPr lang="en-US" u="sng" dirty="0"/>
              <a:t>cross-validation</a:t>
            </a:r>
            <a:r>
              <a:rPr lang="en-US" dirty="0"/>
              <a:t> is to reliably estimate generalizability, so you can tune confidently  based on the estimations. The first step is adding a </a:t>
            </a:r>
            <a:r>
              <a:rPr lang="en-US" u="sng" dirty="0"/>
              <a:t>validation set </a:t>
            </a:r>
            <a:r>
              <a:rPr lang="en-US" dirty="0"/>
              <a:t>to the training and testing sets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" tIns="45720" rIns="317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 The goal of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cross-validation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 is to reliably estimate generalizability, so you can tune confidently  based on the estimations. The first step is adding a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validation set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 to the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training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 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254E"/>
                </a:solidFill>
                <a:effectLst/>
                <a:latin typeface="Menlo" panose="020B0609030804020204"/>
              </a:rPr>
              <a:t>X_train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) and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testingsets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" tIns="45720" rIns="317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 The goal of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cross-validation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 is to reliably estimate generalizability, so you can tune confidently  based on the estimations. The first step is adding a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validation set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 to the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training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 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254E"/>
                </a:solidFill>
                <a:effectLst/>
                <a:latin typeface="Menlo" panose="020B0609030804020204"/>
              </a:rPr>
              <a:t>X_train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) and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testingsets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363" y="365760"/>
            <a:ext cx="10358528" cy="1188720"/>
          </a:xfrm>
        </p:spPr>
        <p:txBody>
          <a:bodyPr>
            <a:normAutofit fontScale="90000"/>
          </a:bodyPr>
          <a:lstStyle/>
          <a:p>
            <a:r>
              <a:rPr lang="en-US" dirty="0"/>
              <a:t>Cross-validation: Training, Validation and Test Sets</a:t>
            </a:r>
            <a:endParaRPr lang="en-US" dirty="0"/>
          </a:p>
        </p:txBody>
      </p:sp>
      <p:sp>
        <p:nvSpPr>
          <p:cNvPr id="8" name="Freeform: Shap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2806" y="2107278"/>
            <a:ext cx="10299936" cy="4407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63412" y="6122908"/>
            <a:ext cx="199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(see code example)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en-US"/>
              <a:t>Multiple validation sets with k-fold method</a:t>
            </a:r>
            <a:endParaRPr lang="en-US" dirty="0"/>
          </a:p>
        </p:txBody>
      </p:sp>
      <p:sp>
        <p:nvSpPr>
          <p:cNvPr id="8" name="Freeform: Shap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87" y="1733550"/>
            <a:ext cx="9748684" cy="263197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The most common strategy for cross-validation is the </a:t>
            </a:r>
            <a:r>
              <a:rPr lang="en-US" b="1" dirty="0">
                <a:solidFill>
                  <a:srgbClr val="92D050"/>
                </a:solidFill>
              </a:rPr>
              <a:t>k-fold method</a:t>
            </a:r>
            <a:r>
              <a:rPr lang="en-US" dirty="0">
                <a:solidFill>
                  <a:srgbClr val="92D050"/>
                </a:solidFill>
              </a:rPr>
              <a:t>, which involves slicing the data into multiple </a:t>
            </a:r>
            <a:r>
              <a:rPr lang="en-US" b="1" dirty="0">
                <a:solidFill>
                  <a:srgbClr val="92D050"/>
                </a:solidFill>
              </a:rPr>
              <a:t>folds</a:t>
            </a:r>
            <a:r>
              <a:rPr lang="en-US" dirty="0">
                <a:solidFill>
                  <a:srgbClr val="92D050"/>
                </a:solidFill>
              </a:rPr>
              <a:t> and then cycling through them to make a train/validation set combination for each fold. 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Then, if you are tuning knobs, you build a separate model on each fold and average the scores for each knob position.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5173" y="4354046"/>
            <a:ext cx="5100591" cy="23384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663412" y="6122908"/>
            <a:ext cx="199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(see code example)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5847</Words>
  <Application>WPS Presentation</Application>
  <PresentationFormat>Widescreen</PresentationFormat>
  <Paragraphs>134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Lato</vt:lpstr>
      <vt:lpstr>Thonburi</vt:lpstr>
      <vt:lpstr>Menlo</vt:lpstr>
      <vt:lpstr>Helvetica Neue</vt:lpstr>
      <vt:lpstr>Calibri Light</vt:lpstr>
      <vt:lpstr>微软雅黑</vt:lpstr>
      <vt:lpstr>汉仪旗黑</vt:lpstr>
      <vt:lpstr>宋体</vt:lpstr>
      <vt:lpstr>Arial Unicode MS</vt:lpstr>
      <vt:lpstr>Calibri</vt:lpstr>
      <vt:lpstr>汉仪书宋二KW</vt:lpstr>
      <vt:lpstr>Office Theme</vt:lpstr>
      <vt:lpstr>Data Engineering Class 2.2 Tuning a Regression &amp; Building a Data Processing Pipeline </vt:lpstr>
      <vt:lpstr>Support Vector Machine (SVM)</vt:lpstr>
      <vt:lpstr>The kernel trick</vt:lpstr>
      <vt:lpstr>Decision Tree</vt:lpstr>
      <vt:lpstr>Impurity</vt:lpstr>
      <vt:lpstr>Random Forest</vt:lpstr>
      <vt:lpstr>Tuning a prediction model </vt:lpstr>
      <vt:lpstr>Cross-validation: Training, Validation and Test Sets</vt:lpstr>
      <vt:lpstr>Multiple validation sets with k-fold method</vt:lpstr>
      <vt:lpstr>Grid search for hyperparameter tuning</vt:lpstr>
      <vt:lpstr>Pipelining the analysis</vt:lpstr>
      <vt:lpstr>Deploying the model</vt:lpstr>
      <vt:lpstr>Serializing and loading a serialized model</vt:lpstr>
      <vt:lpstr>Python-specific deployment concerns</vt:lpstr>
      <vt:lpstr>Past Final Presentation</vt:lpstr>
      <vt:lpstr>Wavelet decomposition of time-series</vt:lpstr>
      <vt:lpstr>Wavelet decomposition of time-series</vt:lpstr>
      <vt:lpstr>What you should do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Class 4 Tuning a Prediction &amp; Building a Data Processing Pipeline </dc:title>
  <dc:creator>Carlos J. De Oliveira</dc:creator>
  <cp:lastModifiedBy>Alina</cp:lastModifiedBy>
  <cp:revision>2</cp:revision>
  <dcterms:created xsi:type="dcterms:W3CDTF">2023-11-04T18:18:23Z</dcterms:created>
  <dcterms:modified xsi:type="dcterms:W3CDTF">2023-11-04T18:18:23Z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1407AC64C7144FB8EF8A466580037ADA</vt:lpwstr>
  </property>
  <property fmtid="{D5CDD505-2E9C-101B-9397-08002B2CF9AE}" pid="3" name="KSOProductBuildVer">
    <vt:lpwstr>1033-5.1.1.7662</vt:lpwstr>
  </property>
</Properties>
</file>