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1" r:id="rId4"/>
    <p:sldId id="282" r:id="rId5"/>
    <p:sldId id="298" r:id="rId6"/>
    <p:sldId id="283" r:id="rId7"/>
    <p:sldId id="284" r:id="rId8"/>
    <p:sldId id="285" r:id="rId9"/>
    <p:sldId id="286" r:id="rId10"/>
    <p:sldId id="287" r:id="rId11"/>
    <p:sldId id="288" r:id="rId12"/>
    <p:sldId id="289" r:id="rId13"/>
    <p:sldId id="290" r:id="rId14"/>
    <p:sldId id="291" r:id="rId15"/>
    <p:sldId id="292" r:id="rId16"/>
    <p:sldId id="29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26" autoAdjust="0"/>
    <p:restoredTop sz="94660"/>
  </p:normalViewPr>
  <p:slideViewPr>
    <p:cSldViewPr snapToGrid="0">
      <p:cViewPr varScale="1">
        <p:scale>
          <a:sx n="82" d="100"/>
          <a:sy n="82" d="100"/>
        </p:scale>
        <p:origin x="681"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0F8A205D-12B6-481F-90FA-8AFBFCA655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707F9-4CBA-48A0-859B-207C6FC3A37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F8A205D-12B6-481F-90FA-8AFBFCA655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707F9-4CBA-48A0-859B-207C6FC3A37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F8A205D-12B6-481F-90FA-8AFBFCA655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707F9-4CBA-48A0-859B-207C6FC3A37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F8A205D-12B6-481F-90FA-8AFBFCA655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707F9-4CBA-48A0-859B-207C6FC3A37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F8A205D-12B6-481F-90FA-8AFBFCA655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707F9-4CBA-48A0-859B-207C6FC3A37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0F8A205D-12B6-481F-90FA-8AFBFCA655E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707F9-4CBA-48A0-859B-207C6FC3A37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F8A205D-12B6-481F-90FA-8AFBFCA655E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3707F9-4CBA-48A0-859B-207C6FC3A37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0F8A205D-12B6-481F-90FA-8AFBFCA655E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3707F9-4CBA-48A0-859B-207C6FC3A37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8A205D-12B6-481F-90FA-8AFBFCA655E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707F9-4CBA-48A0-859B-207C6FC3A37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F8A205D-12B6-481F-90FA-8AFBFCA655E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707F9-4CBA-48A0-859B-207C6FC3A37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F8A205D-12B6-481F-90FA-8AFBFCA655E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707F9-4CBA-48A0-859B-207C6FC3A37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A205D-12B6-481F-90FA-8AFBFCA655E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3707F9-4CBA-48A0-859B-207C6FC3A37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hyperlink" Target="mailto:cnd279@NY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2.sv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sv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4.wdp"/><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462058" y="450221"/>
            <a:ext cx="8997696"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p:cNvSpPr>
            <a:spLocks noGrp="1"/>
          </p:cNvSpPr>
          <p:nvPr>
            <p:ph type="ctrTitle"/>
          </p:nvPr>
        </p:nvSpPr>
        <p:spPr>
          <a:xfrm>
            <a:off x="844731" y="1111086"/>
            <a:ext cx="8247018" cy="2623885"/>
          </a:xfrm>
        </p:spPr>
        <p:txBody>
          <a:bodyPr anchor="ctr">
            <a:normAutofit/>
          </a:bodyPr>
          <a:lstStyle/>
          <a:p>
            <a:r>
              <a:rPr lang="en-US" sz="6100" b="1" dirty="0">
                <a:solidFill>
                  <a:srgbClr val="FFFFFF"/>
                </a:solidFill>
              </a:rPr>
              <a:t>Data Engineering</a:t>
            </a:r>
            <a:br>
              <a:rPr lang="en-US" sz="6100" b="1" dirty="0">
                <a:solidFill>
                  <a:srgbClr val="FFFFFF"/>
                </a:solidFill>
              </a:rPr>
            </a:br>
            <a:r>
              <a:rPr lang="en-US" sz="6100" b="1" i="1" dirty="0">
                <a:solidFill>
                  <a:srgbClr val="FFFFFF"/>
                </a:solidFill>
              </a:rPr>
              <a:t>Class 3.2</a:t>
            </a:r>
            <a:br>
              <a:rPr lang="en-US" sz="6100" b="1" dirty="0">
                <a:solidFill>
                  <a:srgbClr val="FFFFFF"/>
                </a:solidFill>
              </a:rPr>
            </a:br>
            <a:r>
              <a:rPr lang="en-US" sz="6100" b="1" dirty="0">
                <a:solidFill>
                  <a:srgbClr val="FFFFFF"/>
                </a:solidFill>
              </a:rPr>
              <a:t>Differences and Example</a:t>
            </a:r>
            <a:endParaRPr lang="en-US" sz="6100" b="1" dirty="0">
              <a:solidFill>
                <a:srgbClr val="FFFFFF"/>
              </a:solidFill>
            </a:endParaRPr>
          </a:p>
        </p:txBody>
      </p:sp>
      <p:sp>
        <p:nvSpPr>
          <p:cNvPr id="12" name="Rectangle 11"/>
          <p:cNvSpPr>
            <a:spLocks noGrp="1" noRot="1" noChangeAspect="1" noMove="1" noResize="1" noEditPoints="1" noAdjustHandles="1" noChangeArrowheads="1" noChangeShapeType="1" noTextEdit="1"/>
          </p:cNvSpPr>
          <p:nvPr/>
        </p:nvSpPr>
        <p:spPr>
          <a:xfrm>
            <a:off x="457200" y="4521269"/>
            <a:ext cx="112776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1079499" y="4564710"/>
            <a:ext cx="10012680" cy="1814492"/>
          </a:xfrm>
        </p:spPr>
        <p:txBody>
          <a:bodyPr anchor="ctr">
            <a:noAutofit/>
          </a:bodyPr>
          <a:lstStyle/>
          <a:p>
            <a:pPr algn="l"/>
            <a:endParaRPr lang="en-US" sz="2000" dirty="0">
              <a:solidFill>
                <a:srgbClr val="1B1B1B"/>
              </a:solidFill>
            </a:endParaRPr>
          </a:p>
          <a:p>
            <a:pPr algn="l"/>
            <a:r>
              <a:rPr lang="en-US" sz="2000" dirty="0">
                <a:solidFill>
                  <a:srgbClr val="1B1B1B"/>
                </a:solidFill>
              </a:rPr>
              <a:t>Carlos De Oliveira</a:t>
            </a:r>
            <a:endParaRPr lang="en-US" sz="2000" dirty="0">
              <a:solidFill>
                <a:srgbClr val="1B1B1B"/>
              </a:solidFill>
            </a:endParaRPr>
          </a:p>
          <a:p>
            <a:pPr algn="l"/>
            <a:r>
              <a:rPr lang="en-US" sz="2000" dirty="0">
                <a:solidFill>
                  <a:srgbClr val="1B1B1B"/>
                </a:solidFill>
              </a:rPr>
              <a:t>(</a:t>
            </a:r>
            <a:r>
              <a:rPr lang="en-US" sz="2000" dirty="0">
                <a:solidFill>
                  <a:srgbClr val="1B1B1B"/>
                </a:solidFill>
                <a:hlinkClick r:id="rId1"/>
              </a:rPr>
              <a:t>cnd279@NYU.edu</a:t>
            </a:r>
            <a:r>
              <a:rPr lang="en-US" sz="2000" dirty="0">
                <a:solidFill>
                  <a:srgbClr val="1B1B1B"/>
                </a:solidFill>
              </a:rPr>
              <a:t>) </a:t>
            </a:r>
            <a:br>
              <a:rPr lang="en-US" sz="2000" dirty="0">
                <a:solidFill>
                  <a:srgbClr val="1B1B1B"/>
                </a:solidFill>
              </a:rPr>
            </a:br>
            <a:endParaRPr lang="en-US" sz="2000" dirty="0">
              <a:solidFill>
                <a:srgbClr val="1B1B1B"/>
              </a:solidFill>
            </a:endParaRPr>
          </a:p>
          <a:p>
            <a:pPr algn="r"/>
            <a:r>
              <a:rPr lang="en-US" sz="2000" dirty="0">
                <a:solidFill>
                  <a:srgbClr val="1B1B1B"/>
                </a:solidFill>
              </a:rPr>
              <a:t>Fall 2023</a:t>
            </a:r>
            <a:endParaRPr lang="en-US" sz="2000" dirty="0">
              <a:solidFill>
                <a:srgbClr val="1B1B1B"/>
              </a:solidFill>
            </a:endParaRPr>
          </a:p>
        </p:txBody>
      </p:sp>
      <p:sp>
        <p:nvSpPr>
          <p:cNvPr id="14" name="Rectangle 13"/>
          <p:cNvSpPr>
            <a:spLocks noGrp="1" noRot="1" noChangeAspect="1" noMove="1" noResize="1" noEditPoints="1" noAdjustHandles="1" noChangeArrowheads="1" noChangeShapeType="1" noTextEdit="1"/>
          </p:cNvSpPr>
          <p:nvPr/>
        </p:nvSpPr>
        <p:spPr>
          <a:xfrm>
            <a:off x="9619345" y="450221"/>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Head with Gears"/>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57725" y="2612676"/>
            <a:ext cx="1632648" cy="16326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1249" y="365760"/>
            <a:ext cx="9912072" cy="1188404"/>
          </a:xfrm>
        </p:spPr>
        <p:txBody>
          <a:bodyPr>
            <a:normAutofit/>
          </a:bodyPr>
          <a:lstStyle/>
          <a:p>
            <a:r>
              <a:rPr lang="en-US" dirty="0"/>
              <a:t>Definition of regression</a:t>
            </a:r>
            <a:endParaRPr lang="en-US" dirty="0"/>
          </a:p>
        </p:txBody>
      </p:sp>
      <p:sp>
        <p:nvSpPr>
          <p:cNvPr id="8" name="Freeform: Shape 7"/>
          <p:cNvSpPr>
            <a:spLocks noGrp="1" noRot="1" noChangeAspect="1" noMove="1" noResize="1" noEditPoints="1" noAdjustHandles="1" noChangeArrowheads="1" noChangeShapeType="1" noTextEdit="1"/>
          </p:cNvSpPr>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16043" y="1733549"/>
            <a:ext cx="9946107" cy="4875797"/>
          </a:xfrm>
        </p:spPr>
        <p:txBody>
          <a:bodyPr anchor="t">
            <a:noAutofit/>
          </a:bodyPr>
          <a:lstStyle/>
          <a:p>
            <a:r>
              <a:rPr lang="en-US" sz="2300" dirty="0">
                <a:solidFill>
                  <a:srgbClr val="92D050"/>
                </a:solidFill>
              </a:rPr>
              <a:t>Definition of classification: see previous slide.</a:t>
            </a:r>
            <a:endParaRPr lang="en-US" sz="2300" dirty="0">
              <a:solidFill>
                <a:srgbClr val="92D050"/>
              </a:solidFill>
            </a:endParaRPr>
          </a:p>
          <a:p>
            <a:r>
              <a:rPr lang="en-US" sz="2300" dirty="0">
                <a:solidFill>
                  <a:srgbClr val="92D050"/>
                </a:solidFill>
              </a:rPr>
              <a:t>Regression is the process of finding a model or function for distinguishing the data into continuous real values instead of using classes. Mathematically, with a regression problem, one is trying to find the function approximation with the minimum error deviation. In regression, the data numeric dependency is predicted to distinguish it.</a:t>
            </a:r>
            <a:endParaRPr lang="en-US" sz="2300" dirty="0">
              <a:solidFill>
                <a:srgbClr val="92D050"/>
              </a:solidFill>
            </a:endParaRPr>
          </a:p>
          <a:p>
            <a:r>
              <a:rPr lang="en-US" sz="2300" dirty="0">
                <a:solidFill>
                  <a:srgbClr val="92D050"/>
                </a:solidFill>
              </a:rPr>
              <a:t>The Regression analysis is the statistical model which is used to predict the numeric data instead of labels. It can also identify the distribution       movement depending on the available data or historic data.</a:t>
            </a:r>
            <a:endParaRPr lang="en-US" sz="2300" dirty="0">
              <a:solidFill>
                <a:srgbClr val="92D050"/>
              </a:solidFill>
            </a:endParaRPr>
          </a:p>
          <a:p>
            <a:r>
              <a:rPr lang="en-US" sz="2300" dirty="0">
                <a:solidFill>
                  <a:srgbClr val="92D050"/>
                </a:solidFill>
              </a:rPr>
              <a:t>Let’s take the similar example in regression also, where we are finding the possibility of rain in some regions with the help of some parameters.                   In this case, there is a probability associated with the rain.                                Here we are not classifying the regions within rain and no rain labels         instead we are classifying them with their associated probability.</a:t>
            </a:r>
            <a:endParaRPr lang="en-US" sz="2300" dirty="0">
              <a:solidFill>
                <a:srgbClr val="92D05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6428" y="627564"/>
            <a:ext cx="8952452" cy="1325563"/>
          </a:xfrm>
        </p:spPr>
        <p:txBody>
          <a:bodyPr>
            <a:normAutofit/>
          </a:bodyPr>
          <a:lstStyle/>
          <a:p>
            <a:r>
              <a:rPr lang="en-US" b="1" dirty="0"/>
              <a:t>To keep in mind</a:t>
            </a:r>
            <a:endParaRPr lang="en-US" b="1" dirty="0"/>
          </a:p>
        </p:txBody>
      </p:sp>
      <p:sp>
        <p:nvSpPr>
          <p:cNvPr id="3" name="Content Placeholder 2"/>
          <p:cNvSpPr>
            <a:spLocks noGrp="1"/>
          </p:cNvSpPr>
          <p:nvPr>
            <p:ph idx="1"/>
          </p:nvPr>
        </p:nvSpPr>
        <p:spPr>
          <a:xfrm>
            <a:off x="64171" y="5403583"/>
            <a:ext cx="9962146" cy="1325562"/>
          </a:xfrm>
        </p:spPr>
        <p:txBody>
          <a:bodyPr anchor="ctr">
            <a:normAutofit fontScale="77500" lnSpcReduction="20000"/>
          </a:bodyPr>
          <a:lstStyle/>
          <a:p>
            <a:r>
              <a:rPr lang="en-US" dirty="0"/>
              <a:t>Classification technique provides the predictive model or function which predicts the new data in discrete categories or labels with the help of the historic data. </a:t>
            </a:r>
            <a:endParaRPr lang="en-US" dirty="0"/>
          </a:p>
          <a:p>
            <a:r>
              <a:rPr lang="en-US" dirty="0"/>
              <a:t>Conversely, the regression method models continuous-valued functions which means it predicts the data in continuous numeric data.</a:t>
            </a:r>
            <a:endParaRPr lang="en-US" dirty="0"/>
          </a:p>
        </p:txBody>
      </p:sp>
      <p:sp>
        <p:nvSpPr>
          <p:cNvPr id="10" name="Rectangle 9"/>
          <p:cNvSpPr>
            <a:spLocks noGrp="1" noRot="1" noChangeAspect="1" noMove="1" noResize="1" noEditPoints="1" noAdjustHandles="1" noChangeArrowheads="1" noChangeShapeType="1" noTextEdit="1"/>
          </p:cNvSpPr>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a:spLocks noGrp="1" noRot="1" noChangeAspect="1" noMove="1" noResize="1" noEditPoints="1" noAdjustHandles="1" noChangeArrowheads="1" noChangeShapeType="1" noTextEdit="1"/>
          </p:cNvSpPr>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agnifying glass"/>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413987" y="2857501"/>
            <a:ext cx="1142998" cy="1142998"/>
          </a:xfrm>
          <a:prstGeom prst="rect">
            <a:avLst/>
          </a:prstGeom>
        </p:spPr>
      </p:pic>
      <p:pic>
        <p:nvPicPr>
          <p:cNvPr id="4" name="Picture 3"/>
          <p:cNvPicPr>
            <a:picLocks noChangeAspect="1"/>
          </p:cNvPicPr>
          <p:nvPr/>
        </p:nvPicPr>
        <p:blipFill>
          <a:blip r:embed="rId3"/>
          <a:stretch>
            <a:fillRect/>
          </a:stretch>
        </p:blipFill>
        <p:spPr>
          <a:xfrm>
            <a:off x="1136427" y="1695952"/>
            <a:ext cx="5375219" cy="37076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0467" y="461308"/>
            <a:ext cx="10044014" cy="1325563"/>
          </a:xfrm>
        </p:spPr>
        <p:txBody>
          <a:bodyPr>
            <a:normAutofit/>
          </a:bodyPr>
          <a:lstStyle/>
          <a:p>
            <a:r>
              <a:rPr lang="en-US" b="1" dirty="0"/>
              <a:t>Descriptive and Predictive DE: Differences </a:t>
            </a:r>
            <a:endParaRPr lang="en-US" b="1" dirty="0"/>
          </a:p>
        </p:txBody>
      </p:sp>
      <p:sp>
        <p:nvSpPr>
          <p:cNvPr id="3" name="Content Placeholder 2"/>
          <p:cNvSpPr>
            <a:spLocks noGrp="1"/>
          </p:cNvSpPr>
          <p:nvPr>
            <p:ph idx="1"/>
          </p:nvPr>
        </p:nvSpPr>
        <p:spPr>
          <a:xfrm>
            <a:off x="498765" y="1717062"/>
            <a:ext cx="8111836" cy="5020622"/>
          </a:xfrm>
        </p:spPr>
        <p:txBody>
          <a:bodyPr anchor="ctr">
            <a:normAutofit/>
          </a:bodyPr>
          <a:lstStyle/>
          <a:p>
            <a:r>
              <a:rPr lang="en-US" altLang="en-US" sz="2400" dirty="0">
                <a:solidFill>
                  <a:srgbClr val="222222"/>
                </a:solidFill>
                <a:latin typeface="Verdana" panose="020B0604030504040204" pitchFamily="34" charset="0"/>
              </a:rPr>
              <a:t>The descriptive and predictive data engineering techniques are used to find patterns. </a:t>
            </a:r>
            <a:endParaRPr lang="en-US" altLang="en-US" sz="2400" dirty="0">
              <a:solidFill>
                <a:srgbClr val="222222"/>
              </a:solidFill>
              <a:latin typeface="Verdana" panose="020B0604030504040204" pitchFamily="34" charset="0"/>
            </a:endParaRPr>
          </a:p>
          <a:p>
            <a:r>
              <a:rPr lang="en-US" altLang="en-US" sz="2400" dirty="0">
                <a:solidFill>
                  <a:srgbClr val="222222"/>
                </a:solidFill>
                <a:latin typeface="Verdana" panose="020B0604030504040204" pitchFamily="34" charset="0"/>
              </a:rPr>
              <a:t>The descriptive analysis provides the latest information on past or recent events. </a:t>
            </a:r>
            <a:endParaRPr lang="en-US" altLang="en-US" sz="2400" dirty="0">
              <a:solidFill>
                <a:srgbClr val="222222"/>
              </a:solidFill>
              <a:latin typeface="Verdana" panose="020B0604030504040204" pitchFamily="34" charset="0"/>
            </a:endParaRPr>
          </a:p>
          <a:p>
            <a:r>
              <a:rPr lang="en-US" altLang="en-US" sz="2400" dirty="0">
                <a:solidFill>
                  <a:srgbClr val="222222"/>
                </a:solidFill>
                <a:latin typeface="Verdana" panose="020B0604030504040204" pitchFamily="34" charset="0"/>
              </a:rPr>
              <a:t>On the other hand, predictive analysis answers future queries that move across using historical data as the chief decision principle.</a:t>
            </a:r>
            <a:endParaRPr lang="en-US" altLang="en-US" sz="2400" dirty="0">
              <a:solidFill>
                <a:srgbClr val="222222"/>
              </a:solidFill>
              <a:latin typeface="Verdana" panose="020B0604030504040204" pitchFamily="34" charset="0"/>
            </a:endParaRPr>
          </a:p>
          <a:p>
            <a:r>
              <a:rPr lang="en-US" dirty="0"/>
              <a:t>In simple words, descriptive implicates discovering the patterns or associations relating to the data, whereas predictive involves predicting and classifying the behavior based on the current and past data.</a:t>
            </a:r>
            <a:endParaRPr lang="en-US" altLang="en-US" sz="1200" dirty="0"/>
          </a:p>
        </p:txBody>
      </p:sp>
      <p:sp>
        <p:nvSpPr>
          <p:cNvPr id="10" name="Rectangle 9"/>
          <p:cNvSpPr>
            <a:spLocks noGrp="1" noRot="1" noChangeAspect="1" noMove="1" noResize="1" noEditPoints="1" noAdjustHandles="1" noChangeArrowheads="1" noChangeShapeType="1" noTextEdit="1"/>
          </p:cNvSpPr>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a:spLocks noGrp="1" noRot="1" noChangeAspect="1" noMove="1" noResize="1" noEditPoints="1" noAdjustHandles="1" noChangeArrowheads="1" noChangeShapeType="1" noTextEdit="1"/>
          </p:cNvSpPr>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esentation with Org Chart"/>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413987" y="2857501"/>
            <a:ext cx="1142998" cy="1142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p:cNvSpPr>
            <a:spLocks noGrp="1" noRot="1" noChangeAspect="1" noMove="1" noResize="1" noEditPoints="1" noAdjustHandles="1" noChangeArrowheads="1" noChangeShapeType="1" noTextEdit="1"/>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dirty="0"/>
              <a:t>Comparison</a:t>
            </a:r>
            <a:endParaRPr lang="en-US" dirty="0"/>
          </a:p>
        </p:txBody>
      </p:sp>
      <p:sp>
        <p:nvSpPr>
          <p:cNvPr id="18" name="Arc 11"/>
          <p:cNvSpPr>
            <a:spLocks noGrp="1" noRot="1" noChangeAspect="1" noMove="1" noResize="1" noEditPoints="1" noAdjustHandles="1" noChangeArrowheads="1" noChangeShapeType="1" noTextEdit="1"/>
          </p:cNvSpPr>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p:cNvPicPr>
            <a:picLocks noChangeAspect="1"/>
          </p:cNvPicPr>
          <p:nvPr/>
        </p:nvPicPr>
        <p:blipFill>
          <a:blip r:embed="rId1"/>
          <a:stretch>
            <a:fillRect/>
          </a:stretch>
        </p:blipFill>
        <p:spPr>
          <a:xfrm>
            <a:off x="4126595" y="639470"/>
            <a:ext cx="6509319" cy="567531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1249" y="365760"/>
            <a:ext cx="9912072" cy="1188404"/>
          </a:xfrm>
        </p:spPr>
        <p:txBody>
          <a:bodyPr>
            <a:normAutofit/>
          </a:bodyPr>
          <a:lstStyle/>
          <a:p>
            <a:r>
              <a:rPr lang="en-US" dirty="0"/>
              <a:t>Keep in mind</a:t>
            </a:r>
            <a:endParaRPr lang="en-US" dirty="0"/>
          </a:p>
        </p:txBody>
      </p:sp>
      <p:sp>
        <p:nvSpPr>
          <p:cNvPr id="18" name="Freeform: Shape 7"/>
          <p:cNvSpPr>
            <a:spLocks noGrp="1" noRot="1" noChangeAspect="1" noMove="1" noResize="1" noEditPoints="1" noAdjustHandles="1" noChangeArrowheads="1" noChangeShapeType="1" noTextEdit="1"/>
          </p:cNvSpPr>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9"/>
          <p:cNvSpPr>
            <a:spLocks noGrp="1" noRot="1" noChangeAspect="1" noMove="1" noResize="1" noEditPoints="1" noAdjustHandles="1" noChangeArrowheads="1" noChangeShapeType="1" noTextEdit="1"/>
          </p:cNvSpPr>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1"/>
          <p:cNvSpPr>
            <a:spLocks noGrp="1" noRot="1" noChangeAspect="1" noMove="1" noResize="1" noEditPoints="1" noAdjustHandles="1" noChangeArrowheads="1" noChangeShapeType="1" noTextEdit="1"/>
          </p:cNvSpPr>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Content Placeholder 2"/>
          <p:cNvSpPr>
            <a:spLocks noGrp="1"/>
          </p:cNvSpPr>
          <p:nvPr>
            <p:ph idx="1"/>
          </p:nvPr>
        </p:nvSpPr>
        <p:spPr>
          <a:xfrm>
            <a:off x="467173" y="1733549"/>
            <a:ext cx="10286147" cy="4907883"/>
          </a:xfrm>
        </p:spPr>
        <p:txBody>
          <a:bodyPr anchor="t">
            <a:normAutofit/>
          </a:bodyPr>
          <a:lstStyle/>
          <a:p>
            <a:r>
              <a:rPr lang="en-US" dirty="0">
                <a:solidFill>
                  <a:schemeClr val="bg1"/>
                </a:solidFill>
              </a:rPr>
              <a:t>In general, descriptive DE employs unsupervised learning functions             while predictive uses supervised learning techniques. </a:t>
            </a:r>
            <a:endParaRPr lang="en-US" dirty="0">
              <a:solidFill>
                <a:schemeClr val="bg1"/>
              </a:solidFill>
            </a:endParaRPr>
          </a:p>
          <a:p>
            <a:pPr marL="0" indent="0">
              <a:buNone/>
            </a:pPr>
            <a:endParaRPr lang="en-US" dirty="0">
              <a:solidFill>
                <a:schemeClr val="bg1"/>
              </a:solidFill>
            </a:endParaRPr>
          </a:p>
          <a:p>
            <a:r>
              <a:rPr lang="en-US" dirty="0">
                <a:solidFill>
                  <a:schemeClr val="bg1"/>
                </a:solidFill>
              </a:rPr>
              <a:t>This is why descriptive DE cannot anticipate the unknown          target values and focus on the intrinsic arrangement, interconnections</a:t>
            </a:r>
            <a:r>
              <a:rPr lang="en-US">
                <a:solidFill>
                  <a:schemeClr val="bg1"/>
                </a:solidFill>
              </a:rPr>
              <a:t>, and </a:t>
            </a:r>
            <a:r>
              <a:rPr lang="en-US" dirty="0">
                <a:solidFill>
                  <a:schemeClr val="bg1"/>
                </a:solidFill>
              </a:rPr>
              <a:t>relations. </a:t>
            </a:r>
            <a:endParaRPr lang="en-US" dirty="0">
              <a:solidFill>
                <a:schemeClr val="bg1"/>
              </a:solidFill>
            </a:endParaRPr>
          </a:p>
          <a:p>
            <a:endParaRPr lang="en-US" dirty="0">
              <a:solidFill>
                <a:schemeClr val="bg1"/>
              </a:solidFill>
            </a:endParaRPr>
          </a:p>
          <a:p>
            <a:r>
              <a:rPr lang="en-US" dirty="0">
                <a:solidFill>
                  <a:schemeClr val="bg1"/>
                </a:solidFill>
              </a:rPr>
              <a:t>Conversely, predictive DE specifies and distinguishes                            a data set for future prediction.</a:t>
            </a:r>
            <a:endParaRPr lang="en-US" sz="24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p:cNvSpPr>
            <a:spLocks noGrp="1"/>
          </p:cNvSpPr>
          <p:nvPr>
            <p:ph type="title"/>
          </p:nvPr>
        </p:nvSpPr>
        <p:spPr>
          <a:xfrm>
            <a:off x="1932903" y="949325"/>
            <a:ext cx="8071706" cy="2387600"/>
          </a:xfrm>
        </p:spPr>
        <p:txBody>
          <a:bodyPr vert="horz" lIns="91440" tIns="45720" rIns="91440" bIns="45720" rtlCol="0" anchor="b">
            <a:normAutofit/>
          </a:bodyPr>
          <a:lstStyle/>
          <a:p>
            <a:r>
              <a:rPr lang="en-US" sz="6600" kern="1200">
                <a:solidFill>
                  <a:schemeClr val="bg1"/>
                </a:solidFill>
                <a:latin typeface="+mj-lt"/>
                <a:ea typeface="+mj-ea"/>
                <a:cs typeface="+mj-cs"/>
              </a:rPr>
              <a:t>Q&amp;A</a:t>
            </a:r>
            <a:endParaRPr lang="en-US" sz="6600" kern="1200">
              <a:solidFill>
                <a:schemeClr val="bg1"/>
              </a:solidFill>
              <a:latin typeface="+mj-lt"/>
              <a:ea typeface="+mj-ea"/>
              <a:cs typeface="+mj-cs"/>
            </a:endParaRPr>
          </a:p>
        </p:txBody>
      </p:sp>
      <p:sp>
        <p:nvSpPr>
          <p:cNvPr id="3" name="Content Placeholder 2"/>
          <p:cNvSpPr>
            <a:spLocks noGrp="1"/>
          </p:cNvSpPr>
          <p:nvPr>
            <p:ph idx="1"/>
          </p:nvPr>
        </p:nvSpPr>
        <p:spPr>
          <a:xfrm>
            <a:off x="1932902" y="3429000"/>
            <a:ext cx="8071697" cy="1655762"/>
          </a:xfrm>
        </p:spPr>
        <p:txBody>
          <a:bodyPr vert="horz" lIns="91440" tIns="45720" rIns="91440" bIns="45720" rtlCol="0">
            <a:normAutofit/>
          </a:bodyPr>
          <a:lstStyle/>
          <a:p>
            <a:pPr marL="0" indent="0">
              <a:buNone/>
            </a:pPr>
            <a:r>
              <a:rPr lang="en-US" sz="3200" kern="1200">
                <a:solidFill>
                  <a:schemeClr val="bg1"/>
                </a:solidFill>
                <a:latin typeface="+mn-lt"/>
                <a:ea typeface="+mn-ea"/>
                <a:cs typeface="+mn-cs"/>
              </a:rPr>
              <a:t>The floor is open to your questions</a:t>
            </a:r>
            <a:endParaRPr lang="en-US" sz="3200" kern="1200">
              <a:solidFill>
                <a:schemeClr val="bg1"/>
              </a:solidFill>
              <a:latin typeface="+mn-lt"/>
              <a:ea typeface="+mn-ea"/>
              <a:cs typeface="+mn-cs"/>
            </a:endParaRPr>
          </a:p>
        </p:txBody>
      </p:sp>
      <p:cxnSp>
        <p:nvCxnSpPr>
          <p:cNvPr id="10" name="Straight Connector 9"/>
          <p:cNvCxnSpPr>
            <a:cxnSpLocks noGrp="1" noRot="1" noChangeAspect="1" noMove="1" noResize="1" noEditPoints="1" noAdjustHandles="1" noChangeArrowheads="1" noChangeShapeType="1"/>
          </p:cNvCxnSpPr>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noGrp="1" noRot="1" noChangeAspect="1" noMove="1" noResize="1" noEditPoints="1" noAdjustHandles="1" noChangeArrowheads="1" noChangeShapeType="1"/>
          </p:cNvCxnSpPr>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94510" y="406617"/>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rPr>
              <a:t>Classification and Clustering:</a:t>
            </a:r>
            <a:br>
              <a:rPr lang="en-US" sz="2600" dirty="0">
                <a:solidFill>
                  <a:srgbClr val="FFFFFF"/>
                </a:solidFill>
              </a:rPr>
            </a:br>
            <a:br>
              <a:rPr lang="en-US" sz="2600" dirty="0">
                <a:solidFill>
                  <a:srgbClr val="FFFFFF"/>
                </a:solidFill>
              </a:rPr>
            </a:br>
            <a:r>
              <a:rPr lang="en-US" sz="2600" dirty="0">
                <a:solidFill>
                  <a:srgbClr val="FFFFFF"/>
                </a:solidFill>
              </a:rPr>
              <a:t>Differences</a:t>
            </a:r>
            <a:endParaRPr lang="en-US" sz="2600" dirty="0">
              <a:solidFill>
                <a:srgbClr val="FFFFFF"/>
              </a:solidFill>
            </a:endParaRPr>
          </a:p>
        </p:txBody>
      </p:sp>
      <p:sp>
        <p:nvSpPr>
          <p:cNvPr id="7" name="Rectangle 2"/>
          <p:cNvSpPr>
            <a:spLocks noChangeArrowheads="1"/>
          </p:cNvSpPr>
          <p:nvPr/>
        </p:nvSpPr>
        <p:spPr bwMode="auto">
          <a:xfrm>
            <a:off x="3598631" y="496919"/>
            <a:ext cx="836877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rgbClr val="222222"/>
                </a:solidFill>
                <a:effectLst/>
                <a:latin typeface="Verdana" panose="020B0604030504040204" pitchFamily="34" charset="0"/>
              </a:rPr>
              <a:t>Classification and Clustering are the two types of learning methods which characterize objects into groups by one or more features. </a:t>
            </a:r>
            <a:endParaRPr kumimoji="0" lang="en-US" altLang="en-US" b="0" i="0" u="none" strike="noStrike" cap="none" normalizeH="0" baseline="0" dirty="0">
              <a:ln>
                <a:noFill/>
              </a:ln>
              <a:solidFill>
                <a:srgbClr val="222222"/>
              </a:solidFill>
              <a:effectLst/>
              <a:latin typeface="Verdana" panose="020B0604030504040204" pitchFamily="34"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rgbClr val="222222"/>
              </a:solidFill>
              <a:effectLst/>
              <a:latin typeface="Verdana" panose="020B0604030504040204" pitchFamily="34"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rgbClr val="222222"/>
                </a:solidFill>
                <a:effectLst/>
                <a:latin typeface="Verdana" panose="020B0604030504040204" pitchFamily="34" charset="0"/>
              </a:rPr>
              <a:t>These processes appear to be similar, but there is a difference between them in context of data engineering.</a:t>
            </a:r>
            <a:endParaRPr kumimoji="0" lang="en-US" altLang="en-US" b="0" i="0" u="none" strike="noStrike" cap="none" normalizeH="0" baseline="0" dirty="0">
              <a:ln>
                <a:noFill/>
              </a:ln>
              <a:solidFill>
                <a:srgbClr val="222222"/>
              </a:solidFill>
              <a:effectLst/>
              <a:latin typeface="Verdana" panose="020B0604030504040204" pitchFamily="34"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rgbClr val="222222"/>
                </a:solidFill>
                <a:effectLst/>
                <a:latin typeface="Verdana" panose="020B0604030504040204" pitchFamily="34" charset="0"/>
              </a:rPr>
              <a:t> </a:t>
            </a:r>
            <a:endParaRPr kumimoji="0" lang="en-US" altLang="en-US" b="0" i="0" u="none" strike="noStrike" cap="none" normalizeH="0" baseline="0" dirty="0">
              <a:ln>
                <a:noFill/>
              </a:ln>
              <a:solidFill>
                <a:srgbClr val="222222"/>
              </a:solidFill>
              <a:effectLst/>
              <a:latin typeface="Verdana" panose="020B0604030504040204" pitchFamily="34"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rgbClr val="222222"/>
                </a:solidFill>
                <a:effectLst/>
                <a:latin typeface="Verdana" panose="020B0604030504040204" pitchFamily="34" charset="0"/>
              </a:rPr>
              <a:t>The prior difference between classification and clustering is that classification is used in supervised learning technique where predefined labels are assigned to instances by properties, on the contrary, clustering is used in unsupervised learning where similar instances are grouped, based on their features or properties.</a:t>
            </a:r>
            <a:br>
              <a:rPr kumimoji="0" lang="en-US" altLang="en-US" b="0" i="0" u="none" strike="noStrike" cap="none" normalizeH="0" baseline="0" dirty="0">
                <a:ln>
                  <a:noFill/>
                </a:ln>
                <a:solidFill>
                  <a:srgbClr val="222222"/>
                </a:solidFill>
                <a:effectLst/>
                <a:latin typeface="Verdana" panose="020B0604030504040204" pitchFamily="34" charset="0"/>
              </a:rPr>
            </a:br>
            <a:endParaRPr kumimoji="0" lang="en-US" altLang="en-US" b="0" i="0" u="none" strike="noStrike" cap="none" normalizeH="0" baseline="0" dirty="0">
              <a:ln>
                <a:noFill/>
              </a:ln>
              <a:solidFill>
                <a:schemeClr val="tx1"/>
              </a:solidFill>
              <a:effectLst/>
            </a:endParaRPr>
          </a:p>
        </p:txBody>
      </p:sp>
      <p:pic>
        <p:nvPicPr>
          <p:cNvPr id="11" name="Picture 10"/>
          <p:cNvPicPr>
            <a:picLocks noChangeAspect="1"/>
          </p:cNvPicPr>
          <p:nvPr/>
        </p:nvPicPr>
        <p:blipFill>
          <a:blip r:embed="rId1"/>
          <a:stretch>
            <a:fillRect/>
          </a:stretch>
        </p:blipFill>
        <p:spPr>
          <a:xfrm>
            <a:off x="4999716" y="3810000"/>
            <a:ext cx="4829175" cy="2819400"/>
          </a:xfrm>
          <a:prstGeom prst="rect">
            <a:avLst/>
          </a:prstGeom>
        </p:spPr>
      </p:pic>
      <p:sp>
        <p:nvSpPr>
          <p:cNvPr id="3" name="Text Box 2"/>
          <p:cNvSpPr txBox="1"/>
          <p:nvPr/>
        </p:nvSpPr>
        <p:spPr>
          <a:xfrm>
            <a:off x="1491615" y="4227195"/>
            <a:ext cx="3263265" cy="922020"/>
          </a:xfrm>
          <a:prstGeom prst="rect">
            <a:avLst/>
          </a:prstGeom>
          <a:noFill/>
        </p:spPr>
        <p:txBody>
          <a:bodyPr wrap="square" rtlCol="0">
            <a:spAutoFit/>
          </a:bodyPr>
          <a:p>
            <a:r>
              <a:rPr lang="en-US"/>
              <a:t>classification supervise label</a:t>
            </a:r>
            <a:endParaRPr lang="en-US"/>
          </a:p>
          <a:p>
            <a:r>
              <a:rPr lang="en-US"/>
              <a:t>clustering unsupervise lost meaning defination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5400" b="1" dirty="0"/>
              <a:t>Comparison chart</a:t>
            </a:r>
            <a:endParaRPr lang="en-US" sz="5400" b="1" dirty="0"/>
          </a:p>
        </p:txBody>
      </p:sp>
      <p:sp>
        <p:nvSpPr>
          <p:cNvPr id="2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1">
            <a:extLst>
              <a:ext uri="{BEBA8EAE-BF5A-486C-A8C5-ECC9F3942E4B}">
                <a14:imgProps xmlns:a14="http://schemas.microsoft.com/office/drawing/2010/main">
                  <a14:imgLayer r:embed="rId2">
                    <a14:imgEffect>
                      <a14:sharpenSoften amount="51000"/>
                    </a14:imgEffect>
                  </a14:imgLayer>
                </a14:imgProps>
              </a:ext>
            </a:extLst>
          </a:blip>
          <a:stretch>
            <a:fillRect/>
          </a:stretch>
        </p:blipFill>
        <p:spPr>
          <a:xfrm>
            <a:off x="2758787" y="1522358"/>
            <a:ext cx="7360502" cy="4560311"/>
          </a:xfrm>
          <a:prstGeom prst="rect">
            <a:avLst/>
          </a:prstGeom>
        </p:spPr>
      </p:pic>
      <p:sp>
        <p:nvSpPr>
          <p:cNvPr id="3" name="Text Box 2"/>
          <p:cNvSpPr txBox="1"/>
          <p:nvPr/>
        </p:nvSpPr>
        <p:spPr>
          <a:xfrm>
            <a:off x="395605" y="2991485"/>
            <a:ext cx="3182620" cy="3415030"/>
          </a:xfrm>
          <a:prstGeom prst="rect">
            <a:avLst/>
          </a:prstGeom>
          <a:noFill/>
        </p:spPr>
        <p:txBody>
          <a:bodyPr wrap="square" rtlCol="0">
            <a:spAutoFit/>
          </a:bodyPr>
          <a:p>
            <a:r>
              <a:rPr lang="en-US"/>
              <a:t>missing value</a:t>
            </a:r>
            <a:endParaRPr lang="en-US"/>
          </a:p>
          <a:p>
            <a:r>
              <a:rPr lang="en-US"/>
              <a:t>wrong value</a:t>
            </a:r>
            <a:endParaRPr lang="en-US"/>
          </a:p>
          <a:p>
            <a:r>
              <a:rPr lang="en-US"/>
              <a:t>methodogy -- document</a:t>
            </a:r>
            <a:endParaRPr lang="en-US"/>
          </a:p>
          <a:p>
            <a:r>
              <a:rPr lang="en-US"/>
              <a:t>vwap -  volume weighted average price</a:t>
            </a:r>
            <a:endParaRPr lang="en-US"/>
          </a:p>
          <a:p>
            <a:endParaRPr lang="en-US"/>
          </a:p>
          <a:p>
            <a:r>
              <a:rPr lang="en-US"/>
              <a:t>volatility &amp; FD</a:t>
            </a:r>
            <a:endParaRPr lang="en-US"/>
          </a:p>
          <a:p>
            <a:endParaRPr lang="en-US"/>
          </a:p>
          <a:p>
            <a:r>
              <a:rPr lang="en-US"/>
              <a:t>1. organize cleaning</a:t>
            </a:r>
            <a:endParaRPr lang="en-US"/>
          </a:p>
          <a:p>
            <a:r>
              <a:rPr lang="en-US"/>
              <a:t>2. stat labeling data</a:t>
            </a:r>
            <a:endParaRPr lang="en-US"/>
          </a:p>
          <a:p>
            <a:r>
              <a:rPr lang="en-US"/>
              <a:t>3. pycaret for suggesting best module diff fx pair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p:cNvSpPr>
            <a:spLocks noGrp="1" noRot="1" noChangeAspect="1" noMove="1" noResize="1" noEditPoints="1" noAdjustHandles="1" noChangeArrowheads="1" noChangeShapeType="1" noTextEdit="1"/>
          </p:cNvSpPr>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p:cNvSpPr>
            <a:spLocks noGrp="1" noRot="1" noChangeAspect="1" noMove="1" noResize="1" noEditPoints="1" noAdjustHandles="1" noChangeArrowheads="1" noChangeShapeType="1" noTextEdit="1"/>
          </p:cNvSpPr>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253397"/>
            <a:ext cx="10515600" cy="1273233"/>
          </a:xfrm>
        </p:spPr>
        <p:txBody>
          <a:bodyPr>
            <a:normAutofit/>
          </a:bodyPr>
          <a:lstStyle/>
          <a:p>
            <a:r>
              <a:rPr lang="en-US" sz="4000" dirty="0"/>
              <a:t>Definition of classification</a:t>
            </a:r>
            <a:endParaRPr lang="en-US" sz="4000" dirty="0"/>
          </a:p>
        </p:txBody>
      </p:sp>
      <p:sp>
        <p:nvSpPr>
          <p:cNvPr id="14" name="Rectangle 13"/>
          <p:cNvSpPr>
            <a:spLocks noGrp="1" noRot="1" noChangeAspect="1" noMove="1" noResize="1" noEditPoints="1" noAdjustHandles="1" noChangeArrowheads="1" noChangeShapeType="1" noTextEdit="1"/>
          </p:cNvSpPr>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15636" y="2140527"/>
            <a:ext cx="11513128" cy="4464075"/>
          </a:xfrm>
        </p:spPr>
        <p:txBody>
          <a:bodyPr>
            <a:noAutofit/>
          </a:bodyPr>
          <a:lstStyle/>
          <a:p>
            <a:pPr marL="0" indent="0">
              <a:buNone/>
            </a:pPr>
            <a:r>
              <a:rPr lang="en-US" b="1" dirty="0"/>
              <a:t>Classification</a:t>
            </a:r>
            <a:r>
              <a:rPr lang="en-US" dirty="0"/>
              <a:t> is the process of learning a model that elucidate different predetermined classes of data. It is a two-step process, comprised of a </a:t>
            </a:r>
            <a:r>
              <a:rPr lang="en-US" b="1" dirty="0"/>
              <a:t>learning</a:t>
            </a:r>
            <a:r>
              <a:rPr lang="en-US" dirty="0"/>
              <a:t> step and a</a:t>
            </a:r>
            <a:r>
              <a:rPr lang="en-US" b="1" dirty="0"/>
              <a:t> classification</a:t>
            </a:r>
            <a:r>
              <a:rPr lang="en-US" dirty="0"/>
              <a:t> step. In learning step, a classification model is constructed, and classification step the constructed model is used to </a:t>
            </a:r>
            <a:r>
              <a:rPr lang="en-US" b="1" dirty="0"/>
              <a:t>prefigure </a:t>
            </a:r>
            <a:r>
              <a:rPr lang="en-US" dirty="0"/>
              <a:t>the class labels for given data.</a:t>
            </a:r>
            <a:endParaRPr lang="en-US" dirty="0"/>
          </a:p>
          <a:p>
            <a:pPr marL="0" indent="0">
              <a:buNone/>
            </a:pPr>
            <a:endParaRPr lang="en-US" dirty="0"/>
          </a:p>
          <a:p>
            <a:pPr marL="0" indent="0">
              <a:buNone/>
            </a:pPr>
            <a:r>
              <a:rPr lang="en-US" dirty="0"/>
              <a:t>For </a:t>
            </a:r>
            <a:r>
              <a:rPr lang="en-US" b="1" dirty="0"/>
              <a:t>example</a:t>
            </a:r>
            <a:r>
              <a:rPr lang="en-US" dirty="0"/>
              <a:t>, in a banking application, the customer who applies for a loan may be classified as a safe and risky according to his/her age and salary. This type of activity is also called supervised learning. The constructed model can be used to classify new data.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p:cNvSpPr>
            <a:spLocks noGrp="1" noRot="1" noChangeAspect="1" noMove="1" noResize="1" noEditPoints="1" noAdjustHandles="1" noChangeArrowheads="1" noChangeShapeType="1" noTextEdit="1"/>
          </p:cNvSpPr>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p:cNvSpPr>
            <a:spLocks noGrp="1" noRot="1" noChangeAspect="1" noMove="1" noResize="1" noEditPoints="1" noAdjustHandles="1" noChangeArrowheads="1" noChangeShapeType="1" noTextEdit="1"/>
          </p:cNvSpPr>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253397"/>
            <a:ext cx="10515600" cy="1273233"/>
          </a:xfrm>
        </p:spPr>
        <p:txBody>
          <a:bodyPr>
            <a:normAutofit/>
          </a:bodyPr>
          <a:lstStyle/>
          <a:p>
            <a:r>
              <a:rPr lang="en-US" sz="4000" dirty="0"/>
              <a:t>Definition of classification (cont.)</a:t>
            </a:r>
            <a:endParaRPr lang="en-US" sz="4000" dirty="0"/>
          </a:p>
        </p:txBody>
      </p:sp>
      <p:sp>
        <p:nvSpPr>
          <p:cNvPr id="14" name="Rectangle 13"/>
          <p:cNvSpPr>
            <a:spLocks noGrp="1" noRot="1" noChangeAspect="1" noMove="1" noResize="1" noEditPoints="1" noAdjustHandles="1" noChangeArrowheads="1" noChangeShapeType="1" noTextEdit="1"/>
          </p:cNvSpPr>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15636" y="2140527"/>
            <a:ext cx="11513128" cy="4464075"/>
          </a:xfrm>
        </p:spPr>
        <p:txBody>
          <a:bodyPr>
            <a:noAutofit/>
          </a:bodyPr>
          <a:lstStyle/>
          <a:p>
            <a:pPr marL="0" indent="0">
              <a:buNone/>
            </a:pPr>
            <a:r>
              <a:rPr lang="en-US" dirty="0"/>
              <a:t>The learning step can be accomplished by using already defined training set of data. Each record in the training data is associated with an attribute referred to as a class label, that signifies which class the record belongs to. The produced model could be in the form of a decision tree or in a set of rules.</a:t>
            </a:r>
            <a:endParaRPr lang="en-US" dirty="0"/>
          </a:p>
          <a:p>
            <a:pPr marL="0" indent="0">
              <a:buNone/>
            </a:pPr>
            <a:endParaRPr lang="en-US" dirty="0"/>
          </a:p>
          <a:p>
            <a:pPr marL="0" indent="0">
              <a:buNone/>
            </a:pPr>
            <a:r>
              <a:rPr lang="en-US" dirty="0"/>
              <a:t>A </a:t>
            </a:r>
            <a:r>
              <a:rPr lang="en-US" b="1" dirty="0"/>
              <a:t>decision tree</a:t>
            </a:r>
            <a:r>
              <a:rPr lang="en-US" dirty="0"/>
              <a:t> is a graphical depiction of the interpretation of each class or classification rules. </a:t>
            </a:r>
            <a:r>
              <a:rPr lang="en-US" b="1" dirty="0"/>
              <a:t>Regression</a:t>
            </a:r>
            <a:r>
              <a:rPr lang="en-US" dirty="0"/>
              <a:t> is the special application of classification rules. Regression is useful when the value of a variable is predicted based on the tuple rather than mapping a tuple of data from a relation to a definite class. Some common classification </a:t>
            </a:r>
            <a:r>
              <a:rPr lang="en-US" b="1" dirty="0"/>
              <a:t>algorithms</a:t>
            </a:r>
            <a:r>
              <a:rPr lang="en-US" dirty="0"/>
              <a:t> are decision tree, neural networks, logistic regression, etc.</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240433"/>
            <a:ext cx="10515600" cy="1325563"/>
          </a:xfrm>
        </p:spPr>
        <p:txBody>
          <a:bodyPr>
            <a:normAutofit/>
          </a:bodyPr>
          <a:lstStyle/>
          <a:p>
            <a:r>
              <a:rPr lang="en-US" b="1" dirty="0"/>
              <a:t>Definition of clustering: Differences</a:t>
            </a:r>
            <a:endParaRPr lang="en-US" b="1" dirty="0"/>
          </a:p>
        </p:txBody>
      </p:sp>
      <p:sp>
        <p:nvSpPr>
          <p:cNvPr id="12" name="Arc 11"/>
          <p:cNvSpPr>
            <a:spLocks noGrp="1" noRot="1" noChangeAspect="1" noMove="1" noResize="1" noEditPoints="1" noAdjustHandles="1" noChangeArrowheads="1" noChangeShapeType="1" noTextEdit="1"/>
          </p:cNvSpPr>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103909" y="1280148"/>
            <a:ext cx="12022697" cy="5025689"/>
          </a:xfrm>
        </p:spPr>
        <p:txBody>
          <a:bodyPr>
            <a:noAutofit/>
          </a:bodyPr>
          <a:lstStyle/>
          <a:p>
            <a:pPr marL="0" indent="0">
              <a:buNone/>
            </a:pPr>
            <a:r>
              <a:rPr lang="en-US" b="1" dirty="0"/>
              <a:t>Clustering</a:t>
            </a:r>
            <a:r>
              <a:rPr lang="en-US" dirty="0"/>
              <a:t> is a technique of organizing a group of data into classes and clusters where the objects reside inside a cluster will have high similarity and the objects of two clusters would be dissimilar to each other. Here the two clusters can be considered as disjoint. The main target of clustering is to divide the whole data into multiple clusters. Unlike classification process, here the class labels of objects are not known before, and clustering pertains to unsupervised learning.</a:t>
            </a:r>
            <a:endParaRPr lang="en-US" dirty="0"/>
          </a:p>
          <a:p>
            <a:pPr marL="0" indent="0">
              <a:buNone/>
            </a:pPr>
            <a:r>
              <a:rPr lang="en-US" dirty="0"/>
              <a:t>In clustering, the similarity between two objects is measured by the </a:t>
            </a:r>
            <a:r>
              <a:rPr lang="en-US" b="1" dirty="0"/>
              <a:t>similarity 	function</a:t>
            </a:r>
            <a:r>
              <a:rPr lang="en-US" dirty="0"/>
              <a:t> where the distance between those two object is measured. 	Shorter the distance higher the similarity, conversely longer the distance 	higher the dissimilarity.</a:t>
            </a:r>
            <a:endParaRPr lang="en-US" dirty="0"/>
          </a:p>
          <a:p>
            <a:pPr marL="0" indent="0">
              <a:buNone/>
            </a:pPr>
            <a:r>
              <a:rPr lang="en-US" dirty="0"/>
              <a:t>		The tools mainly used in cluster analysis are k-mean, k-medoids, 		density based, hierarchical and several other methods.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To keep in mind</a:t>
            </a:r>
            <a:endParaRPr lang="en-US" dirty="0">
              <a:solidFill>
                <a:srgbClr val="FFFFFF"/>
              </a:solidFill>
            </a:endParaRP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p:cNvPicPr>
            <a:picLocks noChangeAspect="1"/>
          </p:cNvPicPr>
          <p:nvPr/>
        </p:nvPicPr>
        <p:blipFill>
          <a:blip r:embed="rId1"/>
          <a:stretch>
            <a:fillRect/>
          </a:stretch>
        </p:blipFill>
        <p:spPr>
          <a:xfrm>
            <a:off x="4283371" y="230573"/>
            <a:ext cx="7733774" cy="4083433"/>
          </a:xfrm>
          <a:prstGeom prst="rect">
            <a:avLst/>
          </a:prstGeom>
        </p:spPr>
      </p:pic>
      <p:sp>
        <p:nvSpPr>
          <p:cNvPr id="6" name="Rectangle 5"/>
          <p:cNvSpPr/>
          <p:nvPr/>
        </p:nvSpPr>
        <p:spPr>
          <a:xfrm>
            <a:off x="4315691" y="4390205"/>
            <a:ext cx="6989618"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222222"/>
                </a:solidFill>
                <a:latin typeface="Verdana" panose="020B0604030504040204" pitchFamily="34" charset="0"/>
              </a:rPr>
              <a:t>Classification and clustering are the methods used for analyzing the data sets and divide them based on some classification rules or the association between objects. </a:t>
            </a:r>
            <a:endParaRPr lang="en-US" dirty="0">
              <a:solidFill>
                <a:srgbClr val="222222"/>
              </a:solidFill>
              <a:latin typeface="Verdana" panose="020B0604030504040204" pitchFamily="34" charset="0"/>
            </a:endParaRPr>
          </a:p>
          <a:p>
            <a:pPr marL="285750" indent="-285750">
              <a:buFont typeface="Arial" panose="020B0604020202020204" pitchFamily="34" charset="0"/>
              <a:buChar char="•"/>
            </a:pPr>
            <a:r>
              <a:rPr lang="en-US" dirty="0">
                <a:solidFill>
                  <a:srgbClr val="222222"/>
                </a:solidFill>
                <a:latin typeface="Verdana" panose="020B0604030504040204" pitchFamily="34" charset="0"/>
              </a:rPr>
              <a:t>Classification categorizes the data with the help of provided training data. </a:t>
            </a:r>
            <a:endParaRPr lang="en-US" dirty="0">
              <a:solidFill>
                <a:srgbClr val="222222"/>
              </a:solidFill>
              <a:latin typeface="Verdana" panose="020B0604030504040204" pitchFamily="34" charset="0"/>
            </a:endParaRPr>
          </a:p>
          <a:p>
            <a:pPr marL="285750" indent="-285750">
              <a:buFont typeface="Arial" panose="020B0604020202020204" pitchFamily="34" charset="0"/>
              <a:buChar char="•"/>
            </a:pPr>
            <a:r>
              <a:rPr lang="en-US" dirty="0">
                <a:solidFill>
                  <a:srgbClr val="222222"/>
                </a:solidFill>
                <a:latin typeface="Verdana" panose="020B0604030504040204" pitchFamily="34" charset="0"/>
              </a:rPr>
              <a:t>On the other hand, clustering uses different      similarity measures to categorize the data.</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p:cNvSpPr>
            <a:spLocks noGrp="1" noRot="1" noChangeAspect="1" noMove="1" noResize="1" noEditPoints="1" noAdjustHandles="1" noChangeArrowheads="1" noChangeShapeType="1" noTextEdit="1"/>
          </p:cNvSpPr>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a:spLocks noGrp="1" noRot="1" noChangeAspect="1" noMove="1" noResize="1" noEditPoints="1" noAdjustHandles="1" noChangeArrowheads="1" noChangeShapeType="1" noTextEdit="1"/>
          </p:cNvSpPr>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3002" y="365125"/>
            <a:ext cx="10520702" cy="1325563"/>
          </a:xfrm>
        </p:spPr>
        <p:txBody>
          <a:bodyPr>
            <a:normAutofit/>
          </a:bodyPr>
          <a:lstStyle/>
          <a:p>
            <a:r>
              <a:rPr lang="en-US" dirty="0">
                <a:solidFill>
                  <a:srgbClr val="FFFFFF"/>
                </a:solidFill>
              </a:rPr>
              <a:t>Classification and Regression</a:t>
            </a:r>
            <a:br>
              <a:rPr lang="en-US" dirty="0">
                <a:solidFill>
                  <a:srgbClr val="FFFFFF"/>
                </a:solidFill>
              </a:rPr>
            </a:br>
            <a:endParaRPr lang="en-US" dirty="0">
              <a:solidFill>
                <a:srgbClr val="FFFFFF"/>
              </a:solidFill>
            </a:endParaRPr>
          </a:p>
        </p:txBody>
      </p:sp>
      <p:sp>
        <p:nvSpPr>
          <p:cNvPr id="3" name="Content Placeholder 2"/>
          <p:cNvSpPr>
            <a:spLocks noGrp="1"/>
          </p:cNvSpPr>
          <p:nvPr>
            <p:ph idx="1"/>
          </p:nvPr>
        </p:nvSpPr>
        <p:spPr>
          <a:xfrm>
            <a:off x="838200" y="1392392"/>
            <a:ext cx="10948553" cy="5313201"/>
          </a:xfrm>
        </p:spPr>
        <p:txBody>
          <a:bodyPr>
            <a:normAutofit/>
          </a:bodyPr>
          <a:lstStyle/>
          <a:p>
            <a:r>
              <a:rPr lang="en-US" dirty="0"/>
              <a:t>Classification and Regression are two major prediction problems which are usually dealt in data engineering. </a:t>
            </a:r>
            <a:endParaRPr lang="en-US" dirty="0"/>
          </a:p>
          <a:p>
            <a:pPr marL="0" indent="0">
              <a:buNone/>
            </a:pPr>
            <a:endParaRPr lang="en-US" dirty="0"/>
          </a:p>
          <a:p>
            <a:r>
              <a:rPr lang="en-US" dirty="0"/>
              <a:t>Predictive modelling is the technique of developing a model or function using the historic data to predict the new data. </a:t>
            </a:r>
            <a:endParaRPr lang="en-US" dirty="0"/>
          </a:p>
          <a:p>
            <a:pPr marL="0" indent="0">
              <a:buNone/>
            </a:pPr>
            <a:endParaRPr lang="en-US" dirty="0"/>
          </a:p>
          <a:p>
            <a:r>
              <a:rPr lang="en-US" dirty="0"/>
              <a:t>The significant difference between Classification and Regression is that classification maps the input data object to some discrete labels.</a:t>
            </a:r>
            <a:endParaRPr lang="en-US" dirty="0"/>
          </a:p>
          <a:p>
            <a:pPr marL="0" indent="0">
              <a:buNone/>
            </a:pPr>
            <a:endParaRPr lang="en-US" dirty="0"/>
          </a:p>
          <a:p>
            <a:r>
              <a:rPr lang="en-US" dirty="0"/>
              <a:t>On the other hand, regression maps the input data object to the continuous real values.</a:t>
            </a:r>
            <a:endParaRPr lang="en-US" dirty="0"/>
          </a:p>
        </p:txBody>
      </p:sp>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53363" y="365760"/>
            <a:ext cx="10358528" cy="1188720"/>
          </a:xfrm>
        </p:spPr>
        <p:txBody>
          <a:bodyPr>
            <a:normAutofit/>
          </a:bodyPr>
          <a:lstStyle/>
          <a:p>
            <a:r>
              <a:rPr lang="en-US" dirty="0"/>
              <a:t>Comparison chart</a:t>
            </a:r>
            <a:endParaRPr lang="en-US" dirty="0"/>
          </a:p>
        </p:txBody>
      </p:sp>
      <p:sp>
        <p:nvSpPr>
          <p:cNvPr id="8" name="Freeform: Shape 7"/>
          <p:cNvSpPr>
            <a:spLocks noGrp="1" noRot="1" noChangeAspect="1" noMove="1" noResize="1" noEditPoints="1" noAdjustHandles="1" noChangeArrowheads="1" noChangeShapeType="1" noTextEdit="1"/>
          </p:cNvSpPr>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p:cNvPicPr>
            <a:picLocks noChangeAspect="1"/>
          </p:cNvPicPr>
          <p:nvPr/>
        </p:nvPicPr>
        <p:blipFill>
          <a:blip r:embed="rId1"/>
          <a:stretch>
            <a:fillRect/>
          </a:stretch>
        </p:blipFill>
        <p:spPr>
          <a:xfrm>
            <a:off x="2990399" y="1790569"/>
            <a:ext cx="5426237" cy="496850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6481</Words>
  <Application>WPS Presentation</Application>
  <PresentationFormat>Widescreen</PresentationFormat>
  <Paragraphs>99</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宋体</vt:lpstr>
      <vt:lpstr>Wingdings</vt:lpstr>
      <vt:lpstr>Calibri</vt:lpstr>
      <vt:lpstr>Verdana</vt:lpstr>
      <vt:lpstr>Helvetica Neue</vt:lpstr>
      <vt:lpstr>Calibri Light</vt:lpstr>
      <vt:lpstr>微软雅黑</vt:lpstr>
      <vt:lpstr>汉仪旗黑</vt:lpstr>
      <vt:lpstr>宋体</vt:lpstr>
      <vt:lpstr>Arial Unicode MS</vt:lpstr>
      <vt:lpstr>Calibri</vt:lpstr>
      <vt:lpstr>汉仪书宋二KW</vt:lpstr>
      <vt:lpstr>Office Theme</vt:lpstr>
      <vt:lpstr>Data Engineering Class 3.2 Differences and Example</vt:lpstr>
      <vt:lpstr>Classification and Clustering:  Differences</vt:lpstr>
      <vt:lpstr>Comparison chart</vt:lpstr>
      <vt:lpstr>Definition of classification</vt:lpstr>
      <vt:lpstr>Definition of classification (cont.)</vt:lpstr>
      <vt:lpstr>Definition of clustering: Differences</vt:lpstr>
      <vt:lpstr>To keep in mind</vt:lpstr>
      <vt:lpstr>Classification and Regression </vt:lpstr>
      <vt:lpstr>Comparison chart</vt:lpstr>
      <vt:lpstr>Definition of regression</vt:lpstr>
      <vt:lpstr>To keep in mind</vt:lpstr>
      <vt:lpstr>Descriptive and Predictive DE: Differences </vt:lpstr>
      <vt:lpstr>Comparison</vt:lpstr>
      <vt:lpstr>Keep in mind</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Engineering Class 6 Differences and Example</dc:title>
  <dc:creator>Carlos J. De Oliveira</dc:creator>
  <cp:lastModifiedBy>Alina</cp:lastModifiedBy>
  <cp:revision>5</cp:revision>
  <dcterms:created xsi:type="dcterms:W3CDTF">2023-11-11T23:15:32Z</dcterms:created>
  <dcterms:modified xsi:type="dcterms:W3CDTF">2023-11-11T23:15:32Z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936AA9243E39705C6ECF4F659120FDF7</vt:lpwstr>
  </property>
  <property fmtid="{D5CDD505-2E9C-101B-9397-08002B2CF9AE}" pid="3" name="KSOProductBuildVer">
    <vt:lpwstr>1033-5.1.1.7662</vt:lpwstr>
  </property>
</Properties>
</file>