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845c4f12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845c4f12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845c4f12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845c4f12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0dd2644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0dd2644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0dd2644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0dd2644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do a train test split, splits data into training set &amp; test set, training set to train the model whilst test set is used to evaluate model performance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7fef25de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c7fef25de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845c4f12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845c4f12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845c4f12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845c4f12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7fef25de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c7fef25de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87c78e8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c87c78e8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7fef25de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7fef25de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Everyone should have the general idea of what rates will be higher in which locations around NYC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landlords, it is important to understand what caters to the types of renters in your location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Perhaps it’s the naming, the # of reviews, location, or all of them that impact our prices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7fef25de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7fef25de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7fef25de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7fef25de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0dd264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0dd264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models cannot tolerate missing data, thus we have to repair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also want to validate some expectations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also verify relationships between availability &amp; reviews, room type and price, etc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7fef25de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7fef25de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data gives us an idea of what we’re working with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7fef25de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7fef25de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c845c4f1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c845c4f1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845c4f12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c845c4f12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insideairbnb.com/get-the-data" TargetMode="External"/><Relationship Id="rId4" Type="http://schemas.openxmlformats.org/officeDocument/2006/relationships/hyperlink" Target="https://www.airbnb.com/new-york-ny/stays" TargetMode="External"/><Relationship Id="rId5" Type="http://schemas.openxmlformats.org/officeDocument/2006/relationships/hyperlink" Target="https://github.com/Arda-Dinc04/Airbnb-Project/blob/main/Test.ipyn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43325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Airbnb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2019 Data</a:t>
            </a:r>
            <a:endParaRPr i="1"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996600"/>
            <a:ext cx="42555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Olmedo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Alina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Arda Dinc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Huang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Soto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243037"/>
            <a:ext cx="2860026" cy="27845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Overview 5</a:t>
            </a:r>
            <a:endParaRPr/>
          </a:p>
        </p:txBody>
      </p:sp>
      <p:sp>
        <p:nvSpPr>
          <p:cNvPr id="350" name="Google Shape;350;p22"/>
          <p:cNvSpPr txBox="1"/>
          <p:nvPr/>
        </p:nvSpPr>
        <p:spPr>
          <a:xfrm>
            <a:off x="4608900" y="1322475"/>
            <a:ext cx="4414500" cy="2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Distribution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Room Types by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Borough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(Map)</a:t>
            </a:r>
            <a:endParaRPr i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Most Popular Airbnb’s are located in Manhattan, Brooklyn</a:t>
            </a:r>
            <a:endParaRPr i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923400" y="4674975"/>
            <a:ext cx="3363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Room Type </a:t>
            </a: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Distribution (2019)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0" y="1379000"/>
            <a:ext cx="4306200" cy="329598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300" y="2959650"/>
            <a:ext cx="2262975" cy="1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Overview 5</a:t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4762800" y="1468050"/>
            <a:ext cx="40572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Distribution of Room Types by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Borough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(Bar Graph)</a:t>
            </a:r>
            <a:endParaRPr i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i="1" lang="en" sz="18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Manhattan</a:t>
            </a:r>
            <a:r>
              <a:rPr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contains the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largest # of home/apartments &amp; shared rooms</a:t>
            </a:r>
            <a:endParaRPr b="1" i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i="1" lang="en" sz="18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Brooklyn</a:t>
            </a:r>
            <a:r>
              <a:rPr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contains the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largest # of private rooms</a:t>
            </a:r>
            <a:endParaRPr b="1" i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542675" y="4691175"/>
            <a:ext cx="38802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Graph of</a:t>
            </a: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Room Type Distribution (2019)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8" y="1468050"/>
            <a:ext cx="4601424" cy="32231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946300" y="13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Model - Price Predictions</a:t>
            </a:r>
            <a:endParaRPr/>
          </a:p>
        </p:txBody>
      </p:sp>
      <p:pic>
        <p:nvPicPr>
          <p:cNvPr id="367" name="Google Shape;3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50" y="2721974"/>
            <a:ext cx="3938700" cy="24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950" y="1533812"/>
            <a:ext cx="5776949" cy="1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4"/>
          <p:cNvSpPr txBox="1"/>
          <p:nvPr/>
        </p:nvSpPr>
        <p:spPr>
          <a:xfrm>
            <a:off x="616750" y="645350"/>
            <a:ext cx="716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split data into training set &amp; test set, training set to train the model whilst test set is used to evaluate model performance (Using hypothesized factors)</a:t>
            </a:r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536225" y="3299575"/>
            <a:ext cx="365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 deep learning model with four hidden layers and one output layer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type="title"/>
          </p:nvPr>
        </p:nvSpPr>
        <p:spPr>
          <a:xfrm>
            <a:off x="704100" y="0"/>
            <a:ext cx="7901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Model - model evaluation</a:t>
            </a:r>
            <a:endParaRPr/>
          </a:p>
        </p:txBody>
      </p:sp>
      <p:sp>
        <p:nvSpPr>
          <p:cNvPr id="376" name="Google Shape;376;p25"/>
          <p:cNvSpPr txBox="1"/>
          <p:nvPr/>
        </p:nvSpPr>
        <p:spPr>
          <a:xfrm>
            <a:off x="1413038" y="1425463"/>
            <a:ext cx="36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scatterplot the actuals against the predictions</a:t>
            </a:r>
            <a:endParaRPr/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25" y="2945750"/>
            <a:ext cx="6650900" cy="11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013" y="4276713"/>
            <a:ext cx="33623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5"/>
          <p:cNvSpPr txBox="1"/>
          <p:nvPr/>
        </p:nvSpPr>
        <p:spPr>
          <a:xfrm>
            <a:off x="4191450" y="4276725"/>
            <a:ext cx="3362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*lower MSE indicates predicted values closer to actual values on average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0" name="Google Shape;3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450" y="526975"/>
            <a:ext cx="2429751" cy="2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Data Relations to Problem</a:t>
            </a:r>
            <a:endParaRPr/>
          </a:p>
        </p:txBody>
      </p:sp>
      <p:sp>
        <p:nvSpPr>
          <p:cNvPr id="386" name="Google Shape;386;p26"/>
          <p:cNvSpPr txBox="1"/>
          <p:nvPr>
            <p:ph idx="1" type="body"/>
          </p:nvPr>
        </p:nvSpPr>
        <p:spPr>
          <a:xfrm>
            <a:off x="375650" y="1597875"/>
            <a:ext cx="81996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Location is a crucial factor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/>
              <a:t>Rental price varies significantly by borough, however </a:t>
            </a:r>
            <a:r>
              <a:rPr b="1" lang="en" sz="1800" u="sng"/>
              <a:t>Manhattan</a:t>
            </a:r>
            <a:r>
              <a:rPr lang="en" sz="1800"/>
              <a:t> has the </a:t>
            </a:r>
            <a:r>
              <a:rPr b="1" lang="en" sz="1800" u="sng"/>
              <a:t>highest price points</a:t>
            </a:r>
            <a:endParaRPr b="1" sz="1800"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 sz="1800"/>
              <a:t>Number of reviews can be seen as an </a:t>
            </a:r>
            <a:r>
              <a:rPr lang="en" sz="1800"/>
              <a:t>indicator</a:t>
            </a:r>
            <a:r>
              <a:rPr lang="en" sz="1800"/>
              <a:t> of popularity, giving </a:t>
            </a:r>
            <a:r>
              <a:rPr b="1" lang="en" sz="1800" u="sng"/>
              <a:t>Manhattan</a:t>
            </a:r>
            <a:r>
              <a:rPr lang="en" sz="1800"/>
              <a:t> the </a:t>
            </a:r>
            <a:r>
              <a:rPr b="1" lang="en" sz="1800" u="sng"/>
              <a:t>highest review activity</a:t>
            </a:r>
            <a:r>
              <a:rPr lang="en" sz="1800"/>
              <a:t>, which might correlate with </a:t>
            </a:r>
            <a:r>
              <a:rPr lang="en" sz="1800"/>
              <a:t>higher prices due to higher demand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Room type is another crucial factor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b="1" lang="en" sz="1800" u="sng"/>
              <a:t>Entire homes/apartments are the most listed type</a:t>
            </a:r>
            <a:r>
              <a:rPr lang="en" sz="1800"/>
              <a:t>, followed by private homes</a:t>
            </a:r>
            <a:endParaRPr b="1" i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1" i="1" lang="en" sz="1800" u="sng"/>
              <a:t>Entire homes/apartments also have the highest prices</a:t>
            </a:r>
            <a:r>
              <a:rPr i="1" lang="en" sz="1800"/>
              <a:t>, indicating that </a:t>
            </a:r>
            <a:r>
              <a:rPr b="1" i="1" lang="en" sz="1800"/>
              <a:t>customers value privacy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on Attracting Renters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783475" y="1642050"/>
            <a:ext cx="7179900" cy="29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b="1" lang="en" sz="1800" u="sng"/>
              <a:t>Space and Privacy</a:t>
            </a:r>
            <a:endParaRPr b="1" sz="1800" u="sng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Offering more space and privacy </a:t>
            </a:r>
            <a:r>
              <a:rPr b="1" lang="en" sz="1800"/>
              <a:t>increases the number of renters</a:t>
            </a:r>
            <a:r>
              <a:rPr lang="en" sz="1800"/>
              <a:t> and </a:t>
            </a:r>
            <a:r>
              <a:rPr b="1" lang="en" sz="1800"/>
              <a:t>amount they are willing to pay</a:t>
            </a:r>
            <a:endParaRPr b="1"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b="1" lang="en" sz="1800" u="sng"/>
              <a:t>Location and Popularity</a:t>
            </a:r>
            <a:endParaRPr b="1" sz="1800" u="sng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Being located in desirable/central locations like Manhattan </a:t>
            </a:r>
            <a:r>
              <a:rPr b="1" lang="en" sz="1800"/>
              <a:t>increases demand and cost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Hosts Can Use This Information</a:t>
            </a:r>
            <a:endParaRPr/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601025" y="1448875"/>
            <a:ext cx="81996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➢"/>
            </a:pPr>
            <a:r>
              <a:rPr b="1" lang="en" sz="1800" u="sng"/>
              <a:t>Strategic Airbnb Locations</a:t>
            </a:r>
            <a:endParaRPr b="1" sz="1800" u="sng"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Hosting at specific broughts such as </a:t>
            </a:r>
            <a:r>
              <a:rPr b="1" lang="en" sz="1800"/>
              <a:t>Manhattan and Brooklyn</a:t>
            </a:r>
            <a:r>
              <a:rPr lang="en" sz="1800"/>
              <a:t> brings in </a:t>
            </a:r>
            <a:r>
              <a:rPr b="1" lang="en" sz="1800"/>
              <a:t>more renters and allow you to place higher costs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Host at less popular boroughs </a:t>
            </a:r>
            <a:r>
              <a:rPr b="1" lang="en" sz="1800"/>
              <a:t>can offer more amenities/experiences</a:t>
            </a:r>
            <a:r>
              <a:rPr lang="en" sz="1800"/>
              <a:t> to </a:t>
            </a:r>
            <a:r>
              <a:rPr b="1" lang="en" sz="1800"/>
              <a:t>compensate</a:t>
            </a:r>
            <a:r>
              <a:rPr lang="en" sz="1800"/>
              <a:t> for a less desirable location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➢"/>
            </a:pPr>
            <a:r>
              <a:rPr b="1" lang="en" sz="1800" u="sng"/>
              <a:t>Improve Listings</a:t>
            </a:r>
            <a:endParaRPr b="1" sz="1800" u="sng"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Hosts can focus on getting </a:t>
            </a:r>
            <a:r>
              <a:rPr b="1" lang="en" sz="1800"/>
              <a:t>positive reviews to increase listing attractiveness</a:t>
            </a:r>
            <a:r>
              <a:rPr lang="en" sz="1800"/>
              <a:t> and </a:t>
            </a:r>
            <a:r>
              <a:rPr b="1" lang="en" sz="1800"/>
              <a:t>higher turnover rates</a:t>
            </a:r>
            <a:endParaRPr b="1"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Emphasizing attributes such as </a:t>
            </a:r>
            <a:r>
              <a:rPr b="1" lang="en" sz="1800"/>
              <a:t>privacy, space, and location</a:t>
            </a:r>
            <a:r>
              <a:rPr lang="en" sz="1800"/>
              <a:t> that </a:t>
            </a:r>
            <a:r>
              <a:rPr b="1" lang="en" sz="1800"/>
              <a:t>matter most to renters</a:t>
            </a:r>
            <a:r>
              <a:rPr lang="en" sz="1800"/>
              <a:t> can attract more interest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➢"/>
            </a:pPr>
            <a:r>
              <a:rPr b="1" lang="en" sz="1800" u="sng"/>
              <a:t>Competitive Pricing</a:t>
            </a:r>
            <a:endParaRPr b="1" sz="1800" u="sng"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Hosts can set </a:t>
            </a:r>
            <a:r>
              <a:rPr b="1" lang="en" sz="1800"/>
              <a:t>competitive prices</a:t>
            </a:r>
            <a:r>
              <a:rPr lang="en" sz="1800"/>
              <a:t> based on their </a:t>
            </a:r>
            <a:r>
              <a:rPr b="1" lang="en" sz="1800"/>
              <a:t>location</a:t>
            </a:r>
            <a:r>
              <a:rPr lang="en" sz="1800"/>
              <a:t> to gather more renters and </a:t>
            </a:r>
            <a:r>
              <a:rPr b="1" lang="en" sz="1800"/>
              <a:t>longer stays</a:t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 from AirBnB: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http://insideairbnb.com/get-the-data</a:t>
            </a:r>
            <a:br>
              <a:rPr lang="en" sz="1400"/>
            </a:br>
            <a:r>
              <a:rPr lang="en" sz="1400"/>
              <a:t>				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https://www.airbnb.com/new-york-ny/stays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Github Repository: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https://github.com/Arda-Dinc04/Airbnb-Project/blob/main/Test.ipynb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410" name="Google Shape;410;p30"/>
          <p:cNvSpPr txBox="1"/>
          <p:nvPr>
            <p:ph idx="1" type="body"/>
          </p:nvPr>
        </p:nvSpPr>
        <p:spPr>
          <a:xfrm>
            <a:off x="1428775" y="2841350"/>
            <a:ext cx="66216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Alejandro Olmedo, Alina Wang, Arda Dinc ,David Huang, Manuel Soto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Explore This Data?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71550" y="1597875"/>
            <a:ext cx="5170200" cy="23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Renters would like to have a solid idea of expected rental rates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Understanding rental rates </a:t>
            </a:r>
            <a:r>
              <a:rPr lang="en" sz="1800"/>
              <a:t>analogous</a:t>
            </a:r>
            <a:r>
              <a:rPr lang="en" sz="1800"/>
              <a:t> to the surrounding area is crucial for catering to renters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Discovering the factors being influential for the price ranges</a:t>
            </a:r>
            <a:endParaRPr sz="18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425" y="1127475"/>
            <a:ext cx="2770950" cy="35341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14"/>
          <p:cNvSpPr txBox="1"/>
          <p:nvPr/>
        </p:nvSpPr>
        <p:spPr>
          <a:xfrm>
            <a:off x="5985800" y="4661650"/>
            <a:ext cx="271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NYC Airbnb Guest Favorite Rental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832650" y="1597875"/>
            <a:ext cx="75018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What aspects of the Airbnb most impact the rental price for our various room types?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Location? Minimum nights? Reviews? Availability?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 addition to price, what other aspects of the rental attract renters the most, and how can hosts use this information to their advantage?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724750"/>
            <a:ext cx="7840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Data Preprocessing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775" y="1904699"/>
            <a:ext cx="2052701" cy="26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50" y="1782250"/>
            <a:ext cx="6155725" cy="28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512950" y="1533350"/>
            <a:ext cx="41550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Correlation between </a:t>
            </a:r>
            <a:r>
              <a:rPr lang="en" sz="1800"/>
              <a:t>different</a:t>
            </a:r>
            <a:r>
              <a:rPr lang="en" sz="1800"/>
              <a:t> data - Pairplot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590" y="3331752"/>
            <a:ext cx="2304650" cy="1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225" y="2458150"/>
            <a:ext cx="3953375" cy="5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224" y="2835200"/>
            <a:ext cx="2396575" cy="224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950" y="2185410"/>
            <a:ext cx="4419601" cy="55914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/>
        </p:nvSpPr>
        <p:spPr>
          <a:xfrm>
            <a:off x="5161225" y="1597875"/>
            <a:ext cx="37971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Most rentals in neighborhoods of Brooklyn &amp; Manhattan</a:t>
            </a:r>
            <a:b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Overview 1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50" y="1323576"/>
            <a:ext cx="3990049" cy="34140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18"/>
          <p:cNvSpPr txBox="1"/>
          <p:nvPr/>
        </p:nvSpPr>
        <p:spPr>
          <a:xfrm>
            <a:off x="4845925" y="1489525"/>
            <a:ext cx="41403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Prices by each </a:t>
            </a:r>
            <a:r>
              <a:rPr b="1" i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Neighborhood Group</a:t>
            </a:r>
            <a:br>
              <a:rPr i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Most rentals hover under </a:t>
            </a:r>
            <a:r>
              <a:rPr b="1" i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$2,000.00 USD</a:t>
            </a:r>
            <a:br>
              <a:rPr b="1" i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b="1" i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b="1"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Most expensive rentals are all within </a:t>
            </a:r>
            <a:r>
              <a:rPr i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Brooklyn and Manhattan</a:t>
            </a:r>
            <a:br>
              <a:rPr i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i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➢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Possibly skewed data towards Brooklyn and Manhattan?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895400" y="4737575"/>
            <a:ext cx="34731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Dot Plot of the Prices by Borough (2019)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4983075" y="4467625"/>
            <a:ext cx="3892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Identify Patterns between Borough/Neighborhood to Price</a:t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Overview 2</a:t>
            </a:r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0" y="1148413"/>
            <a:ext cx="4119750" cy="367676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7" name="Google Shape;327;p19"/>
          <p:cNvSpPr txBox="1"/>
          <p:nvPr/>
        </p:nvSpPr>
        <p:spPr>
          <a:xfrm>
            <a:off x="4811325" y="1667075"/>
            <a:ext cx="42555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Rating Activity by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Neighborhood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Group</a:t>
            </a:r>
            <a:br>
              <a:rPr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Most rentals seem to have only one to two reviews a month</a:t>
            </a:r>
            <a:b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b="1" i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b="1" i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➢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Queens, Staten Island, and Bronx all have greater review activity than Brooklyn and Manhattan…</a:t>
            </a:r>
            <a:br>
              <a:rPr i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i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1003950" y="4779025"/>
            <a:ext cx="32151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Graph</a:t>
            </a: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the Review Activity </a:t>
            </a: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(2019)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Overview 3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4527900" y="1698300"/>
            <a:ext cx="4438800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Count (#) by each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Room Type</a:t>
            </a:r>
            <a:br>
              <a:rPr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majority of Airbnb’s tend to be entire homes/apartments and private rooms.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Only ~</a:t>
            </a: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5%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Airbnbs in NYC are shared rooms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3">
            <a:alphaModFix/>
          </a:blip>
          <a:srcRect b="0" l="0" r="49318" t="0"/>
          <a:stretch/>
        </p:blipFill>
        <p:spPr>
          <a:xfrm>
            <a:off x="299700" y="1306275"/>
            <a:ext cx="4041900" cy="3387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20"/>
          <p:cNvSpPr txBox="1"/>
          <p:nvPr/>
        </p:nvSpPr>
        <p:spPr>
          <a:xfrm>
            <a:off x="691900" y="4693825"/>
            <a:ext cx="336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Graph of Count per Room Type (2019)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Overview 4</a:t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4665600" y="1597875"/>
            <a:ext cx="40572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➢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Average Price ($)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by </a:t>
            </a:r>
            <a:r>
              <a:rPr b="1"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Room Type</a:t>
            </a:r>
            <a:br>
              <a:rPr i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average price of a single night at an </a:t>
            </a:r>
            <a:r>
              <a:rPr lang="en" sz="16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entire home/apt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tends to be approximately </a:t>
            </a: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$225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More than </a:t>
            </a:r>
            <a:r>
              <a:rPr lang="en" sz="16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2x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compared to private rooms (approx. </a:t>
            </a: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$90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Almost </a:t>
            </a:r>
            <a:r>
              <a:rPr lang="en" sz="16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3x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compared to shared rooms (approx. </a:t>
            </a: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$75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15525" y="4779025"/>
            <a:ext cx="3690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Graph of Avg Price per Room Type </a:t>
            </a: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(2019)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4" name="Google Shape;344;p21"/>
          <p:cNvPicPr preferRelativeResize="0"/>
          <p:nvPr/>
        </p:nvPicPr>
        <p:blipFill rotWithShape="1">
          <a:blip r:embed="rId3">
            <a:alphaModFix/>
          </a:blip>
          <a:srcRect b="0" l="50680" r="0" t="0"/>
          <a:stretch/>
        </p:blipFill>
        <p:spPr>
          <a:xfrm>
            <a:off x="385225" y="1383575"/>
            <a:ext cx="3980676" cy="34283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