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EBB19-7670-D525-2AAB-F7DF9C55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AF2ED1-56C8-4B55-D6F2-AF9047E75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B8905-3707-4D22-2F1A-6BF94435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A98145-212A-6929-5619-47B3E141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C9536B-8CE8-53AF-0217-8223E9ED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179C8-DFB0-79C4-C4B1-74D3BDABB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9BD3E8-CBC3-38B9-4CD4-83DD4059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3E41A-626D-CA61-5B32-E07E26D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A2DC78-5A63-7CF6-C9C2-69763F51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66F1FC-B24F-BCB5-FB86-6C348567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89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1B06BF-648B-A352-A3C4-795FD1166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2AA8FE-1422-1837-8807-C509A2FC3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13E972-A918-DB75-7C4B-ABAFEE27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042B9A-B071-695A-6C5E-D6C4283E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605470-8881-5554-E070-860B6A64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9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D4611-A13B-0314-50BD-1DCB867A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D7FBF-C9F9-21F9-488D-2F26F1D0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09827-6113-97B8-8C34-C2F03B5D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44F701-EE32-6E2F-ABAB-F6D4A1FB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8EE58F-8E7A-D53F-1DFD-9DA2BA2A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6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C28B3-56FF-FA59-FAD6-755F99C85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4083DB-D56C-1DD0-F4FB-D06C40100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AE480-7AD5-8DEE-20AE-88AED972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84E096-5EB2-1646-29C4-3D6E1133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DD4843-7A62-5DCC-50CE-544185FA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782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729E-D950-EDEA-9C0E-1C102684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2658D0-3525-D1EC-9A3D-778763217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7969E3-4751-3FAA-783C-3469BD044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27DB0D-E6AC-D6B4-C946-3534FC52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A3A8C-912B-1828-A3C2-77CD49EA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916288-A5E8-D0BC-29DE-EBCAFE59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8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73968-8ABE-B4A2-6989-928954D2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A89595-E134-E56B-A32B-2078D3086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6B0E26-D745-4672-58C0-4405053E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439342-D934-4AF5-CF99-55933A96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DC7D42-CA7C-AF2F-DF69-8A959FE0A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AA6A46-7DE4-4224-2BDF-BE12D188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144923-9BEA-DCB7-4652-B96213CB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A125C5-6E4F-800F-2417-F08B80AB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35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8A34-F0E6-1EBB-7788-026EB29E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2182B0-BE75-56EB-ADC8-ABADEF3F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BB0B76-9BC0-A489-2586-0A60CF27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6E63FE-8B45-B867-3649-8D5FEC01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F5B793-21D4-BE82-C7B5-E5348F05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F203F2-5BFE-EF6E-068B-070397E1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EDA2B2-C11E-EF0F-3227-44165D24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26B83-1F19-00B0-DC2D-99BC47F33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80458-2FD9-976A-0D06-B9EB1047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FE3C8C-8282-5AB3-1603-4BEBE9ADF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99B543-62AA-5C79-50D3-5C0EB0F2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57C27-BA3E-ED06-3148-97278C3F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5C7F2-E509-D45B-3BC2-C853A4A6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9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878E3-BB34-3462-604D-CB9020489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921EFD-7204-E71D-D5C6-451366750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6134EFA-86CD-BA1A-882F-3792AF6F2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DA7470-4B38-68B8-DC39-6C60FDBE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4F1D26-1481-7400-E7C8-0750A56C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0178A3-F46C-7AE0-25B0-C3877926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14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330B7-BEFF-50C5-7F7E-AC631B16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3473B2-E2E2-61BE-2264-8AE802F8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D0B07-45A0-AE43-C7C4-954BA0B9F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7FD5E-FC70-4336-9D98-1A98CCF53789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903F3A-6B00-44EF-B8E1-2B0EBED7D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DB51F4-D9A3-5A5C-6966-66E058FC3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3D75-B545-46C4-BAE4-FDDA2705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5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7A951-D526-C58C-0FF3-127A62C4C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Интернет-магазин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75248B-85BD-7566-FFDF-8B56374C6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Подготовили: Кислицына А.Д., Лидина А.Д., 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Цеханович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А.К.,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Шойко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В.С.</a:t>
            </a:r>
          </a:p>
        </p:txBody>
      </p:sp>
    </p:spTree>
    <p:extLst>
      <p:ext uri="{BB962C8B-B14F-4D97-AF65-F5344CB8AC3E}">
        <p14:creationId xmlns:p14="http://schemas.microsoft.com/office/powerpoint/2010/main" val="253261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ABF48-E117-602E-456A-0135A17E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7914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Тест-кейсы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BD149DD-719E-D3E8-313D-4E662734E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127695"/>
              </p:ext>
            </p:extLst>
          </p:nvPr>
        </p:nvGraphicFramePr>
        <p:xfrm>
          <a:off x="6315696" y="215331"/>
          <a:ext cx="5393436" cy="6576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98906">
                  <a:extLst>
                    <a:ext uri="{9D8B030D-6E8A-4147-A177-3AD203B41FA5}">
                      <a16:colId xmlns:a16="http://schemas.microsoft.com/office/drawing/2014/main" val="481380722"/>
                    </a:ext>
                  </a:extLst>
                </a:gridCol>
                <a:gridCol w="898906">
                  <a:extLst>
                    <a:ext uri="{9D8B030D-6E8A-4147-A177-3AD203B41FA5}">
                      <a16:colId xmlns:a16="http://schemas.microsoft.com/office/drawing/2014/main" val="460671930"/>
                    </a:ext>
                  </a:extLst>
                </a:gridCol>
                <a:gridCol w="898906">
                  <a:extLst>
                    <a:ext uri="{9D8B030D-6E8A-4147-A177-3AD203B41FA5}">
                      <a16:colId xmlns:a16="http://schemas.microsoft.com/office/drawing/2014/main" val="672700009"/>
                    </a:ext>
                  </a:extLst>
                </a:gridCol>
                <a:gridCol w="898906">
                  <a:extLst>
                    <a:ext uri="{9D8B030D-6E8A-4147-A177-3AD203B41FA5}">
                      <a16:colId xmlns:a16="http://schemas.microsoft.com/office/drawing/2014/main" val="3068560468"/>
                    </a:ext>
                  </a:extLst>
                </a:gridCol>
                <a:gridCol w="898906">
                  <a:extLst>
                    <a:ext uri="{9D8B030D-6E8A-4147-A177-3AD203B41FA5}">
                      <a16:colId xmlns:a16="http://schemas.microsoft.com/office/drawing/2014/main" val="3454769195"/>
                    </a:ext>
                  </a:extLst>
                </a:gridCol>
                <a:gridCol w="898906">
                  <a:extLst>
                    <a:ext uri="{9D8B030D-6E8A-4147-A177-3AD203B41FA5}">
                      <a16:colId xmlns:a16="http://schemas.microsoft.com/office/drawing/2014/main" val="3258496228"/>
                    </a:ext>
                  </a:extLst>
                </a:gridCol>
              </a:tblGrid>
              <a:tr h="333810">
                <a:tc>
                  <a:txBody>
                    <a:bodyPr/>
                    <a:lstStyle/>
                    <a:p>
                      <a:pPr algn="l"/>
                      <a:br>
                        <a:rPr lang="ru-RU" sz="900" b="1" dirty="0">
                          <a:effectLst/>
                        </a:rPr>
                      </a:br>
                      <a:r>
                        <a:rPr lang="ru-RU" sz="900" b="1" dirty="0">
                          <a:effectLst/>
                        </a:rPr>
                        <a:t>Название теста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b="1" dirty="0">
                          <a:effectLst/>
                        </a:rPr>
                        <a:t>Предусловия (</a:t>
                      </a:r>
                      <a:r>
                        <a:rPr lang="en-US" sz="900" b="1" dirty="0" err="1">
                          <a:effectLst/>
                        </a:rPr>
                        <a:t>PreConditions</a:t>
                      </a:r>
                      <a:r>
                        <a:rPr lang="en-US" sz="900" b="1" dirty="0">
                          <a:effectLst/>
                        </a:rPr>
                        <a:t>)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b="1">
                          <a:effectLst/>
                        </a:rPr>
                        <a:t>Шаги (</a:t>
                      </a:r>
                      <a:r>
                        <a:rPr lang="en-US" sz="900" b="1">
                          <a:effectLst/>
                        </a:rPr>
                        <a:t>Steps)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b="1">
                          <a:effectLst/>
                        </a:rPr>
                        <a:t>Ожидаемый результат (</a:t>
                      </a:r>
                      <a:r>
                        <a:rPr lang="en-US" sz="900" b="1">
                          <a:effectLst/>
                        </a:rPr>
                        <a:t>Expected Result)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b="1">
                          <a:effectLst/>
                        </a:rPr>
                        <a:t>Постусловия (</a:t>
                      </a:r>
                      <a:r>
                        <a:rPr lang="en-US" sz="900" b="1">
                          <a:effectLst/>
                        </a:rPr>
                        <a:t>PostConditions)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endParaRPr lang="ru-RU" sz="900" dirty="0"/>
                    </a:p>
                  </a:txBody>
                  <a:tcPr marL="33381" marR="33381" marT="16690" marB="16690"/>
                </a:tc>
                <a:extLst>
                  <a:ext uri="{0D108BD9-81ED-4DB2-BD59-A6C34878D82A}">
                    <a16:rowId xmlns:a16="http://schemas.microsoft.com/office/drawing/2014/main" val="3437241198"/>
                  </a:ext>
                </a:extLst>
              </a:tr>
              <a:tr h="734382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Проверка пустого ввода в </a:t>
                      </a:r>
                      <a:r>
                        <a:rPr lang="ru-RU" sz="900" dirty="0" err="1">
                          <a:effectLst/>
                        </a:rPr>
                        <a:t>isValueEmailOrNumber</a:t>
                      </a:r>
                      <a:endParaRPr lang="ru-RU" sz="900" dirty="0">
                        <a:effectLst/>
                      </a:endParaRP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 </a:t>
                      </a:r>
                      <a:r>
                        <a:rPr lang="en-US" sz="900" dirty="0" err="1">
                          <a:effectLst/>
                        </a:rPr>
                        <a:t>emailAddressPhone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ru-RU" sz="900" dirty="0">
                          <a:effectLst/>
                        </a:rPr>
                        <a:t>очищено.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 пустую строку в поле </a:t>
                      </a:r>
                      <a:r>
                        <a:rPr lang="en-US" sz="900">
                          <a:effectLst/>
                        </a:rPr>
                        <a:t>emailAddressPhone.&lt;br&gt;2. </a:t>
                      </a:r>
                      <a:r>
                        <a:rPr lang="ru-RU" sz="900">
                          <a:effectLst/>
                        </a:rPr>
                        <a:t>Вызвать метод </a:t>
                      </a:r>
                      <a:r>
                        <a:rPr lang="en-US" sz="900">
                          <a:effectLst/>
                        </a:rPr>
                        <a:t>isValueEmailOrNumber("").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Метод возвращает false.&lt;br&gt;Hint: "Put your email address or phone number".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 </a:t>
                      </a:r>
                      <a:r>
                        <a:rPr lang="ru-RU" sz="900" dirty="0" err="1">
                          <a:effectLst/>
                        </a:rPr>
                        <a:t>emailAddressPhone</a:t>
                      </a:r>
                      <a:r>
                        <a:rPr lang="ru-RU" sz="900" dirty="0">
                          <a:effectLst/>
                        </a:rPr>
                        <a:t> очищено и в исходное состояние.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1511329380"/>
                  </a:ext>
                </a:extLst>
              </a:tr>
              <a:tr h="834525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2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Валидный </a:t>
                      </a:r>
                      <a:r>
                        <a:rPr lang="en-US" sz="900">
                          <a:effectLst/>
                        </a:rPr>
                        <a:t>email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 </a:t>
                      </a:r>
                      <a:r>
                        <a:rPr lang="en-US" sz="900" dirty="0" err="1">
                          <a:effectLst/>
                        </a:rPr>
                        <a:t>emailAddressPhone</a:t>
                      </a:r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ru-RU" sz="900" dirty="0">
                          <a:effectLst/>
                        </a:rPr>
                        <a:t>содержит "</a:t>
                      </a:r>
                      <a:r>
                        <a:rPr lang="en-US" sz="900" dirty="0">
                          <a:effectLst/>
                        </a:rPr>
                        <a:t>test@example.com".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1. Ввести "test@example.com" в поле.&lt;</a:t>
                      </a:r>
                      <a:r>
                        <a:rPr lang="ru-RU" sz="900" dirty="0" err="1">
                          <a:effectLst/>
                        </a:rPr>
                        <a:t>br</a:t>
                      </a:r>
                      <a:r>
                        <a:rPr lang="ru-RU" sz="900" dirty="0">
                          <a:effectLst/>
                        </a:rPr>
                        <a:t>&gt;2. Вызвать </a:t>
                      </a:r>
                      <a:r>
                        <a:rPr lang="ru-RU" sz="900" dirty="0" err="1">
                          <a:effectLst/>
                        </a:rPr>
                        <a:t>isValueEmailOrNumber</a:t>
                      </a:r>
                      <a:r>
                        <a:rPr lang="ru-RU" sz="900" dirty="0">
                          <a:effectLst/>
                        </a:rPr>
                        <a:t>("test@example.com").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Метод возвращает </a:t>
                      </a:r>
                      <a:r>
                        <a:rPr lang="en-US" sz="900">
                          <a:effectLst/>
                        </a:rPr>
                        <a:t>true.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 остается с введенным значением, состояние не изменено.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413364194"/>
                  </a:ext>
                </a:extLst>
              </a:tr>
              <a:tr h="634239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3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Валидный телефон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effectLst/>
                        </a:rPr>
                        <a:t>Поле emailAddressPhone содержит "+7 (123) 456-78-90".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 телефон.&lt;</a:t>
                      </a:r>
                      <a:r>
                        <a:rPr lang="en-US" sz="900">
                          <a:effectLst/>
                        </a:rPr>
                        <a:t>br&gt;2. </a:t>
                      </a:r>
                      <a:r>
                        <a:rPr lang="ru-RU" sz="900">
                          <a:effectLst/>
                        </a:rPr>
                        <a:t>Вызвать </a:t>
                      </a:r>
                      <a:r>
                        <a:rPr lang="en-US" sz="900">
                          <a:effectLst/>
                        </a:rPr>
                        <a:t>isValueEmailOrNumber("+7 (123) 456-78-90").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Метод возвращает </a:t>
                      </a:r>
                      <a:r>
                        <a:rPr lang="en-US" sz="900" dirty="0">
                          <a:effectLst/>
                        </a:rPr>
                        <a:t>true.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 остается с введенным значением.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3223892010"/>
                  </a:ext>
                </a:extLst>
              </a:tr>
              <a:tr h="634239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4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Неверный формат email или телефона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 </a:t>
                      </a:r>
                      <a:r>
                        <a:rPr lang="en-US" sz="900">
                          <a:effectLst/>
                        </a:rPr>
                        <a:t>emailAddressPhone </a:t>
                      </a:r>
                      <a:r>
                        <a:rPr lang="ru-RU" sz="900">
                          <a:effectLst/>
                        </a:rPr>
                        <a:t>содержит "</a:t>
                      </a:r>
                      <a:r>
                        <a:rPr lang="en-US" sz="900">
                          <a:effectLst/>
                        </a:rPr>
                        <a:t>invalid_input".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 "</a:t>
                      </a:r>
                      <a:r>
                        <a:rPr lang="en-US" sz="900">
                          <a:effectLst/>
                        </a:rPr>
                        <a:t>invalid_input".&lt;br&gt;2. </a:t>
                      </a:r>
                      <a:r>
                        <a:rPr lang="ru-RU" sz="900">
                          <a:effectLst/>
                        </a:rPr>
                        <a:t>Вызвать </a:t>
                      </a:r>
                      <a:r>
                        <a:rPr lang="en-US" sz="900">
                          <a:effectLst/>
                        </a:rPr>
                        <a:t>isValueEmailOrNumber("invalid_input").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Метод возвращает </a:t>
                      </a:r>
                      <a:r>
                        <a:rPr lang="en-US" sz="900" dirty="0">
                          <a:effectLst/>
                        </a:rPr>
                        <a:t>false.&lt;</a:t>
                      </a:r>
                      <a:r>
                        <a:rPr lang="en-US" sz="900" dirty="0" err="1">
                          <a:effectLst/>
                        </a:rPr>
                        <a:t>br</a:t>
                      </a:r>
                      <a:r>
                        <a:rPr lang="en-US" sz="900" dirty="0">
                          <a:effectLst/>
                        </a:rPr>
                        <a:t>&gt;Hint: "Incorrect email or phone format".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 остается с введенным значением.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2491203612"/>
                  </a:ext>
                </a:extLst>
              </a:tr>
              <a:tr h="433953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5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Проверка пустого постиндекса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 </a:t>
                      </a:r>
                      <a:r>
                        <a:rPr lang="en-US" sz="900">
                          <a:effectLst/>
                        </a:rPr>
                        <a:t>postIndex </a:t>
                      </a:r>
                      <a:r>
                        <a:rPr lang="ru-RU" sz="900">
                          <a:effectLst/>
                        </a:rPr>
                        <a:t>очищено.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 пустую строку.&lt;br&gt;2. Вызвать isValidPostalCode("").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Метод возвращает </a:t>
                      </a:r>
                      <a:r>
                        <a:rPr lang="en-US" sz="900">
                          <a:effectLst/>
                        </a:rPr>
                        <a:t>false.&lt;br&gt;Toast: "Put post index".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 очищено, состояние не изменено.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1665985750"/>
                  </a:ext>
                </a:extLst>
              </a:tr>
              <a:tr h="634239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6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Валидный почтовый индекс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 </a:t>
                      </a:r>
                      <a:r>
                        <a:rPr lang="en-US" sz="900">
                          <a:effectLst/>
                        </a:rPr>
                        <a:t>postIndex </a:t>
                      </a:r>
                      <a:r>
                        <a:rPr lang="ru-RU" sz="900">
                          <a:effectLst/>
                        </a:rPr>
                        <a:t>содержит "123456".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 "123456".&lt;</a:t>
                      </a:r>
                      <a:r>
                        <a:rPr lang="en-US" sz="900">
                          <a:effectLst/>
                        </a:rPr>
                        <a:t>br&gt;2. </a:t>
                      </a:r>
                      <a:r>
                        <a:rPr lang="ru-RU" sz="900">
                          <a:effectLst/>
                        </a:rPr>
                        <a:t>Вызвать </a:t>
                      </a:r>
                      <a:r>
                        <a:rPr lang="en-US" sz="900">
                          <a:effectLst/>
                        </a:rPr>
                        <a:t>isValidPostalCode("123456").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Метод возвращает </a:t>
                      </a:r>
                      <a:r>
                        <a:rPr lang="en-US" sz="900">
                          <a:effectLst/>
                        </a:rPr>
                        <a:t>true.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 остается с введенным значением.</a:t>
                      </a: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1978303733"/>
                  </a:ext>
                </a:extLst>
              </a:tr>
              <a:tr h="634239"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7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Неверный формат почтового индекса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Поле </a:t>
                      </a:r>
                      <a:r>
                        <a:rPr lang="en-US" sz="900">
                          <a:effectLst/>
                        </a:rPr>
                        <a:t>postIndex </a:t>
                      </a:r>
                      <a:r>
                        <a:rPr lang="ru-RU" sz="900">
                          <a:effectLst/>
                        </a:rPr>
                        <a:t>содержит "12345</a:t>
                      </a:r>
                      <a:r>
                        <a:rPr lang="en-US" sz="900">
                          <a:effectLst/>
                        </a:rPr>
                        <a:t>A".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1. Ввести "12345</a:t>
                      </a:r>
                      <a:r>
                        <a:rPr lang="en-US" sz="900">
                          <a:effectLst/>
                        </a:rPr>
                        <a:t>A".&lt;br&gt;2. </a:t>
                      </a:r>
                      <a:r>
                        <a:rPr lang="ru-RU" sz="900">
                          <a:effectLst/>
                        </a:rPr>
                        <a:t>Вызвать </a:t>
                      </a:r>
                      <a:r>
                        <a:rPr lang="en-US" sz="900">
                          <a:effectLst/>
                        </a:rPr>
                        <a:t>isValidPostalCode("12345A").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>
                          <a:effectLst/>
                        </a:rPr>
                        <a:t>Метод возвращает </a:t>
                      </a:r>
                      <a:r>
                        <a:rPr lang="en-US" sz="900">
                          <a:effectLst/>
                        </a:rPr>
                        <a:t>false.&lt;br&gt;Hint: "Wrong format".</a:t>
                      </a:r>
                    </a:p>
                  </a:txBody>
                  <a:tcPr marL="33381" marR="33381" marT="16690" marB="166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900" dirty="0">
                          <a:effectLst/>
                        </a:rPr>
                        <a:t>Поле остается с введенным </a:t>
                      </a:r>
                      <a:r>
                        <a:rPr lang="ru-RU" sz="900" dirty="0" err="1">
                          <a:effectLst/>
                        </a:rPr>
                        <a:t>зна</a:t>
                      </a:r>
                      <a:endParaRPr lang="ru-RU" sz="900" dirty="0">
                        <a:effectLst/>
                      </a:endParaRPr>
                    </a:p>
                  </a:txBody>
                  <a:tcPr marL="33381" marR="33381" marT="16690" marB="16690" anchor="ctr"/>
                </a:tc>
                <a:extLst>
                  <a:ext uri="{0D108BD9-81ED-4DB2-BD59-A6C34878D82A}">
                    <a16:rowId xmlns:a16="http://schemas.microsoft.com/office/drawing/2014/main" val="4007888905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7D56DC4-11D2-69AE-7A19-0AF68CE43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47367"/>
              </p:ext>
            </p:extLst>
          </p:nvPr>
        </p:nvGraphicFramePr>
        <p:xfrm>
          <a:off x="715224" y="1293704"/>
          <a:ext cx="4852655" cy="5397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70531">
                  <a:extLst>
                    <a:ext uri="{9D8B030D-6E8A-4147-A177-3AD203B41FA5}">
                      <a16:colId xmlns:a16="http://schemas.microsoft.com/office/drawing/2014/main" val="2336996733"/>
                    </a:ext>
                  </a:extLst>
                </a:gridCol>
                <a:gridCol w="970531">
                  <a:extLst>
                    <a:ext uri="{9D8B030D-6E8A-4147-A177-3AD203B41FA5}">
                      <a16:colId xmlns:a16="http://schemas.microsoft.com/office/drawing/2014/main" val="3506020344"/>
                    </a:ext>
                  </a:extLst>
                </a:gridCol>
                <a:gridCol w="970531">
                  <a:extLst>
                    <a:ext uri="{9D8B030D-6E8A-4147-A177-3AD203B41FA5}">
                      <a16:colId xmlns:a16="http://schemas.microsoft.com/office/drawing/2014/main" val="3277679597"/>
                    </a:ext>
                  </a:extLst>
                </a:gridCol>
                <a:gridCol w="970531">
                  <a:extLst>
                    <a:ext uri="{9D8B030D-6E8A-4147-A177-3AD203B41FA5}">
                      <a16:colId xmlns:a16="http://schemas.microsoft.com/office/drawing/2014/main" val="886093595"/>
                    </a:ext>
                  </a:extLst>
                </a:gridCol>
                <a:gridCol w="970531">
                  <a:extLst>
                    <a:ext uri="{9D8B030D-6E8A-4147-A177-3AD203B41FA5}">
                      <a16:colId xmlns:a16="http://schemas.microsoft.com/office/drawing/2014/main" val="2121883786"/>
                    </a:ext>
                  </a:extLst>
                </a:gridCol>
              </a:tblGrid>
              <a:tr h="202611">
                <a:tc>
                  <a:txBody>
                    <a:bodyPr/>
                    <a:lstStyle/>
                    <a:p>
                      <a:pPr algn="l"/>
                      <a:r>
                        <a:rPr lang="ru-RU" sz="800" b="1" dirty="0">
                          <a:effectLst/>
                        </a:rPr>
                        <a:t>№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1">
                          <a:effectLst/>
                        </a:rPr>
                        <a:t>Название теста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1">
                          <a:effectLst/>
                        </a:rPr>
                        <a:t>Предусловия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1">
                          <a:effectLst/>
                        </a:rPr>
                        <a:t>Шаги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b="1">
                          <a:effectLst/>
                        </a:rPr>
                        <a:t>Ожидаемый результат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2728439241"/>
                  </a:ext>
                </a:extLst>
              </a:tr>
              <a:tr h="810442"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Проверка пустого первого пароля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Объект createAccount инициализирован и готов к использованию.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1. Ввести пустую строку "" в поле первого пароля.&lt;br&gt;2. Вызвать isValuePassword("", "validPassword123").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Метод возвращает false. &lt;br&gt; Toast отображается с сообщением о необходимости заполнить пароль.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3420020360"/>
                  </a:ext>
                </a:extLst>
              </a:tr>
              <a:tr h="636776">
                <a:tc>
                  <a:txBody>
                    <a:bodyPr/>
                    <a:lstStyle/>
                    <a:p>
                      <a:pPr algn="l"/>
                      <a:r>
                        <a:rPr lang="ru-RU" sz="800" dirty="0">
                          <a:effectLst/>
                        </a:rPr>
                        <a:t>2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Проверка короткого первого пароля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Объект createAccount готов к использованию.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1. Ввести "</a:t>
                      </a:r>
                      <a:r>
                        <a:rPr lang="en-US" sz="800">
                          <a:effectLst/>
                        </a:rPr>
                        <a:t>short" </a:t>
                      </a:r>
                      <a:r>
                        <a:rPr lang="ru-RU" sz="800">
                          <a:effectLst/>
                        </a:rPr>
                        <a:t>в поле первого пароля.&lt;</a:t>
                      </a:r>
                      <a:r>
                        <a:rPr lang="en-US" sz="800">
                          <a:effectLst/>
                        </a:rPr>
                        <a:t>br&gt;2. </a:t>
                      </a:r>
                      <a:r>
                        <a:rPr lang="ru-RU" sz="800">
                          <a:effectLst/>
                        </a:rPr>
                        <a:t>Вызвать </a:t>
                      </a:r>
                      <a:r>
                        <a:rPr lang="en-US" sz="800">
                          <a:effectLst/>
                        </a:rPr>
                        <a:t>isValuePassword("short", "short").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Метод возвращает false. &lt;br&gt; Toast отображается с сообщением о минимальной длине пароля.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918851"/>
                  </a:ext>
                </a:extLst>
              </a:tr>
              <a:tr h="1070941"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3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Проверка пустого второго пароля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Объект createAccount готов к использованию.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1. Ввести валидный пароль в первое поле.&lt;br&gt;2. Оставить второе поле пустым.&lt;br&gt;3. Вызвать isValuePassword("validPassword123", "").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Метод возвращает false. &lt;br&gt; Toast отображается с сообщением о необходимости заполнить подтверждение пароля.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2916742876"/>
                  </a:ext>
                </a:extLst>
              </a:tr>
              <a:tr h="1244607"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4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Проверка несовпадающих паролей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Объект createAccount готов к использованию.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1. Ввести "</a:t>
                      </a:r>
                      <a:r>
                        <a:rPr lang="en-US" sz="800">
                          <a:effectLst/>
                        </a:rPr>
                        <a:t>password123" </a:t>
                      </a:r>
                      <a:r>
                        <a:rPr lang="ru-RU" sz="800">
                          <a:effectLst/>
                        </a:rPr>
                        <a:t>в первое поле.&lt;</a:t>
                      </a:r>
                      <a:r>
                        <a:rPr lang="en-US" sz="800">
                          <a:effectLst/>
                        </a:rPr>
                        <a:t>br&gt;2. </a:t>
                      </a:r>
                      <a:r>
                        <a:rPr lang="ru-RU" sz="800">
                          <a:effectLst/>
                        </a:rPr>
                        <a:t>Ввести "</a:t>
                      </a:r>
                      <a:r>
                        <a:rPr lang="en-US" sz="800">
                          <a:effectLst/>
                        </a:rPr>
                        <a:t>password321" </a:t>
                      </a:r>
                      <a:r>
                        <a:rPr lang="ru-RU" sz="800">
                          <a:effectLst/>
                        </a:rPr>
                        <a:t>во второе поле.&lt;</a:t>
                      </a:r>
                      <a:r>
                        <a:rPr lang="en-US" sz="800">
                          <a:effectLst/>
                        </a:rPr>
                        <a:t>br&gt;3. </a:t>
                      </a:r>
                      <a:r>
                        <a:rPr lang="ru-RU" sz="800">
                          <a:effectLst/>
                        </a:rPr>
                        <a:t>Вызвать </a:t>
                      </a:r>
                      <a:r>
                        <a:rPr lang="en-US" sz="800">
                          <a:effectLst/>
                        </a:rPr>
                        <a:t>isValuePassword("password123", "password321").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Метод возвращает false. &lt;br&gt; Toast отображается с сообщением о несовпадении паролей.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1703558282"/>
                  </a:ext>
                </a:extLst>
              </a:tr>
              <a:tr h="897275"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5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Валидные совпадающие пароли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Объект createAccount готов к использованию.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>
                          <a:effectLst/>
                        </a:rPr>
                        <a:t>1. Ввести "</a:t>
                      </a:r>
                      <a:r>
                        <a:rPr lang="en-US" sz="800">
                          <a:effectLst/>
                        </a:rPr>
                        <a:t>validPassword123" </a:t>
                      </a:r>
                      <a:r>
                        <a:rPr lang="ru-RU" sz="800">
                          <a:effectLst/>
                        </a:rPr>
                        <a:t>в оба поля.&lt;</a:t>
                      </a:r>
                      <a:r>
                        <a:rPr lang="en-US" sz="800">
                          <a:effectLst/>
                        </a:rPr>
                        <a:t>br&gt;2. </a:t>
                      </a:r>
                      <a:r>
                        <a:rPr lang="ru-RU" sz="800">
                          <a:effectLst/>
                        </a:rPr>
                        <a:t>Вызвать </a:t>
                      </a:r>
                      <a:r>
                        <a:rPr lang="en-US" sz="800">
                          <a:effectLst/>
                        </a:rPr>
                        <a:t>isValuePassword("validPassword123", "validPassword123").</a:t>
                      </a:r>
                    </a:p>
                  </a:txBody>
                  <a:tcPr marL="25901" marR="25901" marT="12950" marB="129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800" dirty="0">
                          <a:effectLst/>
                        </a:rPr>
                        <a:t>Метод возвращает </a:t>
                      </a:r>
                      <a:r>
                        <a:rPr lang="en-US" sz="800" dirty="0">
                          <a:effectLst/>
                        </a:rPr>
                        <a:t>true.</a:t>
                      </a:r>
                    </a:p>
                  </a:txBody>
                  <a:tcPr marL="25901" marR="25901" marT="12950" marB="12950" anchor="ctr"/>
                </a:tc>
                <a:extLst>
                  <a:ext uri="{0D108BD9-81ED-4DB2-BD59-A6C34878D82A}">
                    <a16:rowId xmlns:a16="http://schemas.microsoft.com/office/drawing/2014/main" val="244673206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F607A4AC-2EF6-5607-3FC0-51CDC8BB92A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-2604747" y="985730"/>
            <a:ext cx="3932237" cy="47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B81A4-AECC-F45C-81D6-34C12824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1E02EF-F94B-D317-5796-DE5199663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Мы рассмотрели основные этапы создания мобильного приложения: от планирования до разработки, тестирования и внедрения. Мы определили требования, продумали архитектуру и пользовательский интерфейс. Наш опыт и полученные знания будут полезны для реализации дальнейших проектов и помогут создавать успешные и востребованные мобильные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3298080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32911-1A9D-B622-3B37-7341D9F8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ТЗ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1CF7F9-67E9-6A0C-0022-04F5FB4725C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CC8C84-B455-CCF7-61D9-4F1DC2CF4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1">
              <a:lnSpc>
                <a:spcPct val="107000"/>
              </a:lnSpc>
              <a:spcBef>
                <a:spcPts val="200"/>
              </a:spcBef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цель: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нативное мобильное приложение, которое предоставляет клиентам компании удобный и интуитивно понятный инструмент для отслеживания своих заказов компьютерной техники, управления ими, получения актуальной информации о скидках и акциях, а также оперативных уведомлений о любых изменениях в их заказах.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19C7E6-FFDB-9736-4DEA-260BDEB10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879" y="996950"/>
            <a:ext cx="6785266" cy="48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3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55604-9757-CE0A-A976-19483F856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приложения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8C090A-B3D4-253D-3253-CAEC776B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6" y="1865824"/>
            <a:ext cx="10238913" cy="4627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35EB5-EF69-8ECB-2A36-44E00EB6F7F3}"/>
              </a:ext>
            </a:extLst>
          </p:cNvPr>
          <p:cNvSpPr txBox="1"/>
          <p:nvPr/>
        </p:nvSpPr>
        <p:spPr>
          <a:xfrm>
            <a:off x="8975324" y="6483345"/>
            <a:ext cx="390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Дизайн разработан в </a:t>
            </a:r>
            <a:r>
              <a:rPr lang="en-US" dirty="0"/>
              <a:t>Figma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32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E48C4-75F1-464A-9275-A540C5095629}"/>
              </a:ext>
            </a:extLst>
          </p:cNvPr>
          <p:cNvSpPr txBox="1"/>
          <p:nvPr/>
        </p:nvSpPr>
        <p:spPr>
          <a:xfrm>
            <a:off x="577049" y="213857"/>
            <a:ext cx="8966447" cy="6430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приветствия: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логотипа компании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Автоматический переход к экрану авторизации/регистрации.</a:t>
            </a:r>
            <a:endParaRPr lang="ru-RU" sz="1400" dirty="0"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авторизации/регистрации: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для ввода логина (</a:t>
            </a:r>
            <a:r>
              <a:rPr lang="ru-RU" sz="1400" u="none" strike="noStrike" dirty="0" err="1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номер телефона) и пароля.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Continue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Forgot password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?».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account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Валидация введенных данных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Сообщение об ошибке при неправильном вводе данных.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Основной экран: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Навигационное меню или панель вкладок для перехода к другим разделам приложения («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 orders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Discounts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»).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поиска товаров по фильтрам.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Уведомления о новых событиях.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списка заказов: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заказов в виде списка с кратким описанием (номер заказа, трек номер заказа).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просмотра деталей заказа при нажатии на кнопку «</a:t>
            </a:r>
            <a:r>
              <a:rPr lang="en-US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деталей заказа: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полной информации о заказе.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Четкое и структурированное представление информации.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Экран скидок:</a:t>
            </a:r>
            <a:endParaRPr lang="ru-RU" sz="1400" b="1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Clr>
                <a:srgbClr val="000000"/>
              </a:buClr>
              <a:buSzPts val="1200"/>
              <a:buFont typeface="Symbol" panose="05050102010706020507" pitchFamily="18" charset="2"/>
              <a:buChar char=""/>
            </a:pPr>
            <a:r>
              <a:rPr lang="ru-RU" sz="1400" u="none" strike="noStrike" dirty="0"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списка доступных скидок с кратким описанием (название, размер скидки, описание).</a:t>
            </a:r>
            <a:endParaRPr lang="ru-RU" sz="1400" u="none" strike="noStrike" dirty="0"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Возможность активировать скидку.</a:t>
            </a:r>
            <a:endParaRPr lang="ru-RU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5AB30-2ED8-5BBE-1EDA-796B11B18F8B}"/>
              </a:ext>
            </a:extLst>
          </p:cNvPr>
          <p:cNvSpPr txBox="1"/>
          <p:nvPr/>
        </p:nvSpPr>
        <p:spPr>
          <a:xfrm>
            <a:off x="6572435" y="0"/>
            <a:ext cx="5619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экранам</a:t>
            </a:r>
          </a:p>
        </p:txBody>
      </p:sp>
    </p:spTree>
    <p:extLst>
      <p:ext uri="{BB962C8B-B14F-4D97-AF65-F5344CB8AC3E}">
        <p14:creationId xmlns:p14="http://schemas.microsoft.com/office/powerpoint/2010/main" val="168254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D4921-DE82-8E68-DC79-B186C93C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6D7732-1D4F-7952-89F1-F0D56A0AB5A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7024"/>
            <a:ext cx="5181600" cy="354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8C379A-68F0-E07E-FEC3-82AA3A4EA2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51" b="11455"/>
          <a:stretch/>
        </p:blipFill>
        <p:spPr bwMode="auto">
          <a:xfrm>
            <a:off x="6757371" y="548756"/>
            <a:ext cx="4900474" cy="603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AD5205-1B7D-A9E0-E93C-63FB615A14AE}"/>
              </a:ext>
            </a:extLst>
          </p:cNvPr>
          <p:cNvSpPr txBox="1"/>
          <p:nvPr/>
        </p:nvSpPr>
        <p:spPr>
          <a:xfrm>
            <a:off x="1012054" y="1793289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5B513-DA08-9038-60B1-F0860403DC91}"/>
              </a:ext>
            </a:extLst>
          </p:cNvPr>
          <p:cNvSpPr txBox="1"/>
          <p:nvPr/>
        </p:nvSpPr>
        <p:spPr>
          <a:xfrm>
            <a:off x="6249880" y="781235"/>
            <a:ext cx="253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87897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B8576B-43F6-80F2-E46E-F97332E4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 прецедентов 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6E1105D-D0E7-EB6D-3764-A866818A02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3009220"/>
              </p:ext>
            </p:extLst>
          </p:nvPr>
        </p:nvGraphicFramePr>
        <p:xfrm>
          <a:off x="1348358" y="1825626"/>
          <a:ext cx="4161283" cy="43513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80419">
                  <a:extLst>
                    <a:ext uri="{9D8B030D-6E8A-4147-A177-3AD203B41FA5}">
                      <a16:colId xmlns:a16="http://schemas.microsoft.com/office/drawing/2014/main" val="1380431619"/>
                    </a:ext>
                  </a:extLst>
                </a:gridCol>
                <a:gridCol w="2080864">
                  <a:extLst>
                    <a:ext uri="{9D8B030D-6E8A-4147-A177-3AD203B41FA5}">
                      <a16:colId xmlns:a16="http://schemas.microsoft.com/office/drawing/2014/main" val="1899174503"/>
                    </a:ext>
                  </a:extLst>
                </a:gridCol>
              </a:tblGrid>
              <a:tr h="130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Название варианта использования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800100" algn="l"/>
                        </a:tabLst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Регистрация	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1513631442"/>
                  </a:ext>
                </a:extLst>
              </a:tr>
              <a:tr h="130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Действующее лицо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1408042520"/>
                  </a:ext>
                </a:extLst>
              </a:tr>
              <a:tr h="267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Предпосылки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 находится на странице регистрации.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3185509002"/>
                  </a:ext>
                </a:extLst>
              </a:tr>
              <a:tr h="2677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 dirty="0">
                          <a:solidFill>
                            <a:schemeClr val="tx1"/>
                          </a:solidFill>
                          <a:effectLst/>
                        </a:rPr>
                        <a:t>Постусловия</a:t>
                      </a:r>
                      <a:endParaRPr lang="ru-RU" sz="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Создана учетная запись пользователя, пользователь авторизован.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3442869202"/>
                  </a:ext>
                </a:extLst>
              </a:tr>
              <a:tr h="30125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Основной успешный сценарий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 переходит на страницу регистрации.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Система отображает форму регистрации с полями: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buFont typeface="+mj-lt"/>
                        <a:buAutoNum type="alphaL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Адрес электронной почты или номер телефона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buFont typeface="+mj-lt"/>
                        <a:buAutoNum type="alphaL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Пароль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buFont typeface="+mj-lt"/>
                        <a:buAutoNum type="alphaL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ФИО пользователя</a:t>
                      </a:r>
                    </a:p>
                    <a:p>
                      <a:pPr marL="742950" lvl="1" indent="-285750">
                        <a:lnSpc>
                          <a:spcPct val="107000"/>
                        </a:lnSpc>
                        <a:buFont typeface="+mj-lt"/>
                        <a:buAutoNum type="alphaL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Адрес (почтовый адрес, город, улица, дом)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 заполняет все обязательные поля формы.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 подтверждает пароль.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Пользователь нажимает кнопку «</a:t>
                      </a:r>
                      <a:r>
                        <a:rPr lang="en-US" sz="800" kern="100">
                          <a:solidFill>
                            <a:schemeClr val="tx1"/>
                          </a:solidFill>
                          <a:effectLst/>
                        </a:rPr>
                        <a:t>Continue</a:t>
                      </a: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».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Система проверяет адрес электронной почты/телефона.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Система проверяет корректность введенных данных (формат электронной почты, пароля и т.д.).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Система создает учетную запись пользователя.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2091835455"/>
                  </a:ext>
                </a:extLst>
              </a:tr>
              <a:tr h="5422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800" kern="100">
                          <a:solidFill>
                            <a:schemeClr val="tx1"/>
                          </a:solidFill>
                          <a:effectLst/>
                        </a:rPr>
                        <a:t>Ограничения</a:t>
                      </a:r>
                      <a:endParaRPr lang="ru-RU" sz="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800" kern="100" dirty="0">
                          <a:solidFill>
                            <a:schemeClr val="tx1"/>
                          </a:solidFill>
                          <a:effectLst/>
                        </a:rPr>
                        <a:t>Все поля заполнены без исключений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800" kern="100" dirty="0">
                          <a:solidFill>
                            <a:schemeClr val="tx1"/>
                          </a:solidFill>
                          <a:effectLst/>
                        </a:rPr>
                        <a:t>Пароль должен соответствовать определенным требованиям сложности (минимальная длина)</a:t>
                      </a:r>
                      <a:endParaRPr lang="ru-RU" sz="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8092" marT="0" marB="0"/>
                </a:tc>
                <a:extLst>
                  <a:ext uri="{0D108BD9-81ED-4DB2-BD59-A6C34878D82A}">
                    <a16:rowId xmlns:a16="http://schemas.microsoft.com/office/drawing/2014/main" val="2657312038"/>
                  </a:ext>
                </a:extLst>
              </a:tr>
            </a:tbl>
          </a:graphicData>
        </a:graphic>
      </p:graphicFrame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B6A62F-99F1-62DB-2D77-5624FB7D49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5755932"/>
              </p:ext>
            </p:extLst>
          </p:nvPr>
        </p:nvGraphicFramePr>
        <p:xfrm>
          <a:off x="6172200" y="2232063"/>
          <a:ext cx="5181600" cy="35384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90523">
                  <a:extLst>
                    <a:ext uri="{9D8B030D-6E8A-4147-A177-3AD203B41FA5}">
                      <a16:colId xmlns:a16="http://schemas.microsoft.com/office/drawing/2014/main" val="1947043716"/>
                    </a:ext>
                  </a:extLst>
                </a:gridCol>
                <a:gridCol w="2591077">
                  <a:extLst>
                    <a:ext uri="{9D8B030D-6E8A-4147-A177-3AD203B41FA5}">
                      <a16:colId xmlns:a16="http://schemas.microsoft.com/office/drawing/2014/main" val="3926822849"/>
                    </a:ext>
                  </a:extLst>
                </a:gridCol>
              </a:tblGrid>
              <a:tr h="162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Название варианта использования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Оформление заказа.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4229641385"/>
                  </a:ext>
                </a:extLst>
              </a:tr>
              <a:tr h="1625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Действующее лицо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Пользователь.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4024852168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Предпосылки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Пользователь авторизован, в корзине есть товары.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930827005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Постусловия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Заказ создан в системе, пользователю отправлено уведомление о заказе.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2421309495"/>
                  </a:ext>
                </a:extLst>
              </a:tr>
              <a:tr h="22132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Основной успешный сценарий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Пользователь переходит к корзине.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Пользователь проверяет состав заказа.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Система отображает предварительную стоимость заказа.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Пользователь вводит информацию для оплаты.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Система обрабатывает платеж.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Система создает заказ.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Система отображает информацию о заказе и подтверждение.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ru-RU" sz="1000" kern="100">
                          <a:effectLst/>
                        </a:rPr>
                        <a:t>Система отправляет пользователю уведомление о заказе.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2632628759"/>
                  </a:ext>
                </a:extLst>
              </a:tr>
              <a:tr h="3334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>
                          <a:effectLst/>
                        </a:rPr>
                        <a:t>Ограничения</a:t>
                      </a:r>
                      <a:endParaRPr lang="ru-RU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000" kern="100" dirty="0">
                          <a:effectLst/>
                        </a:rPr>
                        <a:t>Заказы могут быть оформлены только для товаров, доступных в наличии.</a:t>
                      </a:r>
                      <a:endParaRPr lang="ru-RU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884" marR="59884" marT="0" marB="0"/>
                </a:tc>
                <a:extLst>
                  <a:ext uri="{0D108BD9-81ED-4DB2-BD59-A6C34878D82A}">
                    <a16:rowId xmlns:a16="http://schemas.microsoft.com/office/drawing/2014/main" val="399147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25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CB3E8-8E0E-2DB1-4B10-6E1CE0FC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БД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B7ECCF-12DC-DA78-D292-8B4DD981A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разработаны таблицы: Товар, Конфигурация, Категория, Элемент заказа, Скидка, Уведомление, История заказов, Заказ, Пользователь.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заполнены таблицы: Товар, Категория, Конфигурация, Скидка, Уведомление.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206F8A9-8475-C8EC-B4CC-8B77ABAA1BB7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0" b="839"/>
          <a:stretch/>
        </p:blipFill>
        <p:spPr bwMode="auto">
          <a:xfrm>
            <a:off x="5600438" y="95435"/>
            <a:ext cx="6172200" cy="66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6841F-F642-134C-E54B-10BEB3D4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D30C83-BF45-73BD-A8B4-F27214FF7B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926" r="3944"/>
          <a:stretch/>
        </p:blipFill>
        <p:spPr>
          <a:xfrm>
            <a:off x="4772025" y="861134"/>
            <a:ext cx="7265530" cy="5007854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A5E2817-2591-9AE9-298A-88BB6A295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создана модель, а также добавлены контроллеры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6D66D2-604A-B953-68EC-2E325A534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2714716"/>
            <a:ext cx="3725303" cy="315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2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C07CA-695E-E354-C132-71447739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части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D15058-F543-5812-8E5D-ED16423B2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в соответствии с дизайном, интуитивно понятный интерфейс, соответствующий утвержденным макетом и стилю, обеспечение удобной навигации, адаптивности для различных устройств и интеграцию визуальных элементов для повышения пользовательского опыта.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C24BA1CE-C275-CA58-5A35-DDFE73BAF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05"/>
          <a:stretch/>
        </p:blipFill>
        <p:spPr>
          <a:xfrm>
            <a:off x="7090299" y="809193"/>
            <a:ext cx="2281021" cy="4848996"/>
          </a:xfrm>
        </p:spPr>
      </p:pic>
    </p:spTree>
    <p:extLst>
      <p:ext uri="{BB962C8B-B14F-4D97-AF65-F5344CB8AC3E}">
        <p14:creationId xmlns:p14="http://schemas.microsoft.com/office/powerpoint/2010/main" val="19651407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1204</Words>
  <Application>Microsoft Office PowerPoint</Application>
  <PresentationFormat>Широкоэкранный</PresentationFormat>
  <Paragraphs>167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Тема Office</vt:lpstr>
      <vt:lpstr>Интернет-магазин</vt:lpstr>
      <vt:lpstr>Разработка ТЗ</vt:lpstr>
      <vt:lpstr>Дизайн приложения</vt:lpstr>
      <vt:lpstr>Презентация PowerPoint</vt:lpstr>
      <vt:lpstr>Диаграммы</vt:lpstr>
      <vt:lpstr>Документирование прецедентов </vt:lpstr>
      <vt:lpstr>Разработка БД</vt:lpstr>
      <vt:lpstr>Разработка API</vt:lpstr>
      <vt:lpstr>Разработка клиентской части</vt:lpstr>
      <vt:lpstr>Тест-кейсы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Cyber Pivas</dc:creator>
  <cp:lastModifiedBy>Cyber Pivas</cp:lastModifiedBy>
  <cp:revision>2</cp:revision>
  <dcterms:created xsi:type="dcterms:W3CDTF">2025-05-02T15:09:52Z</dcterms:created>
  <dcterms:modified xsi:type="dcterms:W3CDTF">2025-05-02T20:26:03Z</dcterms:modified>
</cp:coreProperties>
</file>