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70" r:id="rId5"/>
    <p:sldId id="271" r:id="rId6"/>
    <p:sldId id="259" r:id="rId7"/>
    <p:sldId id="260" r:id="rId8"/>
    <p:sldId id="261" r:id="rId9"/>
    <p:sldId id="262" r:id="rId10"/>
    <p:sldId id="263" r:id="rId11"/>
    <p:sldId id="269" r:id="rId12"/>
    <p:sldId id="264" r:id="rId13"/>
    <p:sldId id="268" r:id="rId14"/>
    <p:sldId id="266" r:id="rId15"/>
    <p:sldId id="267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DEBB19-7670-D525-2AAB-F7DF9C55F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DAF2ED1-56C8-4B55-D6F2-AF9047E754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0B8905-3707-4D22-2F1A-6BF944353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FD5E-FC70-4336-9D98-1A98CCF53789}" type="datetimeFigureOut">
              <a:rPr lang="ru-RU" smtClean="0"/>
              <a:t>03.05.2025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A98145-212A-6929-5619-47B3E1418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C9536B-8CE8-53AF-0217-8223E9EDD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03D75-B545-46C4-BAE4-FDDA270586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296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A179C8-DFB0-79C4-C4B1-74D3BDABB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D9BD3E8-CBC3-38B9-4CD4-83DD40591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C3E41A-626D-CA61-5B32-E07E26D89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FD5E-FC70-4336-9D98-1A98CCF53789}" type="datetimeFigureOut">
              <a:rPr lang="ru-RU" smtClean="0"/>
              <a:t>03.05.2025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A2DC78-5A63-7CF6-C9C2-69763F51B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66F1FC-B24F-BCB5-FB86-6C348567E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03D75-B545-46C4-BAE4-FDDA270586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893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51B06BF-648B-A352-A3C4-795FD11664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52AA8FE-1422-1837-8807-C509A2FC3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13E972-A918-DB75-7C4B-ABAFEE278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FD5E-FC70-4336-9D98-1A98CCF53789}" type="datetimeFigureOut">
              <a:rPr lang="ru-RU" smtClean="0"/>
              <a:t>03.05.2025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042B9A-B071-695A-6C5E-D6C4283E5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605470-8881-5554-E070-860B6A642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03D75-B545-46C4-BAE4-FDDA270586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895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7D4611-A13B-0314-50BD-1DCB867AE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FD7FBF-C9F9-21F9-488D-2F26F1D00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609827-6113-97B8-8C34-C2F03B5DC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FD5E-FC70-4336-9D98-1A98CCF53789}" type="datetimeFigureOut">
              <a:rPr lang="ru-RU" smtClean="0"/>
              <a:t>03.05.2025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44F701-EE32-6E2F-ABAB-F6D4A1FBD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8EE58F-8E7A-D53F-1DFD-9DA2BA2AF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03D75-B545-46C4-BAE4-FDDA270586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466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5C28B3-56FF-FA59-FAD6-755F99C85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4083DB-D56C-1DD0-F4FB-D06C40100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CAE480-7AD5-8DEE-20AE-88AED972A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FD5E-FC70-4336-9D98-1A98CCF53789}" type="datetimeFigureOut">
              <a:rPr lang="ru-RU" smtClean="0"/>
              <a:t>03.05.2025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84E096-5EB2-1646-29C4-3D6E11339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DD4843-7A62-5DCC-50CE-544185FA9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03D75-B545-46C4-BAE4-FDDA270586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0782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A1729E-D950-EDEA-9C0E-1C102684D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2658D0-3525-D1EC-9A3D-778763217B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37969E3-4751-3FAA-783C-3469BD044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527DB0D-E6AC-D6B4-C946-3534FC521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FD5E-FC70-4336-9D98-1A98CCF53789}" type="datetimeFigureOut">
              <a:rPr lang="ru-RU" smtClean="0"/>
              <a:t>03.05.2025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4A3A8C-912B-1828-A3C2-77CD49EA1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9916288-A5E8-D0BC-29DE-EBCAFE59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03D75-B545-46C4-BAE4-FDDA270586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483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673968-8ABE-B4A2-6989-928954D25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A89595-E134-E56B-A32B-2078D3086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66B0E26-D745-4672-58C0-4405053EC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4439342-D934-4AF5-CF99-55933A963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BDC7D42-CA7C-AF2F-DF69-8A959FE0A4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AAA6A46-7DE4-4224-2BDF-BE12D188D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FD5E-FC70-4336-9D98-1A98CCF53789}" type="datetimeFigureOut">
              <a:rPr lang="ru-RU" smtClean="0"/>
              <a:t>03.05.2025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9144923-9BEA-DCB7-4652-B96213CB2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FA125C5-6E4F-800F-2417-F08B80ABD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03D75-B545-46C4-BAE4-FDDA270586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354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588A34-F0E6-1EBB-7788-026EB29E9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52182B0-BE75-56EB-ADC8-ABADEF3FA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FD5E-FC70-4336-9D98-1A98CCF53789}" type="datetimeFigureOut">
              <a:rPr lang="ru-RU" smtClean="0"/>
              <a:t>03.05.2025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BBB0B76-9BC0-A489-2586-0A60CF27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76E63FE-8B45-B867-3649-8D5FEC01A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03D75-B545-46C4-BAE4-FDDA270586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94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AF5B793-21D4-BE82-C7B5-E5348F054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FD5E-FC70-4336-9D98-1A98CCF53789}" type="datetimeFigureOut">
              <a:rPr lang="ru-RU" smtClean="0"/>
              <a:t>03.05.2025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EF203F2-5BFE-EF6E-068B-070397E14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5EDA2B2-C11E-EF0F-3227-44165D24F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03D75-B545-46C4-BAE4-FDDA270586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1083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A26B83-1F19-00B0-DC2D-99BC47F33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B80458-2FD9-976A-0D06-B9EB10473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AFE3C8C-8282-5AB3-1603-4BEBE9ADF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899B543-62AA-5C79-50D3-5C0EB0F25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FD5E-FC70-4336-9D98-1A98CCF53789}" type="datetimeFigureOut">
              <a:rPr lang="ru-RU" smtClean="0"/>
              <a:t>03.05.2025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5E57C27-BA3E-ED06-3148-97278C3F9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05C7F2-E509-D45B-3BC2-C853A4A6C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03D75-B545-46C4-BAE4-FDDA270586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695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1878E3-BB34-3462-604D-CB902048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9921EFD-7204-E71D-D5C6-4513667504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6134EFA-86CD-BA1A-882F-3792AF6F2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DA7470-4B38-68B8-DC39-6C60FDBE1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FD5E-FC70-4336-9D98-1A98CCF53789}" type="datetimeFigureOut">
              <a:rPr lang="ru-RU" smtClean="0"/>
              <a:t>03.05.2025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4F1D26-1481-7400-E7C8-0750A56C8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50178A3-F46C-7AE0-25B0-C3877926B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03D75-B545-46C4-BAE4-FDDA270586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144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9330B7-BEFF-50C5-7F7E-AC631B16C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3473B2-E2E2-61BE-2264-8AE802F8B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ED0B07-45A0-AE43-C7C4-954BA0B9F4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7FD5E-FC70-4336-9D98-1A98CCF53789}" type="datetimeFigureOut">
              <a:rPr lang="ru-RU" smtClean="0"/>
              <a:t>03.05.2025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903F3A-6B00-44EF-B8E1-2B0EBED7DF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DB51F4-D9A3-5A5C-6966-66E058FC3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03D75-B545-46C4-BAE4-FDDA270586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9159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B7A951-D526-C58C-0FF3-127A62C4C3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Интернет-магазин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475248B-85BD-7566-FFDF-8B56374C62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Подготовили: Кислицына А.Д., Лидина А.Д., </a:t>
            </a:r>
          </a:p>
          <a:p>
            <a:pPr algn="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Цеханович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А.К.,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Шойко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В.С.</a:t>
            </a:r>
          </a:p>
        </p:txBody>
      </p:sp>
    </p:spTree>
    <p:extLst>
      <p:ext uri="{BB962C8B-B14F-4D97-AF65-F5344CB8AC3E}">
        <p14:creationId xmlns:p14="http://schemas.microsoft.com/office/powerpoint/2010/main" val="2532614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A6841F-F642-134C-E54B-10BEB3D44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DD30C83-BF45-73BD-A8B4-F27214FF7B7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4926" r="3944"/>
          <a:stretch/>
        </p:blipFill>
        <p:spPr>
          <a:xfrm>
            <a:off x="4772025" y="861134"/>
            <a:ext cx="7265530" cy="5007854"/>
          </a:xfrm>
          <a:prstGeom prst="rect">
            <a:avLst/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4A5E2817-2591-9AE9-298A-88BB6A295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Была создана модель, а также добавлены контроллеры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26D66D2-604A-B953-68EC-2E325A534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7" y="2714716"/>
            <a:ext cx="3725303" cy="315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221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C793A5D-FC90-9FFE-519F-998C775AD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76" y="0"/>
            <a:ext cx="114748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176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C07CA-695E-E354-C132-71447739E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клиентской части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6D15058-F543-5812-8E5D-ED16423B2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Разработано приложение в соответствии с дизайном, интуитивно понятный интерфейс, соответствующий утвержденным макетом и стилю, обеспечение удобной навигации, адаптивности для различных устройств и интеграцию визуальных элементов для повышения пользовательского опыта.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0F6538-0F10-E261-044A-45587EA3C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445" y="0"/>
            <a:ext cx="3239782" cy="6858000"/>
          </a:xfrm>
          <a:prstGeom prst="rect">
            <a:avLst/>
          </a:prstGeo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DFF3245D-2EB5-3DA0-C0F4-E61331D384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17227" y="0"/>
            <a:ext cx="3114866" cy="703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140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16BD5E0-C9EA-C27C-B62E-0E6A13C12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812" y="0"/>
            <a:ext cx="3047134" cy="6858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3C67527-D4D2-08CD-D24A-8BA34AE60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322" y="0"/>
            <a:ext cx="3024673" cy="6858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1CAA588-2FC7-4B73-BD23-B7FBB0C8F3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4007" y="0"/>
            <a:ext cx="3043238" cy="6858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5F7E942-EC6F-71E6-F75A-8B2B5C1DD8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7245" y="0"/>
            <a:ext cx="30432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544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6ABF48-E117-602E-456A-0135A17E6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79142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Тест-кейсы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8BD149DD-719E-D3E8-313D-4E662734EC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2127695"/>
              </p:ext>
            </p:extLst>
          </p:nvPr>
        </p:nvGraphicFramePr>
        <p:xfrm>
          <a:off x="6315696" y="215331"/>
          <a:ext cx="5393436" cy="6576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98906">
                  <a:extLst>
                    <a:ext uri="{9D8B030D-6E8A-4147-A177-3AD203B41FA5}">
                      <a16:colId xmlns:a16="http://schemas.microsoft.com/office/drawing/2014/main" val="481380722"/>
                    </a:ext>
                  </a:extLst>
                </a:gridCol>
                <a:gridCol w="898906">
                  <a:extLst>
                    <a:ext uri="{9D8B030D-6E8A-4147-A177-3AD203B41FA5}">
                      <a16:colId xmlns:a16="http://schemas.microsoft.com/office/drawing/2014/main" val="460671930"/>
                    </a:ext>
                  </a:extLst>
                </a:gridCol>
                <a:gridCol w="898906">
                  <a:extLst>
                    <a:ext uri="{9D8B030D-6E8A-4147-A177-3AD203B41FA5}">
                      <a16:colId xmlns:a16="http://schemas.microsoft.com/office/drawing/2014/main" val="672700009"/>
                    </a:ext>
                  </a:extLst>
                </a:gridCol>
                <a:gridCol w="898906">
                  <a:extLst>
                    <a:ext uri="{9D8B030D-6E8A-4147-A177-3AD203B41FA5}">
                      <a16:colId xmlns:a16="http://schemas.microsoft.com/office/drawing/2014/main" val="3068560468"/>
                    </a:ext>
                  </a:extLst>
                </a:gridCol>
                <a:gridCol w="898906">
                  <a:extLst>
                    <a:ext uri="{9D8B030D-6E8A-4147-A177-3AD203B41FA5}">
                      <a16:colId xmlns:a16="http://schemas.microsoft.com/office/drawing/2014/main" val="3454769195"/>
                    </a:ext>
                  </a:extLst>
                </a:gridCol>
                <a:gridCol w="898906">
                  <a:extLst>
                    <a:ext uri="{9D8B030D-6E8A-4147-A177-3AD203B41FA5}">
                      <a16:colId xmlns:a16="http://schemas.microsoft.com/office/drawing/2014/main" val="3258496228"/>
                    </a:ext>
                  </a:extLst>
                </a:gridCol>
              </a:tblGrid>
              <a:tr h="333810">
                <a:tc>
                  <a:txBody>
                    <a:bodyPr/>
                    <a:lstStyle/>
                    <a:p>
                      <a:pPr algn="l"/>
                      <a:br>
                        <a:rPr lang="ru-RU" sz="900" b="1" dirty="0">
                          <a:effectLst/>
                        </a:rPr>
                      </a:br>
                      <a:r>
                        <a:rPr lang="ru-RU" sz="900" b="1" dirty="0">
                          <a:effectLst/>
                        </a:rPr>
                        <a:t>Название теста</a:t>
                      </a:r>
                    </a:p>
                  </a:txBody>
                  <a:tcPr marL="33381" marR="33381" marT="16690" marB="166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900" b="1" dirty="0">
                          <a:effectLst/>
                        </a:rPr>
                        <a:t>Предусловия (</a:t>
                      </a:r>
                      <a:r>
                        <a:rPr lang="en-US" sz="900" b="1" dirty="0" err="1">
                          <a:effectLst/>
                        </a:rPr>
                        <a:t>PreConditions</a:t>
                      </a:r>
                      <a:r>
                        <a:rPr lang="en-US" sz="900" b="1" dirty="0">
                          <a:effectLst/>
                        </a:rPr>
                        <a:t>)</a:t>
                      </a:r>
                    </a:p>
                  </a:txBody>
                  <a:tcPr marL="33381" marR="33381" marT="16690" marB="166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900" b="1">
                          <a:effectLst/>
                        </a:rPr>
                        <a:t>Шаги (</a:t>
                      </a:r>
                      <a:r>
                        <a:rPr lang="en-US" sz="900" b="1">
                          <a:effectLst/>
                        </a:rPr>
                        <a:t>Steps)</a:t>
                      </a:r>
                    </a:p>
                  </a:txBody>
                  <a:tcPr marL="33381" marR="33381" marT="16690" marB="166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900" b="1">
                          <a:effectLst/>
                        </a:rPr>
                        <a:t>Ожидаемый результат (</a:t>
                      </a:r>
                      <a:r>
                        <a:rPr lang="en-US" sz="900" b="1">
                          <a:effectLst/>
                        </a:rPr>
                        <a:t>Expected Result)</a:t>
                      </a:r>
                    </a:p>
                  </a:txBody>
                  <a:tcPr marL="33381" marR="33381" marT="16690" marB="166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900" b="1">
                          <a:effectLst/>
                        </a:rPr>
                        <a:t>Постусловия (</a:t>
                      </a:r>
                      <a:r>
                        <a:rPr lang="en-US" sz="900" b="1">
                          <a:effectLst/>
                        </a:rPr>
                        <a:t>PostConditions)</a:t>
                      </a:r>
                    </a:p>
                  </a:txBody>
                  <a:tcPr marL="33381" marR="33381" marT="16690" marB="16690" anchor="ctr"/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33381" marR="33381" marT="16690" marB="16690"/>
                </a:tc>
                <a:extLst>
                  <a:ext uri="{0D108BD9-81ED-4DB2-BD59-A6C34878D82A}">
                    <a16:rowId xmlns:a16="http://schemas.microsoft.com/office/drawing/2014/main" val="3437241198"/>
                  </a:ext>
                </a:extLst>
              </a:tr>
              <a:tr h="734382">
                <a:tc>
                  <a:txBody>
                    <a:bodyPr/>
                    <a:lstStyle/>
                    <a:p>
                      <a:pPr algn="l"/>
                      <a:r>
                        <a:rPr lang="ru-RU" sz="900">
                          <a:effectLst/>
                        </a:rPr>
                        <a:t>1</a:t>
                      </a:r>
                    </a:p>
                  </a:txBody>
                  <a:tcPr marL="33381" marR="33381" marT="16690" marB="166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900" dirty="0">
                          <a:effectLst/>
                        </a:rPr>
                        <a:t>Проверка пустого ввода в </a:t>
                      </a:r>
                      <a:r>
                        <a:rPr lang="ru-RU" sz="900" dirty="0" err="1">
                          <a:effectLst/>
                        </a:rPr>
                        <a:t>isValueEmailOrNumber</a:t>
                      </a:r>
                      <a:endParaRPr lang="ru-RU" sz="900" dirty="0">
                        <a:effectLst/>
                      </a:endParaRPr>
                    </a:p>
                  </a:txBody>
                  <a:tcPr marL="33381" marR="33381" marT="16690" marB="166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900" dirty="0">
                          <a:effectLst/>
                        </a:rPr>
                        <a:t>Поле </a:t>
                      </a:r>
                      <a:r>
                        <a:rPr lang="en-US" sz="900" dirty="0" err="1">
                          <a:effectLst/>
                        </a:rPr>
                        <a:t>emailAddressPhone</a:t>
                      </a:r>
                      <a:r>
                        <a:rPr lang="en-US" sz="900" dirty="0">
                          <a:effectLst/>
                        </a:rPr>
                        <a:t> </a:t>
                      </a:r>
                      <a:r>
                        <a:rPr lang="ru-RU" sz="900" dirty="0">
                          <a:effectLst/>
                        </a:rPr>
                        <a:t>очищено.</a:t>
                      </a:r>
                    </a:p>
                  </a:txBody>
                  <a:tcPr marL="33381" marR="33381" marT="16690" marB="166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900">
                          <a:effectLst/>
                        </a:rPr>
                        <a:t>1. Ввести пустую строку в поле </a:t>
                      </a:r>
                      <a:r>
                        <a:rPr lang="en-US" sz="900">
                          <a:effectLst/>
                        </a:rPr>
                        <a:t>emailAddressPhone.&lt;br&gt;2. </a:t>
                      </a:r>
                      <a:r>
                        <a:rPr lang="ru-RU" sz="900">
                          <a:effectLst/>
                        </a:rPr>
                        <a:t>Вызвать метод </a:t>
                      </a:r>
                      <a:r>
                        <a:rPr lang="en-US" sz="900">
                          <a:effectLst/>
                        </a:rPr>
                        <a:t>isValueEmailOrNumber("").</a:t>
                      </a:r>
                    </a:p>
                  </a:txBody>
                  <a:tcPr marL="33381" marR="33381" marT="16690" marB="166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Метод возвращает false.&lt;br&gt;Hint: "Put your email address or phone number".</a:t>
                      </a:r>
                    </a:p>
                  </a:txBody>
                  <a:tcPr marL="33381" marR="33381" marT="16690" marB="166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900" dirty="0">
                          <a:effectLst/>
                        </a:rPr>
                        <a:t>Поле </a:t>
                      </a:r>
                      <a:r>
                        <a:rPr lang="ru-RU" sz="900" dirty="0" err="1">
                          <a:effectLst/>
                        </a:rPr>
                        <a:t>emailAddressPhone</a:t>
                      </a:r>
                      <a:r>
                        <a:rPr lang="ru-RU" sz="900" dirty="0">
                          <a:effectLst/>
                        </a:rPr>
                        <a:t> очищено и в исходное состояние.</a:t>
                      </a:r>
                    </a:p>
                  </a:txBody>
                  <a:tcPr marL="33381" marR="33381" marT="16690" marB="16690" anchor="ctr"/>
                </a:tc>
                <a:extLst>
                  <a:ext uri="{0D108BD9-81ED-4DB2-BD59-A6C34878D82A}">
                    <a16:rowId xmlns:a16="http://schemas.microsoft.com/office/drawing/2014/main" val="1511329380"/>
                  </a:ext>
                </a:extLst>
              </a:tr>
              <a:tr h="834525">
                <a:tc>
                  <a:txBody>
                    <a:bodyPr/>
                    <a:lstStyle/>
                    <a:p>
                      <a:pPr algn="l"/>
                      <a:r>
                        <a:rPr lang="ru-RU" sz="900">
                          <a:effectLst/>
                        </a:rPr>
                        <a:t>2</a:t>
                      </a:r>
                    </a:p>
                  </a:txBody>
                  <a:tcPr marL="33381" marR="33381" marT="16690" marB="166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900">
                          <a:effectLst/>
                        </a:rPr>
                        <a:t>Валидный </a:t>
                      </a:r>
                      <a:r>
                        <a:rPr lang="en-US" sz="900">
                          <a:effectLst/>
                        </a:rPr>
                        <a:t>email</a:t>
                      </a:r>
                    </a:p>
                  </a:txBody>
                  <a:tcPr marL="33381" marR="33381" marT="16690" marB="166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900" dirty="0">
                          <a:effectLst/>
                        </a:rPr>
                        <a:t>Поле </a:t>
                      </a:r>
                      <a:r>
                        <a:rPr lang="en-US" sz="900" dirty="0" err="1">
                          <a:effectLst/>
                        </a:rPr>
                        <a:t>emailAddressPhone</a:t>
                      </a:r>
                      <a:r>
                        <a:rPr lang="en-US" sz="900" dirty="0">
                          <a:effectLst/>
                        </a:rPr>
                        <a:t> </a:t>
                      </a:r>
                      <a:r>
                        <a:rPr lang="ru-RU" sz="900" dirty="0">
                          <a:effectLst/>
                        </a:rPr>
                        <a:t>содержит "</a:t>
                      </a:r>
                      <a:r>
                        <a:rPr lang="en-US" sz="900" dirty="0">
                          <a:effectLst/>
                        </a:rPr>
                        <a:t>test@example.com".</a:t>
                      </a:r>
                    </a:p>
                  </a:txBody>
                  <a:tcPr marL="33381" marR="33381" marT="16690" marB="166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900" dirty="0">
                          <a:effectLst/>
                        </a:rPr>
                        <a:t>1. Ввести "test@example.com" в поле.&lt;</a:t>
                      </a:r>
                      <a:r>
                        <a:rPr lang="ru-RU" sz="900" dirty="0" err="1">
                          <a:effectLst/>
                        </a:rPr>
                        <a:t>br</a:t>
                      </a:r>
                      <a:r>
                        <a:rPr lang="ru-RU" sz="900" dirty="0">
                          <a:effectLst/>
                        </a:rPr>
                        <a:t>&gt;2. Вызвать </a:t>
                      </a:r>
                      <a:r>
                        <a:rPr lang="ru-RU" sz="900" dirty="0" err="1">
                          <a:effectLst/>
                        </a:rPr>
                        <a:t>isValueEmailOrNumber</a:t>
                      </a:r>
                      <a:r>
                        <a:rPr lang="ru-RU" sz="900" dirty="0">
                          <a:effectLst/>
                        </a:rPr>
                        <a:t>("test@example.com").</a:t>
                      </a:r>
                    </a:p>
                  </a:txBody>
                  <a:tcPr marL="33381" marR="33381" marT="16690" marB="166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900">
                          <a:effectLst/>
                        </a:rPr>
                        <a:t>Метод возвращает </a:t>
                      </a:r>
                      <a:r>
                        <a:rPr lang="en-US" sz="900">
                          <a:effectLst/>
                        </a:rPr>
                        <a:t>true.</a:t>
                      </a:r>
                    </a:p>
                  </a:txBody>
                  <a:tcPr marL="33381" marR="33381" marT="16690" marB="166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900">
                          <a:effectLst/>
                        </a:rPr>
                        <a:t>Поле остается с введенным значением, состояние не изменено.</a:t>
                      </a:r>
                    </a:p>
                  </a:txBody>
                  <a:tcPr marL="33381" marR="33381" marT="16690" marB="16690" anchor="ctr"/>
                </a:tc>
                <a:extLst>
                  <a:ext uri="{0D108BD9-81ED-4DB2-BD59-A6C34878D82A}">
                    <a16:rowId xmlns:a16="http://schemas.microsoft.com/office/drawing/2014/main" val="413364194"/>
                  </a:ext>
                </a:extLst>
              </a:tr>
              <a:tr h="634239">
                <a:tc>
                  <a:txBody>
                    <a:bodyPr/>
                    <a:lstStyle/>
                    <a:p>
                      <a:pPr algn="l"/>
                      <a:r>
                        <a:rPr lang="ru-RU" sz="900">
                          <a:effectLst/>
                        </a:rPr>
                        <a:t>3</a:t>
                      </a:r>
                    </a:p>
                  </a:txBody>
                  <a:tcPr marL="33381" marR="33381" marT="16690" marB="166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900">
                          <a:effectLst/>
                        </a:rPr>
                        <a:t>Валидный телефон</a:t>
                      </a:r>
                    </a:p>
                  </a:txBody>
                  <a:tcPr marL="33381" marR="33381" marT="16690" marB="166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Поле emailAddressPhone содержит "+7 (123) 456-78-90".</a:t>
                      </a:r>
                    </a:p>
                  </a:txBody>
                  <a:tcPr marL="33381" marR="33381" marT="16690" marB="166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900">
                          <a:effectLst/>
                        </a:rPr>
                        <a:t>1. Ввести телефон.&lt;</a:t>
                      </a:r>
                      <a:r>
                        <a:rPr lang="en-US" sz="900">
                          <a:effectLst/>
                        </a:rPr>
                        <a:t>br&gt;2. </a:t>
                      </a:r>
                      <a:r>
                        <a:rPr lang="ru-RU" sz="900">
                          <a:effectLst/>
                        </a:rPr>
                        <a:t>Вызвать </a:t>
                      </a:r>
                      <a:r>
                        <a:rPr lang="en-US" sz="900">
                          <a:effectLst/>
                        </a:rPr>
                        <a:t>isValueEmailOrNumber("+7 (123) 456-78-90").</a:t>
                      </a:r>
                    </a:p>
                  </a:txBody>
                  <a:tcPr marL="33381" marR="33381" marT="16690" marB="166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900" dirty="0">
                          <a:effectLst/>
                        </a:rPr>
                        <a:t>Метод возвращает </a:t>
                      </a:r>
                      <a:r>
                        <a:rPr lang="en-US" sz="900" dirty="0">
                          <a:effectLst/>
                        </a:rPr>
                        <a:t>true.</a:t>
                      </a:r>
                    </a:p>
                  </a:txBody>
                  <a:tcPr marL="33381" marR="33381" marT="16690" marB="166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900">
                          <a:effectLst/>
                        </a:rPr>
                        <a:t>Поле остается с введенным значением.</a:t>
                      </a:r>
                    </a:p>
                  </a:txBody>
                  <a:tcPr marL="33381" marR="33381" marT="16690" marB="16690" anchor="ctr"/>
                </a:tc>
                <a:extLst>
                  <a:ext uri="{0D108BD9-81ED-4DB2-BD59-A6C34878D82A}">
                    <a16:rowId xmlns:a16="http://schemas.microsoft.com/office/drawing/2014/main" val="3223892010"/>
                  </a:ext>
                </a:extLst>
              </a:tr>
              <a:tr h="634239">
                <a:tc>
                  <a:txBody>
                    <a:bodyPr/>
                    <a:lstStyle/>
                    <a:p>
                      <a:pPr algn="l"/>
                      <a:r>
                        <a:rPr lang="ru-RU" sz="900">
                          <a:effectLst/>
                        </a:rPr>
                        <a:t>4</a:t>
                      </a:r>
                    </a:p>
                  </a:txBody>
                  <a:tcPr marL="33381" marR="33381" marT="16690" marB="166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900">
                          <a:effectLst/>
                        </a:rPr>
                        <a:t>Неверный формат email или телефона</a:t>
                      </a:r>
                    </a:p>
                  </a:txBody>
                  <a:tcPr marL="33381" marR="33381" marT="16690" marB="166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900">
                          <a:effectLst/>
                        </a:rPr>
                        <a:t>Поле </a:t>
                      </a:r>
                      <a:r>
                        <a:rPr lang="en-US" sz="900">
                          <a:effectLst/>
                        </a:rPr>
                        <a:t>emailAddressPhone </a:t>
                      </a:r>
                      <a:r>
                        <a:rPr lang="ru-RU" sz="900">
                          <a:effectLst/>
                        </a:rPr>
                        <a:t>содержит "</a:t>
                      </a:r>
                      <a:r>
                        <a:rPr lang="en-US" sz="900">
                          <a:effectLst/>
                        </a:rPr>
                        <a:t>invalid_input".</a:t>
                      </a:r>
                    </a:p>
                  </a:txBody>
                  <a:tcPr marL="33381" marR="33381" marT="16690" marB="166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900">
                          <a:effectLst/>
                        </a:rPr>
                        <a:t>1. Ввести "</a:t>
                      </a:r>
                      <a:r>
                        <a:rPr lang="en-US" sz="900">
                          <a:effectLst/>
                        </a:rPr>
                        <a:t>invalid_input".&lt;br&gt;2. </a:t>
                      </a:r>
                      <a:r>
                        <a:rPr lang="ru-RU" sz="900">
                          <a:effectLst/>
                        </a:rPr>
                        <a:t>Вызвать </a:t>
                      </a:r>
                      <a:r>
                        <a:rPr lang="en-US" sz="900">
                          <a:effectLst/>
                        </a:rPr>
                        <a:t>isValueEmailOrNumber("invalid_input").</a:t>
                      </a:r>
                    </a:p>
                  </a:txBody>
                  <a:tcPr marL="33381" marR="33381" marT="16690" marB="166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900" dirty="0">
                          <a:effectLst/>
                        </a:rPr>
                        <a:t>Метод возвращает </a:t>
                      </a:r>
                      <a:r>
                        <a:rPr lang="en-US" sz="900" dirty="0">
                          <a:effectLst/>
                        </a:rPr>
                        <a:t>false.&lt;</a:t>
                      </a:r>
                      <a:r>
                        <a:rPr lang="en-US" sz="900" dirty="0" err="1">
                          <a:effectLst/>
                        </a:rPr>
                        <a:t>br</a:t>
                      </a:r>
                      <a:r>
                        <a:rPr lang="en-US" sz="900" dirty="0">
                          <a:effectLst/>
                        </a:rPr>
                        <a:t>&gt;Hint: "Incorrect email or phone format".</a:t>
                      </a:r>
                    </a:p>
                  </a:txBody>
                  <a:tcPr marL="33381" marR="33381" marT="16690" marB="166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900">
                          <a:effectLst/>
                        </a:rPr>
                        <a:t>Поле остается с введенным значением.</a:t>
                      </a:r>
                    </a:p>
                  </a:txBody>
                  <a:tcPr marL="33381" marR="33381" marT="16690" marB="16690" anchor="ctr"/>
                </a:tc>
                <a:extLst>
                  <a:ext uri="{0D108BD9-81ED-4DB2-BD59-A6C34878D82A}">
                    <a16:rowId xmlns:a16="http://schemas.microsoft.com/office/drawing/2014/main" val="2491203612"/>
                  </a:ext>
                </a:extLst>
              </a:tr>
              <a:tr h="433953">
                <a:tc>
                  <a:txBody>
                    <a:bodyPr/>
                    <a:lstStyle/>
                    <a:p>
                      <a:pPr algn="l"/>
                      <a:r>
                        <a:rPr lang="ru-RU" sz="900">
                          <a:effectLst/>
                        </a:rPr>
                        <a:t>5</a:t>
                      </a:r>
                    </a:p>
                  </a:txBody>
                  <a:tcPr marL="33381" marR="33381" marT="16690" marB="166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900">
                          <a:effectLst/>
                        </a:rPr>
                        <a:t>Проверка пустого постиндекса</a:t>
                      </a:r>
                    </a:p>
                  </a:txBody>
                  <a:tcPr marL="33381" marR="33381" marT="16690" marB="166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900">
                          <a:effectLst/>
                        </a:rPr>
                        <a:t>Поле </a:t>
                      </a:r>
                      <a:r>
                        <a:rPr lang="en-US" sz="900">
                          <a:effectLst/>
                        </a:rPr>
                        <a:t>postIndex </a:t>
                      </a:r>
                      <a:r>
                        <a:rPr lang="ru-RU" sz="900">
                          <a:effectLst/>
                        </a:rPr>
                        <a:t>очищено.</a:t>
                      </a:r>
                    </a:p>
                  </a:txBody>
                  <a:tcPr marL="33381" marR="33381" marT="16690" marB="166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900">
                          <a:effectLst/>
                        </a:rPr>
                        <a:t>1. Ввести пустую строку.&lt;br&gt;2. Вызвать isValidPostalCode("").</a:t>
                      </a:r>
                    </a:p>
                  </a:txBody>
                  <a:tcPr marL="33381" marR="33381" marT="16690" marB="166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900">
                          <a:effectLst/>
                        </a:rPr>
                        <a:t>Метод возвращает </a:t>
                      </a:r>
                      <a:r>
                        <a:rPr lang="en-US" sz="900">
                          <a:effectLst/>
                        </a:rPr>
                        <a:t>false.&lt;br&gt;Toast: "Put post index".</a:t>
                      </a:r>
                    </a:p>
                  </a:txBody>
                  <a:tcPr marL="33381" marR="33381" marT="16690" marB="166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900" dirty="0">
                          <a:effectLst/>
                        </a:rPr>
                        <a:t>Поле очищено, состояние не изменено.</a:t>
                      </a:r>
                    </a:p>
                  </a:txBody>
                  <a:tcPr marL="33381" marR="33381" marT="16690" marB="16690" anchor="ctr"/>
                </a:tc>
                <a:extLst>
                  <a:ext uri="{0D108BD9-81ED-4DB2-BD59-A6C34878D82A}">
                    <a16:rowId xmlns:a16="http://schemas.microsoft.com/office/drawing/2014/main" val="1665985750"/>
                  </a:ext>
                </a:extLst>
              </a:tr>
              <a:tr h="634239">
                <a:tc>
                  <a:txBody>
                    <a:bodyPr/>
                    <a:lstStyle/>
                    <a:p>
                      <a:pPr algn="l"/>
                      <a:r>
                        <a:rPr lang="ru-RU" sz="900">
                          <a:effectLst/>
                        </a:rPr>
                        <a:t>6</a:t>
                      </a:r>
                    </a:p>
                  </a:txBody>
                  <a:tcPr marL="33381" marR="33381" marT="16690" marB="166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900">
                          <a:effectLst/>
                        </a:rPr>
                        <a:t>Валидный почтовый индекс</a:t>
                      </a:r>
                    </a:p>
                  </a:txBody>
                  <a:tcPr marL="33381" marR="33381" marT="16690" marB="166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900">
                          <a:effectLst/>
                        </a:rPr>
                        <a:t>Поле </a:t>
                      </a:r>
                      <a:r>
                        <a:rPr lang="en-US" sz="900">
                          <a:effectLst/>
                        </a:rPr>
                        <a:t>postIndex </a:t>
                      </a:r>
                      <a:r>
                        <a:rPr lang="ru-RU" sz="900">
                          <a:effectLst/>
                        </a:rPr>
                        <a:t>содержит "123456".</a:t>
                      </a:r>
                    </a:p>
                  </a:txBody>
                  <a:tcPr marL="33381" marR="33381" marT="16690" marB="166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900">
                          <a:effectLst/>
                        </a:rPr>
                        <a:t>1. Ввести "123456".&lt;</a:t>
                      </a:r>
                      <a:r>
                        <a:rPr lang="en-US" sz="900">
                          <a:effectLst/>
                        </a:rPr>
                        <a:t>br&gt;2. </a:t>
                      </a:r>
                      <a:r>
                        <a:rPr lang="ru-RU" sz="900">
                          <a:effectLst/>
                        </a:rPr>
                        <a:t>Вызвать </a:t>
                      </a:r>
                      <a:r>
                        <a:rPr lang="en-US" sz="900">
                          <a:effectLst/>
                        </a:rPr>
                        <a:t>isValidPostalCode("123456").</a:t>
                      </a:r>
                    </a:p>
                  </a:txBody>
                  <a:tcPr marL="33381" marR="33381" marT="16690" marB="166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900">
                          <a:effectLst/>
                        </a:rPr>
                        <a:t>Метод возвращает </a:t>
                      </a:r>
                      <a:r>
                        <a:rPr lang="en-US" sz="900">
                          <a:effectLst/>
                        </a:rPr>
                        <a:t>true.</a:t>
                      </a:r>
                    </a:p>
                  </a:txBody>
                  <a:tcPr marL="33381" marR="33381" marT="16690" marB="166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900" dirty="0">
                          <a:effectLst/>
                        </a:rPr>
                        <a:t>Поле остается с введенным значением.</a:t>
                      </a:r>
                    </a:p>
                  </a:txBody>
                  <a:tcPr marL="33381" marR="33381" marT="16690" marB="16690" anchor="ctr"/>
                </a:tc>
                <a:extLst>
                  <a:ext uri="{0D108BD9-81ED-4DB2-BD59-A6C34878D82A}">
                    <a16:rowId xmlns:a16="http://schemas.microsoft.com/office/drawing/2014/main" val="1978303733"/>
                  </a:ext>
                </a:extLst>
              </a:tr>
              <a:tr h="634239">
                <a:tc>
                  <a:txBody>
                    <a:bodyPr/>
                    <a:lstStyle/>
                    <a:p>
                      <a:pPr algn="l"/>
                      <a:r>
                        <a:rPr lang="ru-RU" sz="900">
                          <a:effectLst/>
                        </a:rPr>
                        <a:t>7</a:t>
                      </a:r>
                    </a:p>
                  </a:txBody>
                  <a:tcPr marL="33381" marR="33381" marT="16690" marB="166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900">
                          <a:effectLst/>
                        </a:rPr>
                        <a:t>Неверный формат почтового индекса</a:t>
                      </a:r>
                    </a:p>
                  </a:txBody>
                  <a:tcPr marL="33381" marR="33381" marT="16690" marB="166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900">
                          <a:effectLst/>
                        </a:rPr>
                        <a:t>Поле </a:t>
                      </a:r>
                      <a:r>
                        <a:rPr lang="en-US" sz="900">
                          <a:effectLst/>
                        </a:rPr>
                        <a:t>postIndex </a:t>
                      </a:r>
                      <a:r>
                        <a:rPr lang="ru-RU" sz="900">
                          <a:effectLst/>
                        </a:rPr>
                        <a:t>содержит "12345</a:t>
                      </a:r>
                      <a:r>
                        <a:rPr lang="en-US" sz="900">
                          <a:effectLst/>
                        </a:rPr>
                        <a:t>A".</a:t>
                      </a:r>
                    </a:p>
                  </a:txBody>
                  <a:tcPr marL="33381" marR="33381" marT="16690" marB="166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900">
                          <a:effectLst/>
                        </a:rPr>
                        <a:t>1. Ввести "12345</a:t>
                      </a:r>
                      <a:r>
                        <a:rPr lang="en-US" sz="900">
                          <a:effectLst/>
                        </a:rPr>
                        <a:t>A".&lt;br&gt;2. </a:t>
                      </a:r>
                      <a:r>
                        <a:rPr lang="ru-RU" sz="900">
                          <a:effectLst/>
                        </a:rPr>
                        <a:t>Вызвать </a:t>
                      </a:r>
                      <a:r>
                        <a:rPr lang="en-US" sz="900">
                          <a:effectLst/>
                        </a:rPr>
                        <a:t>isValidPostalCode("12345A").</a:t>
                      </a:r>
                    </a:p>
                  </a:txBody>
                  <a:tcPr marL="33381" marR="33381" marT="16690" marB="166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900">
                          <a:effectLst/>
                        </a:rPr>
                        <a:t>Метод возвращает </a:t>
                      </a:r>
                      <a:r>
                        <a:rPr lang="en-US" sz="900">
                          <a:effectLst/>
                        </a:rPr>
                        <a:t>false.&lt;br&gt;Hint: "Wrong format".</a:t>
                      </a:r>
                    </a:p>
                  </a:txBody>
                  <a:tcPr marL="33381" marR="33381" marT="16690" marB="166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900" dirty="0">
                          <a:effectLst/>
                        </a:rPr>
                        <a:t>Поле остается с введенным </a:t>
                      </a:r>
                      <a:r>
                        <a:rPr lang="ru-RU" sz="900" dirty="0" err="1">
                          <a:effectLst/>
                        </a:rPr>
                        <a:t>зна</a:t>
                      </a:r>
                      <a:endParaRPr lang="ru-RU" sz="900" dirty="0">
                        <a:effectLst/>
                      </a:endParaRPr>
                    </a:p>
                  </a:txBody>
                  <a:tcPr marL="33381" marR="33381" marT="16690" marB="16690" anchor="ctr"/>
                </a:tc>
                <a:extLst>
                  <a:ext uri="{0D108BD9-81ED-4DB2-BD59-A6C34878D82A}">
                    <a16:rowId xmlns:a16="http://schemas.microsoft.com/office/drawing/2014/main" val="4007888905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07D56DC4-11D2-69AE-7A19-0AF68CE432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947367"/>
              </p:ext>
            </p:extLst>
          </p:nvPr>
        </p:nvGraphicFramePr>
        <p:xfrm>
          <a:off x="715224" y="1293704"/>
          <a:ext cx="4852655" cy="53979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70531">
                  <a:extLst>
                    <a:ext uri="{9D8B030D-6E8A-4147-A177-3AD203B41FA5}">
                      <a16:colId xmlns:a16="http://schemas.microsoft.com/office/drawing/2014/main" val="2336996733"/>
                    </a:ext>
                  </a:extLst>
                </a:gridCol>
                <a:gridCol w="970531">
                  <a:extLst>
                    <a:ext uri="{9D8B030D-6E8A-4147-A177-3AD203B41FA5}">
                      <a16:colId xmlns:a16="http://schemas.microsoft.com/office/drawing/2014/main" val="3506020344"/>
                    </a:ext>
                  </a:extLst>
                </a:gridCol>
                <a:gridCol w="970531">
                  <a:extLst>
                    <a:ext uri="{9D8B030D-6E8A-4147-A177-3AD203B41FA5}">
                      <a16:colId xmlns:a16="http://schemas.microsoft.com/office/drawing/2014/main" val="3277679597"/>
                    </a:ext>
                  </a:extLst>
                </a:gridCol>
                <a:gridCol w="970531">
                  <a:extLst>
                    <a:ext uri="{9D8B030D-6E8A-4147-A177-3AD203B41FA5}">
                      <a16:colId xmlns:a16="http://schemas.microsoft.com/office/drawing/2014/main" val="886093595"/>
                    </a:ext>
                  </a:extLst>
                </a:gridCol>
                <a:gridCol w="970531">
                  <a:extLst>
                    <a:ext uri="{9D8B030D-6E8A-4147-A177-3AD203B41FA5}">
                      <a16:colId xmlns:a16="http://schemas.microsoft.com/office/drawing/2014/main" val="2121883786"/>
                    </a:ext>
                  </a:extLst>
                </a:gridCol>
              </a:tblGrid>
              <a:tr h="202611">
                <a:tc>
                  <a:txBody>
                    <a:bodyPr/>
                    <a:lstStyle/>
                    <a:p>
                      <a:pPr algn="l"/>
                      <a:r>
                        <a:rPr lang="ru-RU" sz="800" b="1" dirty="0">
                          <a:effectLst/>
                        </a:rPr>
                        <a:t>№</a:t>
                      </a:r>
                    </a:p>
                  </a:txBody>
                  <a:tcPr marL="25901" marR="25901" marT="12950" marB="129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800" b="1">
                          <a:effectLst/>
                        </a:rPr>
                        <a:t>Название теста</a:t>
                      </a:r>
                    </a:p>
                  </a:txBody>
                  <a:tcPr marL="25901" marR="25901" marT="12950" marB="129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800" b="1">
                          <a:effectLst/>
                        </a:rPr>
                        <a:t>Предусловия</a:t>
                      </a:r>
                    </a:p>
                  </a:txBody>
                  <a:tcPr marL="25901" marR="25901" marT="12950" marB="129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800" b="1">
                          <a:effectLst/>
                        </a:rPr>
                        <a:t>Шаги</a:t>
                      </a:r>
                    </a:p>
                  </a:txBody>
                  <a:tcPr marL="25901" marR="25901" marT="12950" marB="129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800" b="1">
                          <a:effectLst/>
                        </a:rPr>
                        <a:t>Ожидаемый результат</a:t>
                      </a:r>
                    </a:p>
                  </a:txBody>
                  <a:tcPr marL="25901" marR="25901" marT="12950" marB="12950" anchor="ctr"/>
                </a:tc>
                <a:extLst>
                  <a:ext uri="{0D108BD9-81ED-4DB2-BD59-A6C34878D82A}">
                    <a16:rowId xmlns:a16="http://schemas.microsoft.com/office/drawing/2014/main" val="2728439241"/>
                  </a:ext>
                </a:extLst>
              </a:tr>
              <a:tr h="810442">
                <a:tc>
                  <a:txBody>
                    <a:bodyPr/>
                    <a:lstStyle/>
                    <a:p>
                      <a:pPr algn="l"/>
                      <a:r>
                        <a:rPr lang="ru-RU" sz="800">
                          <a:effectLst/>
                        </a:rPr>
                        <a:t>1</a:t>
                      </a:r>
                    </a:p>
                  </a:txBody>
                  <a:tcPr marL="25901" marR="25901" marT="12950" marB="129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800">
                          <a:effectLst/>
                        </a:rPr>
                        <a:t>Проверка пустого первого пароля</a:t>
                      </a:r>
                    </a:p>
                  </a:txBody>
                  <a:tcPr marL="25901" marR="25901" marT="12950" marB="129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800">
                          <a:effectLst/>
                        </a:rPr>
                        <a:t>Объект createAccount инициализирован и готов к использованию.</a:t>
                      </a:r>
                    </a:p>
                  </a:txBody>
                  <a:tcPr marL="25901" marR="25901" marT="12950" marB="129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800">
                          <a:effectLst/>
                        </a:rPr>
                        <a:t>1. Ввести пустую строку "" в поле первого пароля.&lt;br&gt;2. Вызвать isValuePassword("", "validPassword123").</a:t>
                      </a:r>
                    </a:p>
                  </a:txBody>
                  <a:tcPr marL="25901" marR="25901" marT="12950" marB="129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800">
                          <a:effectLst/>
                        </a:rPr>
                        <a:t>Метод возвращает false. &lt;br&gt; Toast отображается с сообщением о необходимости заполнить пароль.</a:t>
                      </a:r>
                    </a:p>
                  </a:txBody>
                  <a:tcPr marL="25901" marR="25901" marT="12950" marB="12950" anchor="ctr"/>
                </a:tc>
                <a:extLst>
                  <a:ext uri="{0D108BD9-81ED-4DB2-BD59-A6C34878D82A}">
                    <a16:rowId xmlns:a16="http://schemas.microsoft.com/office/drawing/2014/main" val="3420020360"/>
                  </a:ext>
                </a:extLst>
              </a:tr>
              <a:tr h="636776">
                <a:tc>
                  <a:txBody>
                    <a:bodyPr/>
                    <a:lstStyle/>
                    <a:p>
                      <a:pPr algn="l"/>
                      <a:r>
                        <a:rPr lang="ru-RU" sz="800" dirty="0">
                          <a:effectLst/>
                        </a:rPr>
                        <a:t>2</a:t>
                      </a:r>
                    </a:p>
                  </a:txBody>
                  <a:tcPr marL="25901" marR="25901" marT="12950" marB="129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800">
                          <a:effectLst/>
                        </a:rPr>
                        <a:t>Проверка короткого первого пароля</a:t>
                      </a:r>
                    </a:p>
                  </a:txBody>
                  <a:tcPr marL="25901" marR="25901" marT="12950" marB="129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800">
                          <a:effectLst/>
                        </a:rPr>
                        <a:t>Объект createAccount готов к использованию.</a:t>
                      </a:r>
                    </a:p>
                  </a:txBody>
                  <a:tcPr marL="25901" marR="25901" marT="12950" marB="129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800">
                          <a:effectLst/>
                        </a:rPr>
                        <a:t>1. Ввести "</a:t>
                      </a:r>
                      <a:r>
                        <a:rPr lang="en-US" sz="800">
                          <a:effectLst/>
                        </a:rPr>
                        <a:t>short" </a:t>
                      </a:r>
                      <a:r>
                        <a:rPr lang="ru-RU" sz="800">
                          <a:effectLst/>
                        </a:rPr>
                        <a:t>в поле первого пароля.&lt;</a:t>
                      </a:r>
                      <a:r>
                        <a:rPr lang="en-US" sz="800">
                          <a:effectLst/>
                        </a:rPr>
                        <a:t>br&gt;2. </a:t>
                      </a:r>
                      <a:r>
                        <a:rPr lang="ru-RU" sz="800">
                          <a:effectLst/>
                        </a:rPr>
                        <a:t>Вызвать </a:t>
                      </a:r>
                      <a:r>
                        <a:rPr lang="en-US" sz="800">
                          <a:effectLst/>
                        </a:rPr>
                        <a:t>isValuePassword("short", "short").</a:t>
                      </a:r>
                    </a:p>
                  </a:txBody>
                  <a:tcPr marL="25901" marR="25901" marT="12950" marB="129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800">
                          <a:effectLst/>
                        </a:rPr>
                        <a:t>Метод возвращает false. &lt;br&gt; Toast отображается с сообщением о минимальной длине пароля.</a:t>
                      </a:r>
                    </a:p>
                  </a:txBody>
                  <a:tcPr marL="25901" marR="25901" marT="12950" marB="12950" anchor="ctr"/>
                </a:tc>
                <a:extLst>
                  <a:ext uri="{0D108BD9-81ED-4DB2-BD59-A6C34878D82A}">
                    <a16:rowId xmlns:a16="http://schemas.microsoft.com/office/drawing/2014/main" val="918851"/>
                  </a:ext>
                </a:extLst>
              </a:tr>
              <a:tr h="1070941">
                <a:tc>
                  <a:txBody>
                    <a:bodyPr/>
                    <a:lstStyle/>
                    <a:p>
                      <a:pPr algn="l"/>
                      <a:r>
                        <a:rPr lang="ru-RU" sz="800">
                          <a:effectLst/>
                        </a:rPr>
                        <a:t>3</a:t>
                      </a:r>
                    </a:p>
                  </a:txBody>
                  <a:tcPr marL="25901" marR="25901" marT="12950" marB="129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800">
                          <a:effectLst/>
                        </a:rPr>
                        <a:t>Проверка пустого второго пароля</a:t>
                      </a:r>
                    </a:p>
                  </a:txBody>
                  <a:tcPr marL="25901" marR="25901" marT="12950" marB="129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800">
                          <a:effectLst/>
                        </a:rPr>
                        <a:t>Объект createAccount готов к использованию.</a:t>
                      </a:r>
                    </a:p>
                  </a:txBody>
                  <a:tcPr marL="25901" marR="25901" marT="12950" marB="129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800">
                          <a:effectLst/>
                        </a:rPr>
                        <a:t>1. Ввести валидный пароль в первое поле.&lt;br&gt;2. Оставить второе поле пустым.&lt;br&gt;3. Вызвать isValuePassword("validPassword123", "").</a:t>
                      </a:r>
                    </a:p>
                  </a:txBody>
                  <a:tcPr marL="25901" marR="25901" marT="12950" marB="129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800">
                          <a:effectLst/>
                        </a:rPr>
                        <a:t>Метод возвращает false. &lt;br&gt; Toast отображается с сообщением о необходимости заполнить подтверждение пароля.</a:t>
                      </a:r>
                    </a:p>
                  </a:txBody>
                  <a:tcPr marL="25901" marR="25901" marT="12950" marB="12950" anchor="ctr"/>
                </a:tc>
                <a:extLst>
                  <a:ext uri="{0D108BD9-81ED-4DB2-BD59-A6C34878D82A}">
                    <a16:rowId xmlns:a16="http://schemas.microsoft.com/office/drawing/2014/main" val="2916742876"/>
                  </a:ext>
                </a:extLst>
              </a:tr>
              <a:tr h="1244607">
                <a:tc>
                  <a:txBody>
                    <a:bodyPr/>
                    <a:lstStyle/>
                    <a:p>
                      <a:pPr algn="l"/>
                      <a:r>
                        <a:rPr lang="ru-RU" sz="800">
                          <a:effectLst/>
                        </a:rPr>
                        <a:t>4</a:t>
                      </a:r>
                    </a:p>
                  </a:txBody>
                  <a:tcPr marL="25901" marR="25901" marT="12950" marB="129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800">
                          <a:effectLst/>
                        </a:rPr>
                        <a:t>Проверка несовпадающих паролей</a:t>
                      </a:r>
                    </a:p>
                  </a:txBody>
                  <a:tcPr marL="25901" marR="25901" marT="12950" marB="129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800">
                          <a:effectLst/>
                        </a:rPr>
                        <a:t>Объект createAccount готов к использованию.</a:t>
                      </a:r>
                    </a:p>
                  </a:txBody>
                  <a:tcPr marL="25901" marR="25901" marT="12950" marB="129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800">
                          <a:effectLst/>
                        </a:rPr>
                        <a:t>1. Ввести "</a:t>
                      </a:r>
                      <a:r>
                        <a:rPr lang="en-US" sz="800">
                          <a:effectLst/>
                        </a:rPr>
                        <a:t>password123" </a:t>
                      </a:r>
                      <a:r>
                        <a:rPr lang="ru-RU" sz="800">
                          <a:effectLst/>
                        </a:rPr>
                        <a:t>в первое поле.&lt;</a:t>
                      </a:r>
                      <a:r>
                        <a:rPr lang="en-US" sz="800">
                          <a:effectLst/>
                        </a:rPr>
                        <a:t>br&gt;2. </a:t>
                      </a:r>
                      <a:r>
                        <a:rPr lang="ru-RU" sz="800">
                          <a:effectLst/>
                        </a:rPr>
                        <a:t>Ввести "</a:t>
                      </a:r>
                      <a:r>
                        <a:rPr lang="en-US" sz="800">
                          <a:effectLst/>
                        </a:rPr>
                        <a:t>password321" </a:t>
                      </a:r>
                      <a:r>
                        <a:rPr lang="ru-RU" sz="800">
                          <a:effectLst/>
                        </a:rPr>
                        <a:t>во второе поле.&lt;</a:t>
                      </a:r>
                      <a:r>
                        <a:rPr lang="en-US" sz="800">
                          <a:effectLst/>
                        </a:rPr>
                        <a:t>br&gt;3. </a:t>
                      </a:r>
                      <a:r>
                        <a:rPr lang="ru-RU" sz="800">
                          <a:effectLst/>
                        </a:rPr>
                        <a:t>Вызвать </a:t>
                      </a:r>
                      <a:r>
                        <a:rPr lang="en-US" sz="800">
                          <a:effectLst/>
                        </a:rPr>
                        <a:t>isValuePassword("password123", "password321").</a:t>
                      </a:r>
                    </a:p>
                  </a:txBody>
                  <a:tcPr marL="25901" marR="25901" marT="12950" marB="129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800">
                          <a:effectLst/>
                        </a:rPr>
                        <a:t>Метод возвращает false. &lt;br&gt; Toast отображается с сообщением о несовпадении паролей.</a:t>
                      </a:r>
                    </a:p>
                  </a:txBody>
                  <a:tcPr marL="25901" marR="25901" marT="12950" marB="12950" anchor="ctr"/>
                </a:tc>
                <a:extLst>
                  <a:ext uri="{0D108BD9-81ED-4DB2-BD59-A6C34878D82A}">
                    <a16:rowId xmlns:a16="http://schemas.microsoft.com/office/drawing/2014/main" val="1703558282"/>
                  </a:ext>
                </a:extLst>
              </a:tr>
              <a:tr h="897275">
                <a:tc>
                  <a:txBody>
                    <a:bodyPr/>
                    <a:lstStyle/>
                    <a:p>
                      <a:pPr algn="l"/>
                      <a:r>
                        <a:rPr lang="ru-RU" sz="800">
                          <a:effectLst/>
                        </a:rPr>
                        <a:t>5</a:t>
                      </a:r>
                    </a:p>
                  </a:txBody>
                  <a:tcPr marL="25901" marR="25901" marT="12950" marB="129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800">
                          <a:effectLst/>
                        </a:rPr>
                        <a:t>Валидные совпадающие пароли</a:t>
                      </a:r>
                    </a:p>
                  </a:txBody>
                  <a:tcPr marL="25901" marR="25901" marT="12950" marB="129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800">
                          <a:effectLst/>
                        </a:rPr>
                        <a:t>Объект createAccount готов к использованию.</a:t>
                      </a:r>
                    </a:p>
                  </a:txBody>
                  <a:tcPr marL="25901" marR="25901" marT="12950" marB="129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800">
                          <a:effectLst/>
                        </a:rPr>
                        <a:t>1. Ввести "</a:t>
                      </a:r>
                      <a:r>
                        <a:rPr lang="en-US" sz="800">
                          <a:effectLst/>
                        </a:rPr>
                        <a:t>validPassword123" </a:t>
                      </a:r>
                      <a:r>
                        <a:rPr lang="ru-RU" sz="800">
                          <a:effectLst/>
                        </a:rPr>
                        <a:t>в оба поля.&lt;</a:t>
                      </a:r>
                      <a:r>
                        <a:rPr lang="en-US" sz="800">
                          <a:effectLst/>
                        </a:rPr>
                        <a:t>br&gt;2. </a:t>
                      </a:r>
                      <a:r>
                        <a:rPr lang="ru-RU" sz="800">
                          <a:effectLst/>
                        </a:rPr>
                        <a:t>Вызвать </a:t>
                      </a:r>
                      <a:r>
                        <a:rPr lang="en-US" sz="800">
                          <a:effectLst/>
                        </a:rPr>
                        <a:t>isValuePassword("validPassword123", "validPassword123").</a:t>
                      </a:r>
                    </a:p>
                  </a:txBody>
                  <a:tcPr marL="25901" marR="25901" marT="12950" marB="129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800" dirty="0">
                          <a:effectLst/>
                        </a:rPr>
                        <a:t>Метод возвращает </a:t>
                      </a:r>
                      <a:r>
                        <a:rPr lang="en-US" sz="800" dirty="0">
                          <a:effectLst/>
                        </a:rPr>
                        <a:t>true.</a:t>
                      </a:r>
                    </a:p>
                  </a:txBody>
                  <a:tcPr marL="25901" marR="25901" marT="12950" marB="12950" anchor="ctr"/>
                </a:tc>
                <a:extLst>
                  <a:ext uri="{0D108BD9-81ED-4DB2-BD59-A6C34878D82A}">
                    <a16:rowId xmlns:a16="http://schemas.microsoft.com/office/drawing/2014/main" val="2446732063"/>
                  </a:ext>
                </a:extLst>
              </a:tr>
            </a:tbl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F607A4AC-2EF6-5607-3FC0-51CDC8BB92A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-2604747" y="985730"/>
            <a:ext cx="3932237" cy="473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37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7B81A4-AECC-F45C-81D6-34C12824F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1E02EF-F94B-D317-5796-DE5199663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Мы рассмотрели основные этапы создания мобильного приложения: от планирования до разработки, тестирования и внедрения. Мы определили требования, продумали архитектуру и пользовательский интерфейс. Наш опыт и полученные знания будут полезны для реализации дальнейших проектов и помогут создавать успешные и востребованные мобильные решения.</a:t>
            </a:r>
          </a:p>
        </p:txBody>
      </p:sp>
    </p:spTree>
    <p:extLst>
      <p:ext uri="{BB962C8B-B14F-4D97-AF65-F5344CB8AC3E}">
        <p14:creationId xmlns:p14="http://schemas.microsoft.com/office/powerpoint/2010/main" val="3298080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432911-1A9D-B622-3B37-7341D9F8B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ТЗ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C1CF7F9-67E9-6A0C-0022-04F5FB4725C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0CC8C84-B455-CCF7-61D9-4F1DC2CF4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lvl="1">
              <a:lnSpc>
                <a:spcPct val="107000"/>
              </a:lnSpc>
              <a:spcBef>
                <a:spcPts val="200"/>
              </a:spcBef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Основная цель: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Разработать нативное мобильное приложение, которое предоставляет клиентам компании удобный и интуитивно понятный инструмент для отслеживания своих заказов компьютерной техники, управления ими, получения актуальной информации о скидках и акциях, а также оперативных уведомлений о любых изменениях в их заказах.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D19C7E6-FFDB-9736-4DEA-260BDEB10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879" y="996950"/>
            <a:ext cx="6785266" cy="488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232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055604-9757-CE0A-A976-19483F856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Дизайн приложения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A35EB5-EF69-8ECB-2A36-44E00EB6F7F3}"/>
              </a:ext>
            </a:extLst>
          </p:cNvPr>
          <p:cNvSpPr txBox="1"/>
          <p:nvPr/>
        </p:nvSpPr>
        <p:spPr>
          <a:xfrm>
            <a:off x="8975324" y="6483345"/>
            <a:ext cx="3905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Дизайн разработан в </a:t>
            </a:r>
            <a:r>
              <a:rPr lang="en-US" dirty="0"/>
              <a:t>Figma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C71116C-5D55-339B-A068-F161A0DBF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58" y="1471256"/>
            <a:ext cx="9309185" cy="493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321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8C090A-B3D4-253D-3253-CAEC776BC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7679"/>
            <a:ext cx="12176454" cy="550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112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9968313-C564-10BB-F349-E5EB093CF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881" y="110333"/>
            <a:ext cx="9447956" cy="650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57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CE48C4-75F1-464A-9275-A540C5095629}"/>
              </a:ext>
            </a:extLst>
          </p:cNvPr>
          <p:cNvSpPr txBox="1"/>
          <p:nvPr/>
        </p:nvSpPr>
        <p:spPr>
          <a:xfrm>
            <a:off x="577049" y="213857"/>
            <a:ext cx="8966447" cy="6430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  <a:buNone/>
            </a:pPr>
            <a:r>
              <a:rPr lang="ru-RU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Экран приветствия:</a:t>
            </a:r>
            <a:endParaRPr lang="ru-RU" sz="1400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buClr>
                <a:srgbClr val="000000"/>
              </a:buClr>
              <a:buSzPts val="1200"/>
              <a:buFont typeface="Symbol" panose="05050102010706020507" pitchFamily="18" charset="2"/>
              <a:buChar char=""/>
            </a:pPr>
            <a:r>
              <a:rPr lang="ru-RU" sz="14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Отображение логотипа компании</a:t>
            </a:r>
            <a:r>
              <a:rPr lang="en-US" sz="14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400" u="none" strike="noStrike" dirty="0"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Clr>
                <a:srgbClr val="000000"/>
              </a:buClr>
              <a:buSzPts val="1200"/>
              <a:buFont typeface="Symbol" panose="05050102010706020507" pitchFamily="18" charset="2"/>
              <a:buChar char=""/>
            </a:pPr>
            <a:r>
              <a:rPr lang="ru-RU" sz="14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Автоматический переход к экрану авторизации/регистрации.</a:t>
            </a:r>
            <a:endParaRPr lang="ru-RU" sz="1400" dirty="0"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fontAlgn="base">
              <a:lnSpc>
                <a:spcPct val="107000"/>
              </a:lnSpc>
              <a:spcAft>
                <a:spcPts val="800"/>
              </a:spcAft>
              <a:buClr>
                <a:srgbClr val="000000"/>
              </a:buClr>
              <a:buSzPts val="1200"/>
            </a:pPr>
            <a:r>
              <a:rPr lang="ru-RU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Экран авторизации/регистрации:</a:t>
            </a:r>
            <a:endParaRPr lang="ru-RU" sz="1400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buClr>
                <a:srgbClr val="000000"/>
              </a:buClr>
              <a:buSzPts val="1200"/>
              <a:buFont typeface="Symbol" panose="05050102010706020507" pitchFamily="18" charset="2"/>
              <a:buChar char=""/>
            </a:pPr>
            <a:r>
              <a:rPr lang="ru-RU" sz="14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Поля для ввода логина (</a:t>
            </a:r>
            <a:r>
              <a:rPr lang="ru-RU" sz="1400" u="none" strike="noStrike" dirty="0" err="1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email</a:t>
            </a:r>
            <a:r>
              <a:rPr lang="ru-RU" sz="14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или номер телефона) и пароля.</a:t>
            </a:r>
            <a:endParaRPr lang="ru-RU" sz="1400" u="none" strike="noStrike" dirty="0"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buClr>
                <a:srgbClr val="000000"/>
              </a:buClr>
              <a:buSzPts val="1200"/>
              <a:buFont typeface="Symbol" panose="05050102010706020507" pitchFamily="18" charset="2"/>
              <a:buChar char=""/>
            </a:pPr>
            <a:r>
              <a:rPr lang="ru-RU" sz="14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Кнопка «</a:t>
            </a:r>
            <a:r>
              <a:rPr lang="en-US" sz="14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Continue</a:t>
            </a:r>
            <a:r>
              <a:rPr lang="ru-RU" sz="14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».</a:t>
            </a:r>
            <a:endParaRPr lang="ru-RU" sz="1400" u="none" strike="noStrike" dirty="0"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buClr>
                <a:srgbClr val="000000"/>
              </a:buClr>
              <a:buSzPts val="1200"/>
              <a:buFont typeface="Symbol" panose="05050102010706020507" pitchFamily="18" charset="2"/>
              <a:buChar char=""/>
            </a:pPr>
            <a:r>
              <a:rPr lang="ru-RU" sz="14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Ссылка «</a:t>
            </a:r>
            <a:r>
              <a:rPr lang="en-US" sz="14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Forgot password</a:t>
            </a:r>
            <a:r>
              <a:rPr lang="ru-RU" sz="14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?».</a:t>
            </a:r>
            <a:endParaRPr lang="ru-RU" sz="1400" u="none" strike="noStrike" dirty="0"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buClr>
                <a:srgbClr val="000000"/>
              </a:buClr>
              <a:buSzPts val="1200"/>
              <a:buFont typeface="Symbol" panose="05050102010706020507" pitchFamily="18" charset="2"/>
              <a:buChar char=""/>
            </a:pPr>
            <a:r>
              <a:rPr lang="ru-RU" sz="14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Ссылка «</a:t>
            </a:r>
            <a:r>
              <a:rPr lang="en-US" sz="14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account</a:t>
            </a:r>
            <a:r>
              <a:rPr lang="ru-RU" sz="14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  <a:r>
              <a:rPr lang="en-US" sz="14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400" u="none" strike="noStrike" dirty="0"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buClr>
                <a:srgbClr val="000000"/>
              </a:buClr>
              <a:buSzPts val="1200"/>
              <a:buFont typeface="Symbol" panose="05050102010706020507" pitchFamily="18" charset="2"/>
              <a:buChar char=""/>
            </a:pPr>
            <a:r>
              <a:rPr lang="ru-RU" sz="14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Валидация введенных данных</a:t>
            </a:r>
            <a:r>
              <a:rPr lang="en-US" sz="14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400" u="none" strike="noStrike" dirty="0"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Clr>
                <a:srgbClr val="000000"/>
              </a:buClr>
              <a:buSzPts val="1200"/>
              <a:buFont typeface="Symbol" panose="05050102010706020507" pitchFamily="18" charset="2"/>
              <a:buChar char=""/>
            </a:pPr>
            <a:r>
              <a:rPr lang="ru-RU" sz="14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Сообщение об ошибке при неправильном вводе данных.</a:t>
            </a:r>
            <a:endParaRPr lang="ru-RU" sz="1400" u="none" strike="noStrike" dirty="0"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  <a:buNone/>
            </a:pPr>
            <a:r>
              <a:rPr lang="ru-RU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Основной экран:</a:t>
            </a:r>
            <a:endParaRPr lang="ru-RU" sz="1400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buClr>
                <a:srgbClr val="000000"/>
              </a:buClr>
              <a:buSzPts val="1200"/>
              <a:buFont typeface="Symbol" panose="05050102010706020507" pitchFamily="18" charset="2"/>
              <a:buChar char=""/>
            </a:pPr>
            <a:r>
              <a:rPr lang="ru-RU" sz="14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Навигационное меню или панель вкладок для перехода к другим разделам приложения («</a:t>
            </a:r>
            <a:r>
              <a:rPr lang="en-US" sz="14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 orders</a:t>
            </a:r>
            <a:r>
              <a:rPr lang="ru-RU" sz="14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», «</a:t>
            </a:r>
            <a:r>
              <a:rPr lang="en-US" sz="14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Discounts</a:t>
            </a:r>
            <a:r>
              <a:rPr lang="ru-RU" sz="14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», «</a:t>
            </a:r>
            <a:r>
              <a:rPr lang="en-US" sz="14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Categories</a:t>
            </a:r>
            <a:r>
              <a:rPr lang="ru-RU" sz="14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»).</a:t>
            </a:r>
            <a:endParaRPr lang="ru-RU" sz="1400" u="none" strike="noStrike" dirty="0"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buClr>
                <a:srgbClr val="000000"/>
              </a:buClr>
              <a:buSzPts val="1200"/>
              <a:buFont typeface="Symbol" panose="05050102010706020507" pitchFamily="18" charset="2"/>
              <a:buChar char=""/>
            </a:pPr>
            <a:r>
              <a:rPr lang="ru-RU" sz="14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Возможность поиска товаров по фильтрам.</a:t>
            </a:r>
            <a:endParaRPr lang="ru-RU" sz="1400" u="none" strike="noStrike" dirty="0"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Clr>
                <a:srgbClr val="000000"/>
              </a:buClr>
              <a:buSzPts val="1200"/>
              <a:buFont typeface="Symbol" panose="05050102010706020507" pitchFamily="18" charset="2"/>
              <a:buChar char=""/>
            </a:pPr>
            <a:r>
              <a:rPr lang="ru-RU" sz="14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Уведомления о новых событиях.</a:t>
            </a:r>
            <a:endParaRPr lang="ru-RU" sz="1400" u="none" strike="noStrike" dirty="0"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  <a:buNone/>
            </a:pPr>
            <a:r>
              <a:rPr lang="ru-RU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Экран списка заказов:</a:t>
            </a:r>
            <a:endParaRPr lang="ru-RU" sz="1400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buClr>
                <a:srgbClr val="000000"/>
              </a:buClr>
              <a:buSzPts val="1200"/>
              <a:buFont typeface="Symbol" panose="05050102010706020507" pitchFamily="18" charset="2"/>
              <a:buChar char=""/>
            </a:pPr>
            <a:r>
              <a:rPr lang="ru-RU" sz="14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Отображение заказов в виде списка с кратким описанием (номер заказа, трек номер заказа).</a:t>
            </a:r>
            <a:endParaRPr lang="ru-RU" sz="1400" u="none" strike="noStrike" dirty="0"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Clr>
                <a:srgbClr val="000000"/>
              </a:buClr>
              <a:buSzPts val="1200"/>
              <a:buFont typeface="Symbol" panose="05050102010706020507" pitchFamily="18" charset="2"/>
              <a:buChar char=""/>
            </a:pPr>
            <a:r>
              <a:rPr lang="ru-RU" sz="14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Возможность просмотра деталей заказа при нажатии на кнопку «</a:t>
            </a:r>
            <a:r>
              <a:rPr lang="en-US" sz="14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Details</a:t>
            </a:r>
            <a:r>
              <a:rPr lang="ru-RU" sz="14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».</a:t>
            </a:r>
            <a:endParaRPr lang="ru-RU" sz="1400" u="none" strike="noStrike" dirty="0"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  <a:buNone/>
            </a:pPr>
            <a:r>
              <a:rPr lang="ru-RU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Экран деталей заказа:</a:t>
            </a:r>
            <a:endParaRPr lang="ru-RU" sz="1400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buClr>
                <a:srgbClr val="000000"/>
              </a:buClr>
              <a:buSzPts val="1200"/>
              <a:buFont typeface="Symbol" panose="05050102010706020507" pitchFamily="18" charset="2"/>
              <a:buChar char=""/>
            </a:pPr>
            <a:r>
              <a:rPr lang="ru-RU" sz="14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Отображение полной информации о заказе.</a:t>
            </a:r>
            <a:endParaRPr lang="ru-RU" sz="1400" u="none" strike="noStrike" dirty="0"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Clr>
                <a:srgbClr val="000000"/>
              </a:buClr>
              <a:buSzPts val="1200"/>
              <a:buFont typeface="Symbol" panose="05050102010706020507" pitchFamily="18" charset="2"/>
              <a:buChar char=""/>
            </a:pPr>
            <a:r>
              <a:rPr lang="ru-RU" sz="14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Четкое и структурированное представление информации.</a:t>
            </a:r>
            <a:endParaRPr lang="ru-RU" sz="1400" u="none" strike="noStrike" dirty="0"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  <a:buNone/>
            </a:pPr>
            <a:r>
              <a:rPr lang="ru-RU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Экран скидок:</a:t>
            </a:r>
            <a:endParaRPr lang="ru-RU" sz="1400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Clr>
                <a:srgbClr val="000000"/>
              </a:buClr>
              <a:buSzPts val="1200"/>
              <a:buFont typeface="Symbol" panose="05050102010706020507" pitchFamily="18" charset="2"/>
              <a:buChar char=""/>
            </a:pPr>
            <a:r>
              <a:rPr lang="ru-RU" sz="14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Отображение списка доступных скидок с кратким описанием (название, размер скидки, описание).</a:t>
            </a:r>
            <a:endParaRPr lang="ru-RU" sz="1400" u="none" strike="noStrike" dirty="0"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Возможность активировать скидку.</a:t>
            </a:r>
            <a:endParaRPr lang="ru-RU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15AB30-2ED8-5BBE-1EDA-796B11B18F8B}"/>
              </a:ext>
            </a:extLst>
          </p:cNvPr>
          <p:cNvSpPr txBox="1"/>
          <p:nvPr/>
        </p:nvSpPr>
        <p:spPr>
          <a:xfrm>
            <a:off x="6572435" y="0"/>
            <a:ext cx="56195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экранам</a:t>
            </a:r>
          </a:p>
        </p:txBody>
      </p:sp>
    </p:spTree>
    <p:extLst>
      <p:ext uri="{BB962C8B-B14F-4D97-AF65-F5344CB8AC3E}">
        <p14:creationId xmlns:p14="http://schemas.microsoft.com/office/powerpoint/2010/main" val="1682546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0D4921-DE82-8E68-DC79-B186C93CB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Диаграммы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56D7732-1D4F-7952-89F1-F0D56A0AB5A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37024"/>
            <a:ext cx="5181600" cy="3540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28C379A-68F0-E07E-FEC3-82AA3A4EA26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351" b="11455"/>
          <a:stretch/>
        </p:blipFill>
        <p:spPr bwMode="auto">
          <a:xfrm>
            <a:off x="6784004" y="566511"/>
            <a:ext cx="4900474" cy="603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AD5205-1B7D-A9E0-E93C-63FB615A14AE}"/>
              </a:ext>
            </a:extLst>
          </p:cNvPr>
          <p:cNvSpPr txBox="1"/>
          <p:nvPr/>
        </p:nvSpPr>
        <p:spPr>
          <a:xfrm>
            <a:off x="1012054" y="1793289"/>
            <a:ext cx="312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ERD-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55B513-DA08-9038-60B1-F0860403DC91}"/>
              </a:ext>
            </a:extLst>
          </p:cNvPr>
          <p:cNvSpPr txBox="1"/>
          <p:nvPr/>
        </p:nvSpPr>
        <p:spPr>
          <a:xfrm>
            <a:off x="6249880" y="781235"/>
            <a:ext cx="2539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Use-case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диаграмма</a:t>
            </a:r>
          </a:p>
        </p:txBody>
      </p:sp>
    </p:spTree>
    <p:extLst>
      <p:ext uri="{BB962C8B-B14F-4D97-AF65-F5344CB8AC3E}">
        <p14:creationId xmlns:p14="http://schemas.microsoft.com/office/powerpoint/2010/main" val="3878978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B8576B-43F6-80F2-E46E-F97332E45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Документирование прецедентов 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26E1105D-D0E7-EB6D-3764-A866818A02E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43009220"/>
              </p:ext>
            </p:extLst>
          </p:nvPr>
        </p:nvGraphicFramePr>
        <p:xfrm>
          <a:off x="1348358" y="1825626"/>
          <a:ext cx="4161283" cy="435133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080419">
                  <a:extLst>
                    <a:ext uri="{9D8B030D-6E8A-4147-A177-3AD203B41FA5}">
                      <a16:colId xmlns:a16="http://schemas.microsoft.com/office/drawing/2014/main" val="1380431619"/>
                    </a:ext>
                  </a:extLst>
                </a:gridCol>
                <a:gridCol w="2080864">
                  <a:extLst>
                    <a:ext uri="{9D8B030D-6E8A-4147-A177-3AD203B41FA5}">
                      <a16:colId xmlns:a16="http://schemas.microsoft.com/office/drawing/2014/main" val="1899174503"/>
                    </a:ext>
                  </a:extLst>
                </a:gridCol>
              </a:tblGrid>
              <a:tr h="1305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800" kern="100">
                          <a:solidFill>
                            <a:schemeClr val="tx1"/>
                          </a:solidFill>
                          <a:effectLst/>
                        </a:rPr>
                        <a:t>Название варианта использования</a:t>
                      </a:r>
                      <a:endParaRPr lang="ru-RU" sz="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92" marR="480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  <a:tabLst>
                          <a:tab pos="800100" algn="l"/>
                        </a:tabLst>
                      </a:pPr>
                      <a:r>
                        <a:rPr lang="ru-RU" sz="800" kern="100">
                          <a:solidFill>
                            <a:schemeClr val="tx1"/>
                          </a:solidFill>
                          <a:effectLst/>
                        </a:rPr>
                        <a:t>Регистрация	</a:t>
                      </a:r>
                      <a:endParaRPr lang="ru-RU" sz="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92" marR="48092" marT="0" marB="0"/>
                </a:tc>
                <a:extLst>
                  <a:ext uri="{0D108BD9-81ED-4DB2-BD59-A6C34878D82A}">
                    <a16:rowId xmlns:a16="http://schemas.microsoft.com/office/drawing/2014/main" val="1513631442"/>
                  </a:ext>
                </a:extLst>
              </a:tr>
              <a:tr h="1305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800" kern="100">
                          <a:solidFill>
                            <a:schemeClr val="tx1"/>
                          </a:solidFill>
                          <a:effectLst/>
                        </a:rPr>
                        <a:t>Действующее лицо</a:t>
                      </a:r>
                      <a:endParaRPr lang="ru-RU" sz="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92" marR="480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800" kern="100">
                          <a:solidFill>
                            <a:schemeClr val="tx1"/>
                          </a:solidFill>
                          <a:effectLst/>
                        </a:rPr>
                        <a:t>Пользователь</a:t>
                      </a:r>
                      <a:endParaRPr lang="ru-RU" sz="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92" marR="48092" marT="0" marB="0"/>
                </a:tc>
                <a:extLst>
                  <a:ext uri="{0D108BD9-81ED-4DB2-BD59-A6C34878D82A}">
                    <a16:rowId xmlns:a16="http://schemas.microsoft.com/office/drawing/2014/main" val="1408042520"/>
                  </a:ext>
                </a:extLst>
              </a:tr>
              <a:tr h="2677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800" kern="100">
                          <a:solidFill>
                            <a:schemeClr val="tx1"/>
                          </a:solidFill>
                          <a:effectLst/>
                        </a:rPr>
                        <a:t>Предпосылки</a:t>
                      </a:r>
                      <a:endParaRPr lang="ru-RU" sz="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92" marR="480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800" kern="100">
                          <a:solidFill>
                            <a:schemeClr val="tx1"/>
                          </a:solidFill>
                          <a:effectLst/>
                        </a:rPr>
                        <a:t>Пользователь находится на странице регистрации.</a:t>
                      </a:r>
                      <a:endParaRPr lang="ru-RU" sz="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92" marR="48092" marT="0" marB="0"/>
                </a:tc>
                <a:extLst>
                  <a:ext uri="{0D108BD9-81ED-4DB2-BD59-A6C34878D82A}">
                    <a16:rowId xmlns:a16="http://schemas.microsoft.com/office/drawing/2014/main" val="3185509002"/>
                  </a:ext>
                </a:extLst>
              </a:tr>
              <a:tr h="2677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800" kern="100" dirty="0">
                          <a:solidFill>
                            <a:schemeClr val="tx1"/>
                          </a:solidFill>
                          <a:effectLst/>
                        </a:rPr>
                        <a:t>Постусловия</a:t>
                      </a:r>
                      <a:endParaRPr lang="ru-RU" sz="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92" marR="480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800" kern="100">
                          <a:solidFill>
                            <a:schemeClr val="tx1"/>
                          </a:solidFill>
                          <a:effectLst/>
                        </a:rPr>
                        <a:t>Создана учетная запись пользователя, пользователь авторизован.</a:t>
                      </a:r>
                      <a:endParaRPr lang="ru-RU" sz="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92" marR="48092" marT="0" marB="0"/>
                </a:tc>
                <a:extLst>
                  <a:ext uri="{0D108BD9-81ED-4DB2-BD59-A6C34878D82A}">
                    <a16:rowId xmlns:a16="http://schemas.microsoft.com/office/drawing/2014/main" val="3442869202"/>
                  </a:ext>
                </a:extLst>
              </a:tr>
              <a:tr h="30125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800" kern="100">
                          <a:solidFill>
                            <a:schemeClr val="tx1"/>
                          </a:solidFill>
                          <a:effectLst/>
                        </a:rPr>
                        <a:t>Основной успешный сценарий</a:t>
                      </a:r>
                      <a:endParaRPr lang="ru-RU" sz="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92" marR="48092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ru-RU" sz="800" kern="100">
                          <a:solidFill>
                            <a:schemeClr val="tx1"/>
                          </a:solidFill>
                          <a:effectLst/>
                        </a:rPr>
                        <a:t>Пользователь переходит на страницу регистрации.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ru-RU" sz="800" kern="100">
                          <a:solidFill>
                            <a:schemeClr val="tx1"/>
                          </a:solidFill>
                          <a:effectLst/>
                        </a:rPr>
                        <a:t>Система отображает форму регистрации с полями:</a:t>
                      </a:r>
                    </a:p>
                    <a:p>
                      <a:pPr marL="742950" lvl="1" indent="-285750">
                        <a:lnSpc>
                          <a:spcPct val="107000"/>
                        </a:lnSpc>
                        <a:buFont typeface="+mj-lt"/>
                        <a:buAutoNum type="alphaLcPeriod"/>
                      </a:pPr>
                      <a:r>
                        <a:rPr lang="ru-RU" sz="800" kern="100">
                          <a:solidFill>
                            <a:schemeClr val="tx1"/>
                          </a:solidFill>
                          <a:effectLst/>
                        </a:rPr>
                        <a:t>Адрес электронной почты или номер телефона</a:t>
                      </a:r>
                    </a:p>
                    <a:p>
                      <a:pPr marL="742950" lvl="1" indent="-285750">
                        <a:lnSpc>
                          <a:spcPct val="107000"/>
                        </a:lnSpc>
                        <a:buFont typeface="+mj-lt"/>
                        <a:buAutoNum type="alphaLcPeriod"/>
                      </a:pPr>
                      <a:r>
                        <a:rPr lang="ru-RU" sz="800" kern="100">
                          <a:solidFill>
                            <a:schemeClr val="tx1"/>
                          </a:solidFill>
                          <a:effectLst/>
                        </a:rPr>
                        <a:t>Пароль</a:t>
                      </a:r>
                    </a:p>
                    <a:p>
                      <a:pPr marL="742950" lvl="1" indent="-285750">
                        <a:lnSpc>
                          <a:spcPct val="107000"/>
                        </a:lnSpc>
                        <a:buFont typeface="+mj-lt"/>
                        <a:buAutoNum type="alphaLcPeriod"/>
                      </a:pPr>
                      <a:r>
                        <a:rPr lang="ru-RU" sz="800" kern="100">
                          <a:solidFill>
                            <a:schemeClr val="tx1"/>
                          </a:solidFill>
                          <a:effectLst/>
                        </a:rPr>
                        <a:t>ФИО пользователя</a:t>
                      </a:r>
                    </a:p>
                    <a:p>
                      <a:pPr marL="742950" lvl="1" indent="-285750">
                        <a:lnSpc>
                          <a:spcPct val="107000"/>
                        </a:lnSpc>
                        <a:buFont typeface="+mj-lt"/>
                        <a:buAutoNum type="alphaLcPeriod"/>
                      </a:pPr>
                      <a:r>
                        <a:rPr lang="ru-RU" sz="800" kern="100">
                          <a:solidFill>
                            <a:schemeClr val="tx1"/>
                          </a:solidFill>
                          <a:effectLst/>
                        </a:rPr>
                        <a:t>Адрес (почтовый адрес, город, улица, дом)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ru-RU" sz="800" kern="100">
                          <a:solidFill>
                            <a:schemeClr val="tx1"/>
                          </a:solidFill>
                          <a:effectLst/>
                        </a:rPr>
                        <a:t>Пользователь заполняет все обязательные поля формы.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ru-RU" sz="800" kern="100">
                          <a:solidFill>
                            <a:schemeClr val="tx1"/>
                          </a:solidFill>
                          <a:effectLst/>
                        </a:rPr>
                        <a:t>Пользователь подтверждает пароль.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ru-RU" sz="800" kern="100">
                          <a:solidFill>
                            <a:schemeClr val="tx1"/>
                          </a:solidFill>
                          <a:effectLst/>
                        </a:rPr>
                        <a:t>Пользователь нажимает кнопку «</a:t>
                      </a:r>
                      <a:r>
                        <a:rPr lang="en-US" sz="800" kern="100">
                          <a:solidFill>
                            <a:schemeClr val="tx1"/>
                          </a:solidFill>
                          <a:effectLst/>
                        </a:rPr>
                        <a:t>Continue</a:t>
                      </a:r>
                      <a:r>
                        <a:rPr lang="ru-RU" sz="800" kern="100">
                          <a:solidFill>
                            <a:schemeClr val="tx1"/>
                          </a:solidFill>
                          <a:effectLst/>
                        </a:rPr>
                        <a:t>».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ru-RU" sz="800" kern="100">
                          <a:solidFill>
                            <a:schemeClr val="tx1"/>
                          </a:solidFill>
                          <a:effectLst/>
                        </a:rPr>
                        <a:t>Система проверяет адрес электронной почты/телефона.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ru-RU" sz="800" kern="100">
                          <a:solidFill>
                            <a:schemeClr val="tx1"/>
                          </a:solidFill>
                          <a:effectLst/>
                        </a:rPr>
                        <a:t>Система проверяет корректность введенных данных (формат электронной почты, пароля и т.д.).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ru-RU" sz="800" kern="100">
                          <a:solidFill>
                            <a:schemeClr val="tx1"/>
                          </a:solidFill>
                          <a:effectLst/>
                        </a:rPr>
                        <a:t>Система создает учетную запись пользователя.</a:t>
                      </a:r>
                      <a:endParaRPr lang="ru-RU" sz="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92" marR="48092" marT="0" marB="0"/>
                </a:tc>
                <a:extLst>
                  <a:ext uri="{0D108BD9-81ED-4DB2-BD59-A6C34878D82A}">
                    <a16:rowId xmlns:a16="http://schemas.microsoft.com/office/drawing/2014/main" val="2091835455"/>
                  </a:ext>
                </a:extLst>
              </a:tr>
              <a:tr h="5422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800" kern="100">
                          <a:solidFill>
                            <a:schemeClr val="tx1"/>
                          </a:solidFill>
                          <a:effectLst/>
                        </a:rPr>
                        <a:t>Ограничения</a:t>
                      </a:r>
                      <a:endParaRPr lang="ru-RU" sz="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92" marR="48092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ru-RU" sz="800" kern="100" dirty="0">
                          <a:solidFill>
                            <a:schemeClr val="tx1"/>
                          </a:solidFill>
                          <a:effectLst/>
                        </a:rPr>
                        <a:t>Все поля заполнены без исключений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ru-RU" sz="800" kern="100" dirty="0">
                          <a:solidFill>
                            <a:schemeClr val="tx1"/>
                          </a:solidFill>
                          <a:effectLst/>
                        </a:rPr>
                        <a:t>Пароль должен соответствовать определенным требованиям сложности (минимальная длина)</a:t>
                      </a:r>
                      <a:endParaRPr lang="ru-RU" sz="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92" marR="48092" marT="0" marB="0"/>
                </a:tc>
                <a:extLst>
                  <a:ext uri="{0D108BD9-81ED-4DB2-BD59-A6C34878D82A}">
                    <a16:rowId xmlns:a16="http://schemas.microsoft.com/office/drawing/2014/main" val="2657312038"/>
                  </a:ext>
                </a:extLst>
              </a:tr>
            </a:tbl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C2B6A62F-99F1-62DB-2D77-5624FB7D49D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95755932"/>
              </p:ext>
            </p:extLst>
          </p:nvPr>
        </p:nvGraphicFramePr>
        <p:xfrm>
          <a:off x="6172200" y="2232063"/>
          <a:ext cx="5181600" cy="353846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590523">
                  <a:extLst>
                    <a:ext uri="{9D8B030D-6E8A-4147-A177-3AD203B41FA5}">
                      <a16:colId xmlns:a16="http://schemas.microsoft.com/office/drawing/2014/main" val="1947043716"/>
                    </a:ext>
                  </a:extLst>
                </a:gridCol>
                <a:gridCol w="2591077">
                  <a:extLst>
                    <a:ext uri="{9D8B030D-6E8A-4147-A177-3AD203B41FA5}">
                      <a16:colId xmlns:a16="http://schemas.microsoft.com/office/drawing/2014/main" val="3926822849"/>
                    </a:ext>
                  </a:extLst>
                </a:gridCol>
              </a:tblGrid>
              <a:tr h="1625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000" kern="100">
                          <a:effectLst/>
                        </a:rPr>
                        <a:t>Название варианта использования</a:t>
                      </a:r>
                      <a:endParaRPr lang="ru-RU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84" marR="598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000" kern="100">
                          <a:effectLst/>
                        </a:rPr>
                        <a:t>Оформление заказа.</a:t>
                      </a:r>
                      <a:endParaRPr lang="ru-RU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84" marR="59884" marT="0" marB="0"/>
                </a:tc>
                <a:extLst>
                  <a:ext uri="{0D108BD9-81ED-4DB2-BD59-A6C34878D82A}">
                    <a16:rowId xmlns:a16="http://schemas.microsoft.com/office/drawing/2014/main" val="4229641385"/>
                  </a:ext>
                </a:extLst>
              </a:tr>
              <a:tr h="1625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000" kern="100">
                          <a:effectLst/>
                        </a:rPr>
                        <a:t>Действующее лицо</a:t>
                      </a:r>
                      <a:endParaRPr lang="ru-RU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84" marR="598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000" kern="100">
                          <a:effectLst/>
                        </a:rPr>
                        <a:t>Пользователь.</a:t>
                      </a:r>
                      <a:endParaRPr lang="ru-RU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84" marR="59884" marT="0" marB="0"/>
                </a:tc>
                <a:extLst>
                  <a:ext uri="{0D108BD9-81ED-4DB2-BD59-A6C34878D82A}">
                    <a16:rowId xmlns:a16="http://schemas.microsoft.com/office/drawing/2014/main" val="4024852168"/>
                  </a:ext>
                </a:extLst>
              </a:tr>
              <a:tr h="3334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000" kern="100">
                          <a:effectLst/>
                        </a:rPr>
                        <a:t>Предпосылки</a:t>
                      </a:r>
                      <a:endParaRPr lang="ru-RU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84" marR="598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000" kern="100">
                          <a:effectLst/>
                        </a:rPr>
                        <a:t>Пользователь авторизован, в корзине есть товары.</a:t>
                      </a:r>
                      <a:endParaRPr lang="ru-RU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84" marR="59884" marT="0" marB="0"/>
                </a:tc>
                <a:extLst>
                  <a:ext uri="{0D108BD9-81ED-4DB2-BD59-A6C34878D82A}">
                    <a16:rowId xmlns:a16="http://schemas.microsoft.com/office/drawing/2014/main" val="930827005"/>
                  </a:ext>
                </a:extLst>
              </a:tr>
              <a:tr h="3334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000" kern="100">
                          <a:effectLst/>
                        </a:rPr>
                        <a:t>Постусловия</a:t>
                      </a:r>
                      <a:endParaRPr lang="ru-RU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84" marR="598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000" kern="100">
                          <a:effectLst/>
                        </a:rPr>
                        <a:t>Заказ создан в системе, пользователю отправлено уведомление о заказе.</a:t>
                      </a:r>
                      <a:endParaRPr lang="ru-RU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84" marR="59884" marT="0" marB="0"/>
                </a:tc>
                <a:extLst>
                  <a:ext uri="{0D108BD9-81ED-4DB2-BD59-A6C34878D82A}">
                    <a16:rowId xmlns:a16="http://schemas.microsoft.com/office/drawing/2014/main" val="2421309495"/>
                  </a:ext>
                </a:extLst>
              </a:tr>
              <a:tr h="22132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000" kern="100">
                          <a:effectLst/>
                        </a:rPr>
                        <a:t>Основной успешный сценарий</a:t>
                      </a:r>
                      <a:endParaRPr lang="ru-RU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84" marR="59884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ru-RU" sz="1000" kern="100">
                          <a:effectLst/>
                        </a:rPr>
                        <a:t>Пользователь переходит к корзине.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ru-RU" sz="1000" kern="100">
                          <a:effectLst/>
                        </a:rPr>
                        <a:t>Пользователь проверяет состав заказа.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ru-RU" sz="1000" kern="100">
                          <a:effectLst/>
                        </a:rPr>
                        <a:t>Система отображает предварительную стоимость заказа.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ru-RU" sz="1000" kern="100">
                          <a:effectLst/>
                        </a:rPr>
                        <a:t>Пользователь вводит информацию для оплаты.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ru-RU" sz="1000" kern="100">
                          <a:effectLst/>
                        </a:rPr>
                        <a:t>Система обрабатывает платеж.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ru-RU" sz="1000" kern="100">
                          <a:effectLst/>
                        </a:rPr>
                        <a:t>Система создает заказ.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ru-RU" sz="1000" kern="100">
                          <a:effectLst/>
                        </a:rPr>
                        <a:t>Система отображает информацию о заказе и подтверждение.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ru-RU" sz="1000" kern="100">
                          <a:effectLst/>
                        </a:rPr>
                        <a:t>Система отправляет пользователю уведомление о заказе.</a:t>
                      </a:r>
                      <a:endParaRPr lang="ru-RU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84" marR="59884" marT="0" marB="0"/>
                </a:tc>
                <a:extLst>
                  <a:ext uri="{0D108BD9-81ED-4DB2-BD59-A6C34878D82A}">
                    <a16:rowId xmlns:a16="http://schemas.microsoft.com/office/drawing/2014/main" val="2632628759"/>
                  </a:ext>
                </a:extLst>
              </a:tr>
              <a:tr h="3334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000" kern="100">
                          <a:effectLst/>
                        </a:rPr>
                        <a:t>Ограничения</a:t>
                      </a:r>
                      <a:endParaRPr lang="ru-RU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84" marR="598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000" kern="100" dirty="0">
                          <a:effectLst/>
                        </a:rPr>
                        <a:t>Заказы могут быть оформлены только для товаров, доступных в наличии.</a:t>
                      </a:r>
                      <a:endParaRPr lang="ru-RU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84" marR="59884" marT="0" marB="0"/>
                </a:tc>
                <a:extLst>
                  <a:ext uri="{0D108BD9-81ED-4DB2-BD59-A6C34878D82A}">
                    <a16:rowId xmlns:a16="http://schemas.microsoft.com/office/drawing/2014/main" val="3991475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258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FCB3E8-8E0E-2DB1-4B10-6E1CE0FCF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БД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EB7ECCF-12DC-DA78-D292-8B4DD981A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разработаны таблицы: Товар, Конфигурация, Категория, Элемент заказа, Скидка, Уведомление, История заказов, Заказ, Пользователь.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заполнены таблицы: Товар, Категория, Конфигурация, Скидка, Уведомление.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206F8A9-8475-C8EC-B4CC-8B77ABAA1BB7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10" b="839"/>
          <a:stretch/>
        </p:blipFill>
        <p:spPr bwMode="auto">
          <a:xfrm>
            <a:off x="5600438" y="95435"/>
            <a:ext cx="6172200" cy="666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19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1204</Words>
  <Application>Microsoft Office PowerPoint</Application>
  <PresentationFormat>Широкоэкранный</PresentationFormat>
  <Paragraphs>167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Symbol</vt:lpstr>
      <vt:lpstr>Times New Roman</vt:lpstr>
      <vt:lpstr>Тема Office</vt:lpstr>
      <vt:lpstr>Интернет-магазин</vt:lpstr>
      <vt:lpstr>Разработка ТЗ</vt:lpstr>
      <vt:lpstr>Дизайн приложения</vt:lpstr>
      <vt:lpstr>Презентация PowerPoint</vt:lpstr>
      <vt:lpstr>Презентация PowerPoint</vt:lpstr>
      <vt:lpstr>Презентация PowerPoint</vt:lpstr>
      <vt:lpstr>Диаграммы</vt:lpstr>
      <vt:lpstr>Документирование прецедентов </vt:lpstr>
      <vt:lpstr>Разработка БД</vt:lpstr>
      <vt:lpstr>Разработка API</vt:lpstr>
      <vt:lpstr>Презентация PowerPoint</vt:lpstr>
      <vt:lpstr>Разработка клиентской части</vt:lpstr>
      <vt:lpstr>Презентация PowerPoint</vt:lpstr>
      <vt:lpstr>Тест-кейсы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Cyber Pivas</dc:creator>
  <cp:lastModifiedBy>Cyber Pivas</cp:lastModifiedBy>
  <cp:revision>5</cp:revision>
  <dcterms:created xsi:type="dcterms:W3CDTF">2025-05-02T15:09:52Z</dcterms:created>
  <dcterms:modified xsi:type="dcterms:W3CDTF">2025-05-03T03:16:27Z</dcterms:modified>
</cp:coreProperties>
</file>