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2" r:id="rId5"/>
    <p:sldId id="263" r:id="rId6"/>
    <p:sldId id="271" r:id="rId7"/>
    <p:sldId id="264" r:id="rId8"/>
    <p:sldId id="272" r:id="rId9"/>
    <p:sldId id="259" r:id="rId10"/>
    <p:sldId id="260" r:id="rId11"/>
    <p:sldId id="261" r:id="rId12"/>
    <p:sldId id="269" r:id="rId13"/>
    <p:sldId id="265" r:id="rId14"/>
    <p:sldId id="266" r:id="rId15"/>
    <p:sldId id="267" r:id="rId16"/>
    <p:sldId id="274" r:id="rId17"/>
    <p:sldId id="275" r:id="rId18"/>
    <p:sldId id="268" r:id="rId19"/>
    <p:sldId id="273" r:id="rId20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4.wmf"/><Relationship Id="rId6" Type="http://schemas.openxmlformats.org/officeDocument/2006/relationships/image" Target="../media/image26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5AFC-AA40-48C2-927B-97706369A0D0}" type="datetimeFigureOut">
              <a:rPr lang="en-US" smtClean="0"/>
              <a:pPr/>
              <a:t>12-Sep-17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162D-E102-4B38-AA07-8C2650A5D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819400" y="685800"/>
          <a:ext cx="3152775" cy="419100"/>
        </p:xfrm>
        <a:graphic>
          <a:graphicData uri="http://schemas.openxmlformats.org/presentationml/2006/ole">
            <p:oleObj spid="_x0000_s3074" name="Equation" r:id="rId3" imgW="1917360" imgH="266400" progId="Equation.DSMT4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52600" y="1295400"/>
          <a:ext cx="4495800" cy="1905000"/>
        </p:xfrm>
        <a:graphic>
          <a:graphicData uri="http://schemas.openxmlformats.org/presentationml/2006/ole">
            <p:oleObj spid="_x0000_s3075" name="Equation" r:id="rId4" imgW="4140000" imgH="1523880" progId="Equation.DSMT4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81000" y="4191000"/>
          <a:ext cx="5334000" cy="685800"/>
        </p:xfrm>
        <a:graphic>
          <a:graphicData uri="http://schemas.openxmlformats.org/presentationml/2006/ole">
            <p:oleObj spid="_x0000_s3076" name="Equation" r:id="rId5" imgW="4279680" imgH="571320" progId="Equation.DSMT4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04800" y="5105400"/>
          <a:ext cx="6015038" cy="685800"/>
        </p:xfrm>
        <a:graphic>
          <a:graphicData uri="http://schemas.openxmlformats.org/presentationml/2006/ole">
            <p:oleObj spid="_x0000_s3077" name="Equation" r:id="rId6" imgW="4825800" imgH="57132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74900" y="4572000"/>
            <a:ext cx="396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should maximize this by adjusting w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5791200"/>
            <a:ext cx="393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should minimize this by adjusting w </a:t>
            </a:r>
            <a:endParaRPr lang="en-US" dirty="0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989013" y="5918200"/>
          <a:ext cx="2517775" cy="952500"/>
        </p:xfrm>
        <a:graphic>
          <a:graphicData uri="http://schemas.openxmlformats.org/presentationml/2006/ole">
            <p:oleObj spid="_x0000_s3078" name="Equation" r:id="rId7" imgW="2006280" imgH="952200" progId="Equation.DSMT4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447800" y="3352800"/>
          <a:ext cx="4572000" cy="685800"/>
        </p:xfrm>
        <a:graphic>
          <a:graphicData uri="http://schemas.openxmlformats.org/presentationml/2006/ole">
            <p:oleObj spid="_x0000_s3079" name="Equation" r:id="rId8" imgW="289548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295400" y="914400"/>
          <a:ext cx="3429000" cy="800100"/>
        </p:xfrm>
        <a:graphic>
          <a:graphicData uri="http://schemas.openxmlformats.org/presentationml/2006/ole">
            <p:oleObj spid="_x0000_s4098" name="Equation" r:id="rId3" imgW="1968480" imgH="571320" progId="Equation.DSMT4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079500" y="1897063"/>
          <a:ext cx="7112000" cy="1933575"/>
        </p:xfrm>
        <a:graphic>
          <a:graphicData uri="http://schemas.openxmlformats.org/presentationml/2006/ole">
            <p:oleObj spid="_x0000_s4099" name="Equation" r:id="rId4" imgW="355572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creation</a:t>
            </a:r>
            <a:endParaRPr lang="en-US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1000" y="1371600"/>
          <a:ext cx="3505200" cy="2419350"/>
        </p:xfrm>
        <a:graphic>
          <a:graphicData uri="http://schemas.openxmlformats.org/presentationml/2006/ole">
            <p:oleObj spid="_x0000_s12290" name="Equation" r:id="rId3" imgW="2387520" imgH="13334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14400" y="4191000"/>
            <a:ext cx="623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us create 10 in the category +1 and another 10 in category -1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43000" y="48006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c1=[10;15];</a:t>
            </a:r>
          </a:p>
          <a:p>
            <a:r>
              <a:rPr lang="en-US" dirty="0" smtClean="0"/>
              <a:t>c2=[2;3];</a:t>
            </a:r>
          </a:p>
          <a:p>
            <a:r>
              <a:rPr lang="en-US" dirty="0" smtClean="0"/>
              <a:t>B=[</a:t>
            </a:r>
            <a:r>
              <a:rPr lang="en-US" dirty="0" err="1" smtClean="0"/>
              <a:t>randn</a:t>
            </a:r>
            <a:r>
              <a:rPr lang="en-US" dirty="0" smtClean="0"/>
              <a:t>(2,10)+</a:t>
            </a:r>
            <a:r>
              <a:rPr lang="en-US" dirty="0" err="1" smtClean="0"/>
              <a:t>repmat</a:t>
            </a:r>
            <a:r>
              <a:rPr lang="en-US" dirty="0" smtClean="0"/>
              <a:t>(c1,1,10) </a:t>
            </a:r>
            <a:r>
              <a:rPr lang="en-US" dirty="0" err="1" smtClean="0"/>
              <a:t>randn</a:t>
            </a:r>
            <a:r>
              <a:rPr lang="en-US" dirty="0" smtClean="0"/>
              <a:t>(2,10</a:t>
            </a:r>
            <a:r>
              <a:rPr lang="en-US" dirty="0" smtClean="0"/>
              <a:t>)+</a:t>
            </a:r>
            <a:r>
              <a:rPr lang="en-US" dirty="0" err="1" smtClean="0"/>
              <a:t>repmat</a:t>
            </a:r>
            <a:r>
              <a:rPr lang="en-US" dirty="0" smtClean="0"/>
              <a:t>(c2,1,10);ones(1,20) ]   </a:t>
            </a:r>
          </a:p>
          <a:p>
            <a:r>
              <a:rPr lang="en-US" dirty="0" smtClean="0"/>
              <a:t>A=B';</a:t>
            </a:r>
          </a:p>
          <a:p>
            <a:r>
              <a:rPr lang="en-US" dirty="0" smtClean="0"/>
              <a:t>y=[ones(10,1); -1*ones(10,1)];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495006" y="610394"/>
            <a:ext cx="4450715" cy="3201194"/>
            <a:chOff x="4495006" y="610394"/>
            <a:chExt cx="4450715" cy="3201194"/>
          </a:xfrm>
        </p:grpSpPr>
        <p:grpSp>
          <p:nvGrpSpPr>
            <p:cNvPr id="25" name="Group 24"/>
            <p:cNvGrpSpPr/>
            <p:nvPr/>
          </p:nvGrpSpPr>
          <p:grpSpPr>
            <a:xfrm>
              <a:off x="4953000" y="685800"/>
              <a:ext cx="3992721" cy="2819400"/>
              <a:chOff x="4724400" y="1066800"/>
              <a:chExt cx="3992721" cy="2819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H="1">
                <a:off x="5638800" y="1981200"/>
                <a:ext cx="213360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5715000" y="21336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24400" y="24384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10200" y="26670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181600" y="3352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248400" y="28194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6629400" y="15240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7467600" y="15240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705600" y="22860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7467600" y="21336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7467600" y="28194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8153400" y="19812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15200" y="1905000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(10,15)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29200" y="2819400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(2,3)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696200" y="1066800"/>
                <a:ext cx="1020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+1 group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62600" y="3429000"/>
                <a:ext cx="976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lang="en-US" dirty="0" smtClean="0"/>
                  <a:t>1 group</a:t>
                </a:r>
                <a:endParaRPr lang="en-US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4495800" y="3810000"/>
              <a:ext cx="434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2895600" y="2209800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7010400" y="3352800"/>
            <a:ext cx="1625600" cy="279400"/>
          </p:xfrm>
          <a:graphic>
            <a:graphicData uri="http://schemas.openxmlformats.org/presentationml/2006/ole">
              <p:oleObj spid="_x0000_s12291" name="Equation" r:id="rId4" imgW="1625400" imgH="27936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Computing J(w)</a:t>
            </a:r>
            <a:endParaRPr lang="en-US" sz="360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724400" y="609600"/>
          <a:ext cx="3429000" cy="800100"/>
        </p:xfrm>
        <a:graphic>
          <a:graphicData uri="http://schemas.openxmlformats.org/presentationml/2006/ole">
            <p:oleObj spid="_x0000_s8195" name="Equation" r:id="rId3" imgW="1968480" imgH="571320" progId="Equation.DSMT4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124200" y="457200"/>
          <a:ext cx="1143000" cy="1524000"/>
        </p:xfrm>
        <a:graphic>
          <a:graphicData uri="http://schemas.openxmlformats.org/presentationml/2006/ole">
            <p:oleObj spid="_x0000_s8196" name="Equation" r:id="rId4" imgW="711000" imgH="799920" progId="Equation.DSMT4">
              <p:embed/>
            </p:oleObj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28588" y="2667000"/>
          <a:ext cx="3478212" cy="2209800"/>
        </p:xfrm>
        <a:graphic>
          <a:graphicData uri="http://schemas.openxmlformats.org/presentationml/2006/ole">
            <p:oleObj spid="_x0000_s8199" name="Equation" r:id="rId5" imgW="3288960" imgH="1562040" progId="Equation.DSMT4">
              <p:embed/>
            </p:oleObj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52400" y="304800"/>
          <a:ext cx="2819400" cy="2133600"/>
        </p:xfrm>
        <a:graphic>
          <a:graphicData uri="http://schemas.openxmlformats.org/presentationml/2006/ole">
            <p:oleObj spid="_x0000_s8200" name="Equation" r:id="rId6" imgW="2387520" imgH="1333440" progId="Equation.DSMT4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3838575" y="2743200"/>
          <a:ext cx="3981450" cy="2133600"/>
        </p:xfrm>
        <a:graphic>
          <a:graphicData uri="http://schemas.openxmlformats.org/presentationml/2006/ole">
            <p:oleObj spid="_x0000_s8201" name="Equation" r:id="rId7" imgW="2654280" imgH="1587240" progId="Equation.DSMT4">
              <p:embed/>
            </p:oleObj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0" y="4724400"/>
          <a:ext cx="2986088" cy="2133600"/>
        </p:xfrm>
        <a:graphic>
          <a:graphicData uri="http://schemas.openxmlformats.org/presentationml/2006/ole">
            <p:oleObj spid="_x0000_s8202" name="Equation" r:id="rId8" imgW="2489040" imgH="1587240" progId="Equation.DSMT4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0" y="2514600"/>
            <a:ext cx="883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0" y="4876800"/>
            <a:ext cx="914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200400" y="4864100"/>
          <a:ext cx="4356100" cy="1993900"/>
        </p:xfrm>
        <a:graphic>
          <a:graphicData uri="http://schemas.openxmlformats.org/presentationml/2006/ole">
            <p:oleObj spid="_x0000_s8203" name="Equation" r:id="rId9" imgW="4356000" imgH="1993680" progId="Equation.DSMT4">
              <p:embed/>
            </p:oleObj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4495800" y="1600200"/>
          <a:ext cx="4648200" cy="723900"/>
        </p:xfrm>
        <a:graphic>
          <a:graphicData uri="http://schemas.openxmlformats.org/presentationml/2006/ole">
            <p:oleObj spid="_x0000_s8204" name="Equation" r:id="rId10" imgW="429228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J(w)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438400" y="1524000"/>
          <a:ext cx="3429000" cy="800100"/>
        </p:xfrm>
        <a:graphic>
          <a:graphicData uri="http://schemas.openxmlformats.org/presentationml/2006/ole">
            <p:oleObj spid="_x0000_s9218" name="Equation" r:id="rId3" imgW="1968480" imgH="57132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90600" y="2743200"/>
          <a:ext cx="7081838" cy="838200"/>
        </p:xfrm>
        <a:graphic>
          <a:graphicData uri="http://schemas.openxmlformats.org/presentationml/2006/ole">
            <p:oleObj spid="_x0000_s9219" name="Equation" r:id="rId4" imgW="443196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057400" y="1447800"/>
          <a:ext cx="4692650" cy="1174750"/>
        </p:xfrm>
        <a:graphic>
          <a:graphicData uri="http://schemas.openxmlformats.org/presentationml/2006/ole">
            <p:oleObj spid="_x0000_s10242" name="Equation" r:id="rId3" imgW="2006280" imgH="95220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600200" y="152400"/>
          <a:ext cx="6383338" cy="768350"/>
        </p:xfrm>
        <a:graphic>
          <a:graphicData uri="http://schemas.openxmlformats.org/presentationml/2006/ole">
            <p:oleObj spid="_x0000_s10244" name="Equation" r:id="rId4" imgW="2908080" imgH="419040" progId="Equation.DSMT4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81000" y="3200400"/>
          <a:ext cx="3409950" cy="2362200"/>
        </p:xfrm>
        <a:graphic>
          <a:graphicData uri="http://schemas.openxmlformats.org/presentationml/2006/ole">
            <p:oleObj spid="_x0000_s10245" name="Equation" r:id="rId5" imgW="2857320" imgH="1587240" progId="Equation.DSMT4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191000" y="3200400"/>
          <a:ext cx="3773488" cy="2400300"/>
        </p:xfrm>
        <a:graphic>
          <a:graphicData uri="http://schemas.openxmlformats.org/presentationml/2006/ole">
            <p:oleObj spid="_x0000_s10248" name="Equation" r:id="rId6" imgW="3162240" imgH="1612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600200" y="152400"/>
          <a:ext cx="6383338" cy="768350"/>
        </p:xfrm>
        <a:graphic>
          <a:graphicData uri="http://schemas.openxmlformats.org/presentationml/2006/ole">
            <p:oleObj spid="_x0000_s41986" name="Equation" r:id="rId3" imgW="2908080" imgH="419040" progId="Equation.DSMT4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066800" y="1219200"/>
          <a:ext cx="6934200" cy="4343400"/>
        </p:xfrm>
        <a:graphic>
          <a:graphicData uri="http://schemas.openxmlformats.org/presentationml/2006/ole">
            <p:oleObj spid="_x0000_s41987" name="Equation" r:id="rId4" imgW="4394160" imgH="3136680" progId="Equation.DSMT4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28600" y="5105400"/>
          <a:ext cx="4692650" cy="1174750"/>
        </p:xfrm>
        <a:graphic>
          <a:graphicData uri="http://schemas.openxmlformats.org/presentationml/2006/ole">
            <p:oleObj spid="_x0000_s41988" name="Equation" r:id="rId5" imgW="2006280" imgH="952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306513" y="1452563"/>
          <a:ext cx="5767387" cy="2427287"/>
        </p:xfrm>
        <a:graphic>
          <a:graphicData uri="http://schemas.openxmlformats.org/presentationml/2006/ole">
            <p:oleObj spid="_x0000_s43010" name="Equation" r:id="rId3" imgW="2933640" imgH="124452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600200" y="152400"/>
          <a:ext cx="6383338" cy="768350"/>
        </p:xfrm>
        <a:graphic>
          <a:graphicData uri="http://schemas.openxmlformats.org/presentationml/2006/ole">
            <p:oleObj spid="_x0000_s43011" name="Equation" r:id="rId4" imgW="2908080" imgH="419040" progId="Equation.DSMT4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371600" y="4419600"/>
          <a:ext cx="6781800" cy="647700"/>
        </p:xfrm>
        <a:graphic>
          <a:graphicData uri="http://schemas.openxmlformats.org/presentationml/2006/ole">
            <p:oleObj spid="_x0000_s43013" name="Equation" r:id="rId5" imgW="3962160" imgH="342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Function to evaluate  </a:t>
            </a:r>
            <a:endParaRPr 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200400" y="1219200"/>
          <a:ext cx="1257300" cy="723900"/>
        </p:xfrm>
        <a:graphic>
          <a:graphicData uri="http://schemas.openxmlformats.org/presentationml/2006/ole">
            <p:oleObj spid="_x0000_s11266" name="Equation" r:id="rId3" imgW="457200" imgH="22860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495800" y="1219200"/>
          <a:ext cx="1403350" cy="800100"/>
        </p:xfrm>
        <a:graphic>
          <a:graphicData uri="http://schemas.openxmlformats.org/presentationml/2006/ole">
            <p:oleObj spid="_x0000_s11267" name="Equation" r:id="rId4" imgW="520560" imgH="2286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2438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Jfun</a:t>
            </a:r>
            <a:r>
              <a:rPr lang="en-US" dirty="0" smtClean="0"/>
              <a:t>, </a:t>
            </a:r>
            <a:r>
              <a:rPr lang="en-US" dirty="0" err="1" smtClean="0"/>
              <a:t>Jgrad</a:t>
            </a:r>
            <a:r>
              <a:rPr lang="en-US" dirty="0" smtClean="0"/>
              <a:t>] =</a:t>
            </a:r>
            <a:r>
              <a:rPr lang="en-US" dirty="0" err="1" smtClean="0"/>
              <a:t>Mylogistic</a:t>
            </a:r>
            <a:r>
              <a:rPr lang="en-US" dirty="0" smtClean="0"/>
              <a:t>(A, y, w</a:t>
            </a:r>
            <a:r>
              <a:rPr lang="en-US" dirty="0" smtClean="0"/>
              <a:t>)</a:t>
            </a:r>
          </a:p>
          <a:p>
            <a:r>
              <a:rPr lang="en-US" dirty="0" smtClean="0"/>
              <a:t>c</a:t>
            </a:r>
            <a:r>
              <a:rPr lang="en-US" dirty="0" smtClean="0"/>
              <a:t>om=exp(-</a:t>
            </a:r>
            <a:r>
              <a:rPr lang="en-US" dirty="0" smtClean="0"/>
              <a:t>1*y.*</a:t>
            </a:r>
            <a:r>
              <a:rPr lang="en-US" dirty="0" smtClean="0"/>
              <a:t>A*w;</a:t>
            </a:r>
            <a:endParaRPr lang="en-US" dirty="0" smtClean="0"/>
          </a:p>
          <a:p>
            <a:r>
              <a:rPr lang="en-US" dirty="0" err="1" smtClean="0"/>
              <a:t>Jfun</a:t>
            </a:r>
            <a:r>
              <a:rPr lang="en-US" dirty="0" smtClean="0"/>
              <a:t>=sum(log(1+com);</a:t>
            </a:r>
          </a:p>
          <a:p>
            <a:r>
              <a:rPr lang="en-US" dirty="0" err="1" smtClean="0"/>
              <a:t>GradJ</a:t>
            </a:r>
            <a:r>
              <a:rPr lang="en-US" dirty="0" smtClean="0"/>
              <a:t>=A’*(-y.*com)./(1+com);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495800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apply gradient method to find the solution</a:t>
            </a:r>
            <a:endParaRPr lang="en-US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892300" y="5638800"/>
          <a:ext cx="5003800" cy="571500"/>
        </p:xfrm>
        <a:graphic>
          <a:graphicData uri="http://schemas.openxmlformats.org/presentationml/2006/ole">
            <p:oleObj spid="_x0000_s11268" name="Equation" r:id="rId5" imgW="382248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formulation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04800" y="1295400"/>
          <a:ext cx="4648200" cy="381000"/>
        </p:xfrm>
        <a:graphic>
          <a:graphicData uri="http://schemas.openxmlformats.org/presentationml/2006/ole">
            <p:oleObj spid="_x0000_s28674" name="Equation" r:id="rId3" imgW="2755800" imgH="22860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95400" y="2057400"/>
          <a:ext cx="4343400" cy="742950"/>
        </p:xfrm>
        <a:graphic>
          <a:graphicData uri="http://schemas.openxmlformats.org/presentationml/2006/ole">
            <p:oleObj spid="_x0000_s28675" name="Equation" r:id="rId4" imgW="2946240" imgH="571320" progId="Equation.DSMT4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295400" y="3276600"/>
          <a:ext cx="4432300" cy="1330325"/>
        </p:xfrm>
        <a:graphic>
          <a:graphicData uri="http://schemas.openxmlformats.org/presentationml/2006/ole">
            <p:oleObj spid="_x0000_s28676" name="Equation" r:id="rId5" imgW="2400120" imgH="952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24200" cy="381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Bernoulli trials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580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Bernoulli trials are experiments with binary (two) outcome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592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Probability of success = p, then probability of failure =q= 1-p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81200"/>
            <a:ext cx="650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 put binary classification problem into probabilistic framework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62200"/>
            <a:ext cx="739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Depending upon the features,  we assign objects to classes probabilistically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04800" y="2895600"/>
          <a:ext cx="6599238" cy="1460500"/>
        </p:xfrm>
        <a:graphic>
          <a:graphicData uri="http://schemas.openxmlformats.org/presentationml/2006/ole">
            <p:oleObj spid="_x0000_s1026" name="Equation" r:id="rId3" imgW="3606480" imgH="1079280" progId="Equation.DSMT4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8600" y="4419600"/>
          <a:ext cx="4926012" cy="419100"/>
        </p:xfrm>
        <a:graphic>
          <a:graphicData uri="http://schemas.openxmlformats.org/presentationml/2006/ole">
            <p:oleObj spid="_x0000_s1027" name="Equation" r:id="rId4" imgW="2997000" imgH="266400" progId="Equation.DSMT4">
              <p:embed/>
            </p:oleObj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0"/>
            <a:ext cx="6429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28600" y="5410200"/>
            <a:ext cx="295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actual feature vector is </a:t>
            </a:r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124200" y="4876800"/>
          <a:ext cx="1066800" cy="1308100"/>
        </p:xfrm>
        <a:graphic>
          <a:graphicData uri="http://schemas.openxmlformats.org/presentationml/2006/ole">
            <p:oleObj spid="_x0000_s1028" name="Equation" r:id="rId6" imgW="799920" imgH="10792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14800" y="5334000"/>
            <a:ext cx="52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1  is appended at the end for the following reason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58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append 1 to the feature vector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867400" y="1143000"/>
            <a:ext cx="3049427" cy="2210594"/>
            <a:chOff x="4495006" y="610394"/>
            <a:chExt cx="4344194" cy="3201194"/>
          </a:xfrm>
        </p:grpSpPr>
        <p:grpSp>
          <p:nvGrpSpPr>
            <p:cNvPr id="4" name="Group 24"/>
            <p:cNvGrpSpPr/>
            <p:nvPr/>
          </p:nvGrpSpPr>
          <p:grpSpPr>
            <a:xfrm>
              <a:off x="4953000" y="720740"/>
              <a:ext cx="3657600" cy="2784460"/>
              <a:chOff x="4724400" y="1101740"/>
              <a:chExt cx="3657600" cy="278446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16200000" flipH="1">
                <a:off x="5638800" y="1981200"/>
                <a:ext cx="213360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5715000" y="21336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724400" y="24384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10200" y="26670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181600" y="3352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248400" y="28194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629400" y="15240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7467600" y="15240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6705600" y="22860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7467600" y="21336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7467600" y="28194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153400" y="1981200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315200" y="1905000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(10,15)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29200" y="2819400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(2,3)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97365" y="1101740"/>
                <a:ext cx="1020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+1 group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62600" y="3429000"/>
                <a:ext cx="976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lang="en-US" dirty="0" smtClean="0"/>
                  <a:t>1 group</a:t>
                </a:r>
                <a:endParaRPr lang="en-US" dirty="0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4495800" y="3810000"/>
              <a:ext cx="434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2895600" y="2209800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7010400" y="3352800"/>
            <a:ext cx="1625600" cy="279400"/>
          </p:xfrm>
          <a:graphic>
            <a:graphicData uri="http://schemas.openxmlformats.org/presentationml/2006/ole">
              <p:oleObj spid="_x0000_s26626" name="Equation" r:id="rId3" imgW="1625400" imgH="279360" progId="Equation.DSMT4">
                <p:embed/>
              </p:oleObj>
            </a:graphicData>
          </a:graphic>
        </p:graphicFrame>
      </p:grp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924800" y="3429000"/>
          <a:ext cx="469900" cy="368300"/>
        </p:xfrm>
        <a:graphic>
          <a:graphicData uri="http://schemas.openxmlformats.org/presentationml/2006/ole">
            <p:oleObj spid="_x0000_s26627" name="Equation" r:id="rId4" imgW="177480" imgH="27936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486400" y="1752600"/>
          <a:ext cx="482600" cy="444500"/>
        </p:xfrm>
        <a:graphic>
          <a:graphicData uri="http://schemas.openxmlformats.org/presentationml/2006/ole">
            <p:oleObj spid="_x0000_s26628" name="Equation" r:id="rId5" imgW="203040" imgH="279360" progId="Equation.DSMT4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28600" y="762000"/>
          <a:ext cx="8731250" cy="5264150"/>
        </p:xfrm>
        <a:graphic>
          <a:graphicData uri="http://schemas.openxmlformats.org/presentationml/2006/ole">
            <p:oleObj spid="_x0000_s26629" name="Equation" r:id="rId6" imgW="5574960" imgH="2793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the data look like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09800" y="990600"/>
          <a:ext cx="3505200" cy="2419350"/>
        </p:xfrm>
        <a:graphic>
          <a:graphicData uri="http://schemas.openxmlformats.org/presentationml/2006/ole">
            <p:oleObj spid="_x0000_s5122" name="Equation" r:id="rId3" imgW="2387520" imgH="13334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3505200"/>
            <a:ext cx="352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Note, here  data vectors are in rows</a:t>
            </a:r>
            <a:endParaRPr 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24000" y="4724400"/>
          <a:ext cx="4114800" cy="1181100"/>
        </p:xfrm>
        <a:graphic>
          <a:graphicData uri="http://schemas.openxmlformats.org/presentationml/2006/ole">
            <p:oleObj spid="_x0000_s5123" name="Equation" r:id="rId4" imgW="2679480" imgH="7999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038600"/>
            <a:ext cx="37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time, data can be in this format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33400" y="838200"/>
          <a:ext cx="6108700" cy="1771650"/>
        </p:xfrm>
        <a:graphic>
          <a:graphicData uri="http://schemas.openxmlformats.org/presentationml/2006/ole">
            <p:oleObj spid="_x0000_s6146" name="Equation" r:id="rId3" imgW="3441600" imgH="118080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8600" y="2819400"/>
          <a:ext cx="8455025" cy="381000"/>
        </p:xfrm>
        <a:graphic>
          <a:graphicData uri="http://schemas.openxmlformats.org/presentationml/2006/ole">
            <p:oleObj spid="_x0000_s6147" name="Equation" r:id="rId4" imgW="5790960" imgH="228600" progId="Equation.DSMT4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28600" y="3429000"/>
          <a:ext cx="2590800" cy="381000"/>
        </p:xfrm>
        <a:graphic>
          <a:graphicData uri="http://schemas.openxmlformats.org/presentationml/2006/ole">
            <p:oleObj spid="_x0000_s6148" name="Equation" r:id="rId5" imgW="1447560" imgH="228600" progId="Equation.DSMT4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0" y="3962400"/>
          <a:ext cx="5410200" cy="850900"/>
        </p:xfrm>
        <a:graphic>
          <a:graphicData uri="http://schemas.openxmlformats.org/presentationml/2006/ole">
            <p:oleObj spid="_x0000_s6149" name="Equation" r:id="rId6" imgW="4025880" imgH="545760" progId="Equation.DSMT4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2400" y="4953000"/>
          <a:ext cx="4559300" cy="1409700"/>
        </p:xfrm>
        <a:graphic>
          <a:graphicData uri="http://schemas.openxmlformats.org/presentationml/2006/ole">
            <p:oleObj spid="_x0000_s6150" name="Equation" r:id="rId7" imgW="2984400" imgH="1054080" progId="Equation.DSMT4">
              <p:embed/>
            </p:oleObj>
          </a:graphicData>
        </a:graphic>
      </p:graphicFrame>
      <p:grpSp>
        <p:nvGrpSpPr>
          <p:cNvPr id="8" name="Group 29"/>
          <p:cNvGrpSpPr/>
          <p:nvPr/>
        </p:nvGrpSpPr>
        <p:grpSpPr>
          <a:xfrm>
            <a:off x="4495800" y="4038600"/>
            <a:ext cx="4433711" cy="2362994"/>
            <a:chOff x="228600" y="3201194"/>
            <a:chExt cx="4433711" cy="236299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28600" y="5181600"/>
              <a:ext cx="403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1447800" y="4191000"/>
              <a:ext cx="1981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38400" y="4343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38400" y="36576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7378" y="3539067"/>
              <a:ext cx="4334933" cy="1574800"/>
            </a:xfrm>
            <a:custGeom>
              <a:avLst/>
              <a:gdLst>
                <a:gd name="connsiteX0" fmla="*/ 0 w 4334933"/>
                <a:gd name="connsiteY0" fmla="*/ 1574800 h 1574800"/>
                <a:gd name="connsiteX1" fmla="*/ 1196622 w 4334933"/>
                <a:gd name="connsiteY1" fmla="*/ 1405466 h 1574800"/>
                <a:gd name="connsiteX2" fmla="*/ 2133600 w 4334933"/>
                <a:gd name="connsiteY2" fmla="*/ 852311 h 1574800"/>
                <a:gd name="connsiteX3" fmla="*/ 2822222 w 4334933"/>
                <a:gd name="connsiteY3" fmla="*/ 141111 h 1574800"/>
                <a:gd name="connsiteX4" fmla="*/ 4334933 w 4334933"/>
                <a:gd name="connsiteY4" fmla="*/ 5644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4933" h="1574800">
                  <a:moveTo>
                    <a:pt x="0" y="1574800"/>
                  </a:moveTo>
                  <a:cubicBezTo>
                    <a:pt x="420511" y="1550340"/>
                    <a:pt x="841022" y="1525881"/>
                    <a:pt x="1196622" y="1405466"/>
                  </a:cubicBezTo>
                  <a:cubicBezTo>
                    <a:pt x="1552222" y="1285051"/>
                    <a:pt x="1862667" y="1063037"/>
                    <a:pt x="2133600" y="852311"/>
                  </a:cubicBezTo>
                  <a:cubicBezTo>
                    <a:pt x="2404533" y="641585"/>
                    <a:pt x="2455333" y="282222"/>
                    <a:pt x="2822222" y="141111"/>
                  </a:cubicBezTo>
                  <a:cubicBezTo>
                    <a:pt x="3189111" y="0"/>
                    <a:pt x="3762022" y="2822"/>
                    <a:pt x="4334933" y="564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3600" y="35052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5000" y="4191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1/2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048000" y="5562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86000" y="5181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3581400" y="4876800"/>
            <a:ext cx="1066800" cy="344488"/>
          </p:xfrm>
          <a:graphic>
            <a:graphicData uri="http://schemas.openxmlformats.org/presentationml/2006/ole">
              <p:oleObj spid="_x0000_s6151" name="Equation" r:id="rId8" imgW="533160" imgH="203040" progId="Equation.DSMT4">
                <p:embed/>
              </p:oleObj>
            </a:graphicData>
          </a:graphic>
        </p:graphicFrame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762000" y="5181600"/>
            <a:ext cx="1092200" cy="344488"/>
          </p:xfrm>
          <a:graphic>
            <a:graphicData uri="http://schemas.openxmlformats.org/presentationml/2006/ole">
              <p:oleObj spid="_x0000_s6152" name="Equation" r:id="rId9" imgW="54576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the Classifier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657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 assume we are given labeled data of the form </a:t>
            </a:r>
            <a:endParaRPr lang="en-US" sz="2400" b="1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133600" y="1828800"/>
          <a:ext cx="3505200" cy="2419350"/>
        </p:xfrm>
        <a:graphic>
          <a:graphicData uri="http://schemas.openxmlformats.org/presentationml/2006/ole">
            <p:oleObj spid="_x0000_s27650" name="Equation" r:id="rId3" imgW="2387520" imgH="1333440" progId="Equation.DSMT4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95263" y="4495800"/>
          <a:ext cx="8701087" cy="1371600"/>
        </p:xfrm>
        <a:graphic>
          <a:graphicData uri="http://schemas.openxmlformats.org/presentationml/2006/ole">
            <p:oleObj spid="_x0000_s27651" name="Equation" r:id="rId4" imgW="490212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Objective function</a:t>
            </a:r>
            <a:endParaRPr lang="en-US" sz="3200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81000" y="838200"/>
          <a:ext cx="7827962" cy="825500"/>
        </p:xfrm>
        <a:graphic>
          <a:graphicData uri="http://schemas.openxmlformats.org/presentationml/2006/ole">
            <p:oleObj spid="_x0000_s7170" name="Equation" r:id="rId3" imgW="5359320" imgH="49500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90600" y="4114800"/>
          <a:ext cx="5735638" cy="685800"/>
        </p:xfrm>
        <a:graphic>
          <a:graphicData uri="http://schemas.openxmlformats.org/presentationml/2006/ole">
            <p:oleObj spid="_x0000_s7171" name="Equation" r:id="rId4" imgW="3301920" imgH="5713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257800"/>
            <a:ext cx="235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simplify we take log </a:t>
            </a:r>
            <a:endParaRPr lang="en-US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14400" y="5486400"/>
          <a:ext cx="6838950" cy="685800"/>
        </p:xfrm>
        <a:graphic>
          <a:graphicData uri="http://schemas.openxmlformats.org/presentationml/2006/ole">
            <p:oleObj spid="_x0000_s7172" name="Equation" r:id="rId5" imgW="3936960" imgH="571320" progId="Equation.DSMT4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00400" y="6096000"/>
          <a:ext cx="1536700" cy="571500"/>
        </p:xfrm>
        <a:graphic>
          <a:graphicData uri="http://schemas.openxmlformats.org/presentationml/2006/ole">
            <p:oleObj spid="_x0000_s7173" name="Equation" r:id="rId6" imgW="1536480" imgH="571320" progId="Equation.DSMT4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33400" y="1828800"/>
          <a:ext cx="4495800" cy="1905000"/>
        </p:xfrm>
        <a:graphic>
          <a:graphicData uri="http://schemas.openxmlformats.org/presentationml/2006/ole">
            <p:oleObj spid="_x0000_s7174" name="Equation" r:id="rId7" imgW="4140000" imgH="15238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3810000"/>
            <a:ext cx="471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training data,  data _label is already known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133600"/>
            <a:ext cx="252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is for unknown data</a:t>
            </a:r>
          </a:p>
          <a:p>
            <a:r>
              <a:rPr lang="en-US" b="1" dirty="0" smtClean="0"/>
              <a:t>assuming  w  is known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4876800"/>
            <a:ext cx="577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product of probabilities for the given data in terms of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likelyhood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828800"/>
            <a:ext cx="862729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 is a function that gives joint  probability of occurrence of the data under the  </a:t>
            </a:r>
          </a:p>
          <a:p>
            <a:r>
              <a:rPr lang="en-US" sz="2000" b="1" dirty="0" smtClean="0"/>
              <a:t>assumption that  data is drawn independently from a given distribution.</a:t>
            </a:r>
          </a:p>
          <a:p>
            <a:endParaRPr lang="en-US" dirty="0" smtClean="0"/>
          </a:p>
          <a:p>
            <a:r>
              <a:rPr lang="en-US" sz="2400" dirty="0" smtClean="0"/>
              <a:t>Here, for a given </a:t>
            </a:r>
            <a:r>
              <a:rPr lang="en-US" sz="2400" b="1" dirty="0" smtClean="0"/>
              <a:t>w</a:t>
            </a:r>
            <a:r>
              <a:rPr lang="en-US" sz="2400" dirty="0" smtClean="0"/>
              <a:t>,  we can assign a probability to each data vector</a:t>
            </a:r>
          </a:p>
          <a:p>
            <a:r>
              <a:rPr lang="en-US" sz="2400" dirty="0" smtClean="0"/>
              <a:t>that  it belong to the given category (already given label).</a:t>
            </a:r>
          </a:p>
          <a:p>
            <a:endParaRPr lang="en-US" sz="2400" dirty="0" smtClean="0"/>
          </a:p>
          <a:p>
            <a:r>
              <a:rPr lang="en-US" sz="2400" dirty="0" smtClean="0"/>
              <a:t>We want to maximize the joint probability (for whole data)</a:t>
            </a:r>
          </a:p>
          <a:p>
            <a:r>
              <a:rPr lang="en-US" sz="2400" dirty="0" smtClean="0"/>
              <a:t>by finding a proper </a:t>
            </a:r>
            <a:r>
              <a:rPr lang="en-US" sz="2400" b="1" dirty="0" smtClean="0"/>
              <a:t>w,</a:t>
            </a:r>
            <a:r>
              <a:rPr lang="en-US" sz="2400" dirty="0" smtClean="0"/>
              <a:t> for which,  we use optimization theory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4800" y="990600"/>
          <a:ext cx="5410200" cy="850900"/>
        </p:xfrm>
        <a:graphic>
          <a:graphicData uri="http://schemas.openxmlformats.org/presentationml/2006/ole">
            <p:oleObj spid="_x0000_s2050" name="Equation" r:id="rId3" imgW="4025880" imgH="54576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81000" y="1981200"/>
          <a:ext cx="7061200" cy="730250"/>
        </p:xfrm>
        <a:graphic>
          <a:graphicData uri="http://schemas.openxmlformats.org/presentationml/2006/ole">
            <p:oleObj spid="_x0000_s2051" name="Equation" r:id="rId4" imgW="4622760" imgH="54576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438400" y="5029200"/>
          <a:ext cx="609600" cy="323850"/>
        </p:xfrm>
        <a:graphic>
          <a:graphicData uri="http://schemas.openxmlformats.org/presentationml/2006/ole">
            <p:oleObj spid="_x0000_s2052" name="Equation" r:id="rId5" imgW="304560" imgH="190440" progId="Equation.DSMT4">
              <p:embed/>
            </p:oleObj>
          </a:graphicData>
        </a:graphic>
      </p:graphicFrame>
      <p:grpSp>
        <p:nvGrpSpPr>
          <p:cNvPr id="3" name="Group 29"/>
          <p:cNvGrpSpPr/>
          <p:nvPr/>
        </p:nvGrpSpPr>
        <p:grpSpPr>
          <a:xfrm>
            <a:off x="304800" y="2819400"/>
            <a:ext cx="4433711" cy="2362994"/>
            <a:chOff x="228600" y="3201194"/>
            <a:chExt cx="4433711" cy="236299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8600" y="5181600"/>
              <a:ext cx="403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447800" y="4191000"/>
              <a:ext cx="1981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438400" y="4343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6576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27378" y="3539067"/>
              <a:ext cx="4334933" cy="1574800"/>
            </a:xfrm>
            <a:custGeom>
              <a:avLst/>
              <a:gdLst>
                <a:gd name="connsiteX0" fmla="*/ 0 w 4334933"/>
                <a:gd name="connsiteY0" fmla="*/ 1574800 h 1574800"/>
                <a:gd name="connsiteX1" fmla="*/ 1196622 w 4334933"/>
                <a:gd name="connsiteY1" fmla="*/ 1405466 h 1574800"/>
                <a:gd name="connsiteX2" fmla="*/ 2133600 w 4334933"/>
                <a:gd name="connsiteY2" fmla="*/ 852311 h 1574800"/>
                <a:gd name="connsiteX3" fmla="*/ 2822222 w 4334933"/>
                <a:gd name="connsiteY3" fmla="*/ 141111 h 1574800"/>
                <a:gd name="connsiteX4" fmla="*/ 4334933 w 4334933"/>
                <a:gd name="connsiteY4" fmla="*/ 5644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4933" h="1574800">
                  <a:moveTo>
                    <a:pt x="0" y="1574800"/>
                  </a:moveTo>
                  <a:cubicBezTo>
                    <a:pt x="420511" y="1550340"/>
                    <a:pt x="841022" y="1525881"/>
                    <a:pt x="1196622" y="1405466"/>
                  </a:cubicBezTo>
                  <a:cubicBezTo>
                    <a:pt x="1552222" y="1285051"/>
                    <a:pt x="1862667" y="1063037"/>
                    <a:pt x="2133600" y="852311"/>
                  </a:cubicBezTo>
                  <a:cubicBezTo>
                    <a:pt x="2404533" y="641585"/>
                    <a:pt x="2455333" y="282222"/>
                    <a:pt x="2822222" y="141111"/>
                  </a:cubicBezTo>
                  <a:cubicBezTo>
                    <a:pt x="3189111" y="0"/>
                    <a:pt x="3762022" y="2822"/>
                    <a:pt x="4334933" y="564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3600" y="35052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5000" y="4191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1/2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048000" y="5562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86000" y="5181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3581400" y="4876800"/>
            <a:ext cx="1066800" cy="344488"/>
          </p:xfrm>
          <a:graphic>
            <a:graphicData uri="http://schemas.openxmlformats.org/presentationml/2006/ole">
              <p:oleObj spid="_x0000_s2053" name="Equation" r:id="rId6" imgW="533160" imgH="203040" progId="Equation.DSMT4">
                <p:embed/>
              </p:oleObj>
            </a:graphicData>
          </a:graphic>
        </p:graphicFrame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762000" y="5181600"/>
            <a:ext cx="1092200" cy="344488"/>
          </p:xfrm>
          <a:graphic>
            <a:graphicData uri="http://schemas.openxmlformats.org/presentationml/2006/ole">
              <p:oleObj spid="_x0000_s2054" name="Equation" r:id="rId7" imgW="545760" imgH="203040" progId="Equation.DSMT4">
                <p:embed/>
              </p:oleObj>
            </a:graphicData>
          </a:graphic>
        </p:graphicFrame>
      </p:grp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524000" y="5546725"/>
          <a:ext cx="4800600" cy="1136650"/>
        </p:xfrm>
        <a:graphic>
          <a:graphicData uri="http://schemas.openxmlformats.org/presentationml/2006/ole">
            <p:oleObj spid="_x0000_s2055" name="Equation" r:id="rId8" imgW="3670200" imgH="901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ogistic Regression for Classification&amp;quot;&quot;/&gt;&lt;property id=&quot;20307&quot; value=&quot;257&quot;/&gt;&lt;/object&gt;&lt;object type=&quot;3&quot; unique_id=&quot;10004&quot;&gt;&lt;property id=&quot;20148&quot; value=&quot;5&quot;/&gt;&lt;property id=&quot;20300&quot; value=&quot;Slide 2 - &amp;quot;Bernoulli trials&amp;quot;&quot;/&gt;&lt;property id=&quot;20307&quot; value=&quot;258&quot;/&gt;&lt;/object&gt;&lt;object type=&quot;3&quot; unique_id=&quot;10005&quot;&gt;&lt;property id=&quot;20148&quot; value=&quot;5&quot;/&gt;&lt;property id=&quot;20300&quot; value=&quot;Slide 4 - &amp;quot;How the data look like&amp;quot;&quot;/&gt;&lt;property id=&quot;20307&quot; value=&quot;262&quot;/&gt;&lt;/object&gt;&lt;object type=&quot;3&quot; unique_id=&quot;10006&quot;&gt;&lt;property id=&quot;20148&quot; value=&quot;5&quot;/&gt;&lt;property id=&quot;20300&quot; value=&quot;Slide 5 - &amp;quot;Problem&amp;quot;&quot;/&gt;&lt;property id=&quot;20307&quot; value=&quot;263&quot;/&gt;&lt;/object&gt;&lt;object type=&quot;3&quot; unique_id=&quot;10007&quot;&gt;&lt;property id=&quot;20148&quot; value=&quot;5&quot;/&gt;&lt;property id=&quot;20300&quot; value=&quot;Slide 7 - &amp;quot;Objective function&amp;quot;&quot;/&gt;&lt;property id=&quot;20307&quot; value=&quot;264&quot;/&gt;&lt;/object&gt;&lt;object type=&quot;3&quot; unique_id=&quot;10008&quot;&gt;&lt;property id=&quot;20148&quot; value=&quot;5&quot;/&gt;&lt;property id=&quot;20300&quot; value=&quot;Slide 9 - &amp;quot;Logistic Regression&amp;quot;&quot;/&gt;&lt;property id=&quot;20307&quot; value=&quot;259&quot;/&gt;&lt;/object&gt;&lt;object type=&quot;3&quot; unique_id=&quot;10009&quot;&gt;&lt;property id=&quot;20148&quot; value=&quot;5&quot;/&gt;&lt;property id=&quot;20300&quot; value=&quot;Slide 10 - &amp;quot;formulation&amp;quot;&quot;/&gt;&lt;property id=&quot;20307&quot; value=&quot;260&quot;/&gt;&lt;/object&gt;&lt;object type=&quot;3&quot; unique_id=&quot;10010&quot;&gt;&lt;property id=&quot;20148&quot; value=&quot;5&quot;/&gt;&lt;property id=&quot;20300&quot; value=&quot;Slide 11 - &amp;quot;Programming&amp;quot;&quot;/&gt;&lt;property id=&quot;20307&quot; value=&quot;261&quot;/&gt;&lt;/object&gt;&lt;object type=&quot;3&quot; unique_id=&quot;10011&quot;&gt;&lt;property id=&quot;20148&quot; value=&quot;5&quot;/&gt;&lt;property id=&quot;20300&quot; value=&quot;Slide 12 - &amp;quot;Data creation&amp;quot;&quot;/&gt;&lt;property id=&quot;20307&quot; value=&quot;269&quot;/&gt;&lt;/object&gt;&lt;object type=&quot;3&quot; unique_id=&quot;10012&quot;&gt;&lt;property id=&quot;20148&quot; value=&quot;5&quot;/&gt;&lt;property id=&quot;20300&quot; value=&quot;Slide 13 - &amp;quot;Computing J(w)&amp;quot;&quot;/&gt;&lt;property id=&quot;20307&quot; value=&quot;265&quot;/&gt;&lt;/object&gt;&lt;object type=&quot;3&quot; unique_id=&quot;10013&quot;&gt;&lt;property id=&quot;20148&quot; value=&quot;5&quot;/&gt;&lt;property id=&quot;20300&quot; value=&quot;Slide 14 - &amp;quot;Computing J(w)&amp;quot;&quot;/&gt;&lt;property id=&quot;20307&quot; value=&quot;266&quot;/&gt;&lt;/object&gt;&lt;object type=&quot;3&quot; unique_id=&quot;10014&quot;&gt;&lt;property id=&quot;20148&quot; value=&quot;5&quot;/&gt;&lt;property id=&quot;20300&quot; value=&quot;Slide 15&quot;/&gt;&lt;property id=&quot;20307&quot; value=&quot;267&quot;/&gt;&lt;/object&gt;&lt;object type=&quot;3&quot; unique_id=&quot;10015&quot;&gt;&lt;property id=&quot;20148&quot; value=&quot;5&quot;/&gt;&lt;property id=&quot;20300&quot; value=&quot;Slide 18 - &amp;quot;Matlab Function to evaluate  &amp;quot;&quot;/&gt;&lt;property id=&quot;20307&quot; value=&quot;268&quot;/&gt;&lt;/object&gt;&lt;object type=&quot;3&quot; unique_id=&quot;10136&quot;&gt;&lt;property id=&quot;20148&quot; value=&quot;5&quot;/&gt;&lt;property id=&quot;20300&quot; value=&quot;Slide 3 - &amp;quot;Why append 1 to the feature vector&amp;quot;&quot;/&gt;&lt;property id=&quot;20307&quot; value=&quot;270&quot;/&gt;&lt;/object&gt;&lt;object type=&quot;3&quot; unique_id=&quot;10137&quot;&gt;&lt;property id=&quot;20148&quot; value=&quot;5&quot;/&gt;&lt;property id=&quot;20300&quot; value=&quot;Slide 6 - &amp;quot;Training the Classifier&amp;quot;&quot;/&gt;&lt;property id=&quot;20307&quot; value=&quot;271&quot;/&gt;&lt;/object&gt;&lt;object type=&quot;3&quot; unique_id=&quot;10138&quot;&gt;&lt;property id=&quot;20148&quot; value=&quot;5&quot;/&gt;&lt;property id=&quot;20300&quot; value=&quot;Slide 8 - &amp;quot;What is likelyhood function&amp;quot;&quot;/&gt;&lt;property id=&quot;20307&quot; value=&quot;272&quot;/&gt;&lt;/object&gt;&lt;object type=&quot;3&quot; unique_id=&quot;10265&quot;&gt;&lt;property id=&quot;20148&quot; value=&quot;5&quot;/&gt;&lt;property id=&quot;20300&quot; value=&quot;Slide 19 - &amp;quot;New formulation&amp;quot;&quot;/&gt;&lt;property id=&quot;20307&quot; value=&quot;273&quot;/&gt;&lt;/object&gt;&lt;object type=&quot;3&quot; unique_id=&quot;10305&quot;&gt;&lt;property id=&quot;20148&quot; value=&quot;5&quot;/&gt;&lt;property id=&quot;20300&quot; value=&quot;Slide 16&quot;/&gt;&lt;property id=&quot;20307&quot; value=&quot;274&quot;/&gt;&lt;/object&gt;&lt;object type=&quot;3&quot; unique_id=&quot;10306&quot;&gt;&lt;property id=&quot;20148&quot; value=&quot;5&quot;/&gt;&lt;property id=&quot;20300&quot; value=&quot;Slide 17&quot;/&gt;&lt;property id=&quot;20307&quot; value=&quot;275&quot;/&gt;&lt;/object&gt;&lt;/object&gt;&lt;object type=&quot;8&quot; unique_id=&quot;10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378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MathType 6.0 Equation</vt:lpstr>
      <vt:lpstr>Logistic Regression for Classification</vt:lpstr>
      <vt:lpstr>Bernoulli trials</vt:lpstr>
      <vt:lpstr>Why append 1 to the feature vector</vt:lpstr>
      <vt:lpstr>How the data look like</vt:lpstr>
      <vt:lpstr>Problem</vt:lpstr>
      <vt:lpstr>Training the Classifier</vt:lpstr>
      <vt:lpstr>Objective function</vt:lpstr>
      <vt:lpstr>What is likelyhood function</vt:lpstr>
      <vt:lpstr>Logistic Regression</vt:lpstr>
      <vt:lpstr>formulation</vt:lpstr>
      <vt:lpstr>Programming</vt:lpstr>
      <vt:lpstr>Data creation</vt:lpstr>
      <vt:lpstr>Computing J(w)</vt:lpstr>
      <vt:lpstr>Computing J(w)</vt:lpstr>
      <vt:lpstr>Slide 15</vt:lpstr>
      <vt:lpstr>Slide 16</vt:lpstr>
      <vt:lpstr>Slide 17</vt:lpstr>
      <vt:lpstr>Matlab Function to evaluate  </vt:lpstr>
      <vt:lpstr>New formulation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for Classification</dc:title>
  <dc:creator>user</dc:creator>
  <cp:lastModifiedBy>soman</cp:lastModifiedBy>
  <cp:revision>48</cp:revision>
  <dcterms:created xsi:type="dcterms:W3CDTF">2017-09-11T09:21:50Z</dcterms:created>
  <dcterms:modified xsi:type="dcterms:W3CDTF">2017-09-13T08:21:52Z</dcterms:modified>
</cp:coreProperties>
</file>