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39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1" r:id="rId11"/>
    <p:sldId id="266" r:id="rId12"/>
    <p:sldId id="272" r:id="rId13"/>
    <p:sldId id="273" r:id="rId14"/>
    <p:sldId id="268" r:id="rId15"/>
    <p:sldId id="270" r:id="rId16"/>
    <p:sldId id="269" r:id="rId17"/>
    <p:sldId id="267" r:id="rId18"/>
    <p:sldId id="271" r:id="rId19"/>
    <p:sldId id="279" r:id="rId20"/>
    <p:sldId id="275" r:id="rId21"/>
    <p:sldId id="276" r:id="rId22"/>
    <p:sldId id="277" r:id="rId23"/>
    <p:sldId id="278" r:id="rId24"/>
    <p:sldId id="274" r:id="rId25"/>
    <p:sldId id="280" r:id="rId26"/>
    <p:sldId id="281" r:id="rId27"/>
    <p:sldId id="282" r:id="rId28"/>
    <p:sldId id="283" r:id="rId29"/>
    <p:sldId id="291" r:id="rId30"/>
    <p:sldId id="292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9" d="100"/>
          <a:sy n="39" d="100"/>
        </p:scale>
        <p:origin x="6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157A3-ECE1-4E5C-91A0-18BF3863CA26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79354-1D90-498C-ACED-9FD67B706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30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79354-1D90-498C-ACED-9FD67B706C7B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353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4B6E-D138-43D5-BC5C-D99E3F0474FC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91A1-6A5B-47D0-ACEA-02ACF8745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56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4B6E-D138-43D5-BC5C-D99E3F0474FC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91A1-6A5B-47D0-ACEA-02ACF8745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3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4B6E-D138-43D5-BC5C-D99E3F0474FC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91A1-6A5B-47D0-ACEA-02ACF8745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17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4B6E-D138-43D5-BC5C-D99E3F0474FC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91A1-6A5B-47D0-ACEA-02ACF8745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05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4B6E-D138-43D5-BC5C-D99E3F0474FC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91A1-6A5B-47D0-ACEA-02ACF8745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26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4B6E-D138-43D5-BC5C-D99E3F0474FC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91A1-6A5B-47D0-ACEA-02ACF8745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88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4B6E-D138-43D5-BC5C-D99E3F0474FC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91A1-6A5B-47D0-ACEA-02ACF8745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07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4B6E-D138-43D5-BC5C-D99E3F0474FC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91A1-6A5B-47D0-ACEA-02ACF8745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25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4B6E-D138-43D5-BC5C-D99E3F0474FC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91A1-6A5B-47D0-ACEA-02ACF8745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34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4B6E-D138-43D5-BC5C-D99E3F0474FC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91A1-6A5B-47D0-ACEA-02ACF8745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26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4B6E-D138-43D5-BC5C-D99E3F0474FC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91A1-6A5B-47D0-ACEA-02ACF8745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62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C654B6E-D138-43D5-BC5C-D99E3F0474FC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26691A1-6A5B-47D0-ACEA-02ACF8745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85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 Frameworks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Дмитриева Ирина</a:t>
            </a:r>
          </a:p>
          <a:p>
            <a:r>
              <a:rPr lang="ru-RU" dirty="0" smtClean="0"/>
              <a:t>Журба Алина</a:t>
            </a:r>
            <a:endParaRPr lang="ru-RU" dirty="0"/>
          </a:p>
        </p:txBody>
      </p:sp>
      <p:pic>
        <p:nvPicPr>
          <p:cNvPr id="1030" name="Picture 6" descr="React Logo 512*512 transprent Png Free Download - Angle, Text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369" y="2410587"/>
            <a:ext cx="2143125" cy="2143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70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получилось на </a:t>
            </a:r>
            <a:r>
              <a:rPr lang="en-US" dirty="0" smtClean="0"/>
              <a:t>Vue.js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3781" y="1814512"/>
            <a:ext cx="7962162" cy="342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7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9268" y="864108"/>
            <a:ext cx="7761258" cy="512064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Фреймворк для работы с </a:t>
            </a:r>
            <a:r>
              <a:rPr lang="en-US" sz="2400" dirty="0" smtClean="0"/>
              <a:t>JavaScript, </a:t>
            </a:r>
            <a:r>
              <a:rPr lang="ru-RU" sz="2400" dirty="0" smtClean="0"/>
              <a:t>поддерживаемый </a:t>
            </a:r>
            <a:r>
              <a:rPr lang="en-US" sz="2400" dirty="0" smtClean="0"/>
              <a:t>Google. </a:t>
            </a:r>
            <a:r>
              <a:rPr lang="ru-RU" sz="2400" dirty="0"/>
              <a:t>Он используется для создания одностраничных приложений и позволяет взаимодействовать с DOM (англ. Document Object Model — объектная модель документа).</a:t>
            </a:r>
          </a:p>
        </p:txBody>
      </p:sp>
      <p:sp>
        <p:nvSpPr>
          <p:cNvPr id="4" name="AutoShape 2" descr="Angular Icon Vector Logo - Download Free SVG Icon | Worldvectorlogo"/>
          <p:cNvSpPr>
            <a:spLocks noGrp="1" noChangeAspect="1" noChangeArrowheads="1"/>
          </p:cNvSpPr>
          <p:nvPr>
            <p:ph type="title"/>
          </p:nvPr>
        </p:nvSpPr>
        <p:spPr bwMode="auto">
          <a:xfrm rot="10800000" flipV="1">
            <a:off x="148415" y="864108"/>
            <a:ext cx="2947482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dirty="0" smtClean="0"/>
              <a:t>Angular.js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3" y="1262263"/>
            <a:ext cx="2162165" cy="216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1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03954" y="851046"/>
            <a:ext cx="7761258" cy="1866029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Работает </a:t>
            </a:r>
            <a:r>
              <a:rPr lang="en-US" sz="2400" dirty="0" smtClean="0"/>
              <a:t>Angular.js </a:t>
            </a:r>
            <a:r>
              <a:rPr lang="ru-RU" sz="2400" dirty="0" smtClean="0"/>
              <a:t>по схеме </a:t>
            </a:r>
            <a:r>
              <a:rPr lang="en-US" sz="2400" dirty="0" smtClean="0"/>
              <a:t>MVC (Model-View-Controller) – </a:t>
            </a:r>
            <a:r>
              <a:rPr lang="ru-RU" sz="2400" dirty="0" smtClean="0"/>
              <a:t>она разделяет приложение на три отдельных части, которые можно изменять независимо друг от друга.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AutoShape 2" descr="Angular Icon Vector Logo - Download Free SVG Icon | Worldvectorlogo"/>
          <p:cNvSpPr>
            <a:spLocks noGrp="1" noChangeAspect="1" noChangeArrowheads="1"/>
          </p:cNvSpPr>
          <p:nvPr>
            <p:ph type="title"/>
          </p:nvPr>
        </p:nvSpPr>
        <p:spPr bwMode="auto">
          <a:xfrm rot="10800000" flipV="1">
            <a:off x="224873" y="851046"/>
            <a:ext cx="2947482" cy="88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dirty="0" smtClean="0"/>
              <a:t>Angular.js</a:t>
            </a:r>
            <a:endParaRPr lang="ru-RU" dirty="0"/>
          </a:p>
        </p:txBody>
      </p:sp>
      <p:pic>
        <p:nvPicPr>
          <p:cNvPr id="3074" name="Picture 2" descr="https://www.pluralsight.com/content/dam/pluralsight/blog/2015/12/tutorial-angularjs-mvc-implementation/wp/img/AngularJS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653" y="2504143"/>
            <a:ext cx="6776960" cy="305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1" y="1295183"/>
            <a:ext cx="2162165" cy="216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используется </a:t>
            </a:r>
            <a:r>
              <a:rPr lang="en-US" dirty="0" smtClean="0"/>
              <a:t>Angular.JS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95997" y="497695"/>
            <a:ext cx="7680960" cy="5853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На </a:t>
            </a:r>
            <a:r>
              <a:rPr lang="en-US" sz="2800" dirty="0" smtClean="0"/>
              <a:t>Angular.JS </a:t>
            </a:r>
            <a:r>
              <a:rPr lang="ru-RU" sz="2800" dirty="0" smtClean="0"/>
              <a:t>запущены многие крупные сайты:</a:t>
            </a:r>
          </a:p>
          <a:p>
            <a:r>
              <a:rPr lang="ru-RU" sz="2800" dirty="0" smtClean="0"/>
              <a:t>Видеохостинг </a:t>
            </a:r>
            <a:r>
              <a:rPr lang="en-US" sz="2800" dirty="0" smtClean="0"/>
              <a:t>YouTube</a:t>
            </a:r>
          </a:p>
          <a:p>
            <a:r>
              <a:rPr lang="ru-RU" sz="2800" dirty="0" smtClean="0"/>
              <a:t>Крупнейшая биржа фрилансеров </a:t>
            </a:r>
            <a:r>
              <a:rPr lang="en-US" sz="2800" dirty="0" smtClean="0"/>
              <a:t>UpWork.com</a:t>
            </a:r>
          </a:p>
          <a:p>
            <a:r>
              <a:rPr lang="ru-RU" sz="2800" dirty="0" smtClean="0"/>
              <a:t>Веб-версия мессенджера </a:t>
            </a:r>
            <a:r>
              <a:rPr lang="en-US" sz="2800" dirty="0" smtClean="0"/>
              <a:t>Telegram</a:t>
            </a:r>
          </a:p>
          <a:p>
            <a:r>
              <a:rPr lang="ru-RU" sz="2800" dirty="0" smtClean="0"/>
              <a:t>Биржа фрилансеров </a:t>
            </a:r>
            <a:r>
              <a:rPr lang="en-US" sz="2800" dirty="0" smtClean="0"/>
              <a:t>freelancer.com</a:t>
            </a:r>
            <a:endParaRPr lang="ru-RU" sz="2800" dirty="0" smtClean="0"/>
          </a:p>
          <a:p>
            <a:r>
              <a:rPr lang="ru-RU" sz="2800" dirty="0" smtClean="0"/>
              <a:t>Сайт компании </a:t>
            </a:r>
            <a:r>
              <a:rPr lang="en-US" sz="2800" dirty="0" smtClean="0"/>
              <a:t>Bosch</a:t>
            </a:r>
          </a:p>
          <a:p>
            <a:r>
              <a:rPr lang="ru-RU" sz="2800" dirty="0" smtClean="0"/>
              <a:t>Сайт </a:t>
            </a:r>
            <a:r>
              <a:rPr lang="en-US" sz="2800" dirty="0" smtClean="0"/>
              <a:t>AT&amp;T</a:t>
            </a:r>
          </a:p>
          <a:p>
            <a:r>
              <a:rPr lang="ru-RU" sz="2800" dirty="0" smtClean="0"/>
              <a:t>Сайт </a:t>
            </a:r>
            <a:r>
              <a:rPr lang="en-US" sz="2800" dirty="0" smtClean="0"/>
              <a:t>General Electrics </a:t>
            </a:r>
            <a:r>
              <a:rPr lang="ru-RU" sz="2800" dirty="0" smtClean="0"/>
              <a:t>и другие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6788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969" y="1770017"/>
            <a:ext cx="2834640" cy="2377440"/>
          </a:xfrm>
        </p:spPr>
        <p:txBody>
          <a:bodyPr/>
          <a:lstStyle/>
          <a:p>
            <a:r>
              <a:rPr lang="ru-RU" dirty="0" smtClean="0"/>
              <a:t>Директивы </a:t>
            </a:r>
            <a:r>
              <a:rPr lang="en-US" dirty="0" smtClean="0"/>
              <a:t>Angular.js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1474" y="769131"/>
            <a:ext cx="7837715" cy="535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6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$Scope</a:t>
            </a:r>
            <a:br>
              <a:rPr lang="en-US" dirty="0" smtClean="0"/>
            </a:br>
            <a:r>
              <a:rPr lang="en-US" dirty="0" smtClean="0"/>
              <a:t>Module</a:t>
            </a:r>
            <a:br>
              <a:rPr lang="en-US" dirty="0" smtClean="0"/>
            </a:br>
            <a:r>
              <a:rPr lang="en-US" dirty="0" smtClean="0"/>
              <a:t>Controller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8046" y="366790"/>
            <a:ext cx="7040880" cy="619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1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Подключаем файлы </a:t>
            </a:r>
            <a:r>
              <a:rPr lang="en-US" dirty="0" smtClean="0"/>
              <a:t>angular.js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9268" y="1593669"/>
            <a:ext cx="7315200" cy="966651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Чтобы подключить файлы </a:t>
            </a:r>
            <a:r>
              <a:rPr lang="en-US" sz="2400" dirty="0" smtClean="0"/>
              <a:t>angular.js, </a:t>
            </a:r>
            <a:r>
              <a:rPr lang="ru-RU" sz="2400" dirty="0" smtClean="0"/>
              <a:t>перейдем по ссылке: </a:t>
            </a:r>
            <a:r>
              <a:rPr lang="en-US" sz="2400" dirty="0">
                <a:hlinkClick r:id="rId2"/>
              </a:rPr>
              <a:t>https://angularjs.org/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473" y="813322"/>
            <a:ext cx="8089719" cy="6210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005" y="2560320"/>
            <a:ext cx="5696221" cy="404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5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получилось на </a:t>
            </a:r>
            <a:r>
              <a:rPr lang="en-US" dirty="0" smtClean="0"/>
              <a:t>Angular.js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365" y="1748118"/>
            <a:ext cx="8162364" cy="322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7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React (иногда React.js или ReactJS) — </a:t>
            </a:r>
            <a:r>
              <a:rPr lang="ru-RU" dirty="0" err="1" smtClean="0"/>
              <a:t>JavaScript</a:t>
            </a:r>
            <a:r>
              <a:rPr lang="ru-RU" dirty="0" smtClean="0"/>
              <a:t>-библиотека </a:t>
            </a:r>
            <a:r>
              <a:rPr lang="ru-RU" dirty="0"/>
              <a:t>с открытым исходным кодом для разработки пользовательских интерфейсов</a:t>
            </a:r>
            <a:r>
              <a:rPr lang="ru-RU" dirty="0" smtClean="0"/>
              <a:t>.</a:t>
            </a:r>
          </a:p>
          <a:p>
            <a:r>
              <a:rPr lang="ru-RU" dirty="0"/>
              <a:t>React разрабатывается и поддерживается Facebook, Instagram и сообществом отдельных разработчиков и </a:t>
            </a:r>
            <a:r>
              <a:rPr lang="ru-RU" dirty="0" smtClean="0"/>
              <a:t>корпораций.</a:t>
            </a:r>
          </a:p>
          <a:p>
            <a:r>
              <a:rPr lang="ru-RU" dirty="0"/>
              <a:t>React может использоваться для разработки одностраничных и мобильных приложений. Его цель — предоставить высокую скорость, простоту и масштабируемость.</a:t>
            </a:r>
          </a:p>
        </p:txBody>
      </p:sp>
      <p:sp>
        <p:nvSpPr>
          <p:cNvPr id="4" name="AutoShape 2" descr="Angular Icon Vector Logo - Download Free SVG Icon | Worldvectorlogo"/>
          <p:cNvSpPr>
            <a:spLocks noGrp="1" noChangeAspect="1" noChangeArrowheads="1"/>
          </p:cNvSpPr>
          <p:nvPr>
            <p:ph type="title"/>
          </p:nvPr>
        </p:nvSpPr>
        <p:spPr bwMode="auto">
          <a:xfrm rot="10800000" flipV="1">
            <a:off x="243516" y="864108"/>
            <a:ext cx="2947482" cy="67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dirty="0" smtClean="0"/>
              <a:t>React.js</a:t>
            </a:r>
            <a:endParaRPr lang="ru-RU" dirty="0"/>
          </a:p>
        </p:txBody>
      </p:sp>
      <p:pic>
        <p:nvPicPr>
          <p:cNvPr id="2050" name="Picture 2" descr="Файл:React-icon.svg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44" y="1397726"/>
            <a:ext cx="2554625" cy="180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48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9268" y="574766"/>
            <a:ext cx="7315200" cy="2325187"/>
          </a:xfrm>
        </p:spPr>
        <p:txBody>
          <a:bodyPr/>
          <a:lstStyle/>
          <a:p>
            <a:r>
              <a:rPr lang="ru-RU" dirty="0"/>
              <a:t>React значительно облегчает создание интерфейсов благодаря разбиению каждой страницы на </a:t>
            </a:r>
            <a:r>
              <a:rPr lang="ru-RU" dirty="0" smtClean="0"/>
              <a:t>компоненты.</a:t>
            </a:r>
          </a:p>
          <a:p>
            <a:r>
              <a:rPr lang="ru-RU" dirty="0"/>
              <a:t>В качестве библиотеки для разработки пользовательских интерфейсов React часто используется с другими библиотеками, такими как </a:t>
            </a:r>
            <a:r>
              <a:rPr lang="ru-RU" dirty="0" err="1"/>
              <a:t>MobX</a:t>
            </a:r>
            <a:r>
              <a:rPr lang="ru-RU" dirty="0"/>
              <a:t>, </a:t>
            </a:r>
            <a:r>
              <a:rPr lang="ru-RU" dirty="0" err="1"/>
              <a:t>Redux</a:t>
            </a:r>
            <a:r>
              <a:rPr lang="ru-RU" dirty="0"/>
              <a:t> и </a:t>
            </a:r>
            <a:r>
              <a:rPr lang="ru-RU" dirty="0" err="1" smtClean="0"/>
              <a:t>GraphQL</a:t>
            </a:r>
            <a:endParaRPr lang="ru-RU" dirty="0" smtClean="0"/>
          </a:p>
        </p:txBody>
      </p:sp>
      <p:sp>
        <p:nvSpPr>
          <p:cNvPr id="4" name="AutoShape 2" descr="Angular Icon Vector Logo - Download Free SVG Icon | Worldvectorlogo"/>
          <p:cNvSpPr>
            <a:spLocks noGrp="1" noChangeAspect="1" noChangeArrowheads="1"/>
          </p:cNvSpPr>
          <p:nvPr>
            <p:ph type="title"/>
          </p:nvPr>
        </p:nvSpPr>
        <p:spPr bwMode="auto">
          <a:xfrm rot="10800000" flipV="1">
            <a:off x="243516" y="864108"/>
            <a:ext cx="2947482" cy="67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dirty="0" smtClean="0"/>
              <a:t>React.js</a:t>
            </a:r>
            <a:endParaRPr lang="ru-RU" dirty="0"/>
          </a:p>
        </p:txBody>
      </p:sp>
      <p:pic>
        <p:nvPicPr>
          <p:cNvPr id="2050" name="Picture 2" descr="Файл:React-icon.svg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44" y="1397726"/>
            <a:ext cx="2554625" cy="180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habrastorage.org/getpro/habr/post_images/820/b7e/9a1/820b7e9a18ac8fc6ec5aa6ad9b89ff8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575" y="3108959"/>
            <a:ext cx="5696586" cy="284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99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JavaScript </a:t>
            </a:r>
            <a:r>
              <a:rPr lang="en-US" dirty="0" smtClean="0"/>
              <a:t>– </a:t>
            </a:r>
            <a:r>
              <a:rPr lang="ru-RU" dirty="0" smtClean="0"/>
              <a:t>это </a:t>
            </a:r>
            <a:r>
              <a:rPr lang="ru-RU" dirty="0"/>
              <a:t>высокоуровневый, интерпретируемый язык программирования. Это динамический, прототипный и мультипарадигмальный язык</a:t>
            </a:r>
            <a:r>
              <a:rPr lang="ru-RU" dirty="0" smtClean="0"/>
              <a:t>.</a:t>
            </a:r>
          </a:p>
          <a:p>
            <a:r>
              <a:rPr lang="ru-RU" dirty="0"/>
              <a:t>JavaScript это одна из трех основных технологий, используемых в веб-разработке, наряду с CSS и HTML. Используется он для придания веб-страницам интерактивности</a:t>
            </a:r>
            <a:r>
              <a:rPr lang="ru-RU" dirty="0" smtClean="0"/>
              <a:t>.</a:t>
            </a:r>
          </a:p>
          <a:p>
            <a:r>
              <a:rPr lang="ru-RU" b="1" dirty="0"/>
              <a:t>Фреймворк</a:t>
            </a:r>
            <a:r>
              <a:rPr lang="ru-RU" dirty="0"/>
              <a:t> </a:t>
            </a:r>
            <a:r>
              <a:rPr lang="ru-RU" dirty="0" smtClean="0"/>
              <a:t>– это платформа</a:t>
            </a:r>
            <a:r>
              <a:rPr lang="ru-RU" dirty="0"/>
              <a:t>, которая предоставляет программистам основу для разработки приложений. Он содержит заранее определенные и реализованные классы и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207081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781" y="1926772"/>
            <a:ext cx="2834640" cy="2377440"/>
          </a:xfrm>
        </p:spPr>
        <p:txBody>
          <a:bodyPr/>
          <a:lstStyle/>
          <a:p>
            <a:r>
              <a:rPr lang="en-US" dirty="0" smtClean="0"/>
              <a:t>Index.html </a:t>
            </a:r>
            <a:r>
              <a:rPr lang="ru-RU" dirty="0" smtClean="0"/>
              <a:t>с учетом</a:t>
            </a:r>
            <a:r>
              <a:rPr lang="en-US" dirty="0" smtClean="0"/>
              <a:t> </a:t>
            </a:r>
            <a:r>
              <a:rPr lang="ru-RU" dirty="0" smtClean="0"/>
              <a:t>использования </a:t>
            </a:r>
            <a:r>
              <a:rPr lang="en-US" dirty="0" smtClean="0"/>
              <a:t>React.js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8081" y="1384663"/>
            <a:ext cx="8011736" cy="395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Подключаем файлы </a:t>
            </a:r>
            <a:r>
              <a:rPr lang="en-US" dirty="0" smtClean="0"/>
              <a:t>react.js,</a:t>
            </a:r>
            <a:br>
              <a:rPr lang="en-US" dirty="0" smtClean="0"/>
            </a:br>
            <a:r>
              <a:rPr lang="en-US" dirty="0" err="1" smtClean="0"/>
              <a:t>ReactDOM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003" y="2230877"/>
            <a:ext cx="8007976" cy="871810"/>
          </a:xfrm>
          <a:prstGeom prst="rect">
            <a:avLst/>
          </a:prstGeom>
        </p:spPr>
      </p:pic>
      <p:pic>
        <p:nvPicPr>
          <p:cNvPr id="6" name="Объект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75167" y="3683726"/>
            <a:ext cx="4848044" cy="140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2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компонента</a:t>
            </a:r>
            <a:endParaRPr lang="ru-RU" dirty="0"/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7418" y="1123838"/>
            <a:ext cx="7067006" cy="3970676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5822633" y="5423943"/>
            <a:ext cx="3076575" cy="41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3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</a:t>
            </a:r>
            <a:r>
              <a:rPr lang="ru-RU" dirty="0" smtClean="0"/>
              <a:t>код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3097" y="55967"/>
            <a:ext cx="7929154" cy="660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получилось на</a:t>
            </a:r>
            <a:r>
              <a:rPr lang="en-US" dirty="0" smtClean="0"/>
              <a:t> React.js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615" y="1914822"/>
            <a:ext cx="5560967" cy="301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74571" y="645459"/>
            <a:ext cx="4061011" cy="1196788"/>
          </a:xfrm>
        </p:spPr>
        <p:txBody>
          <a:bodyPr>
            <a:noAutofit/>
          </a:bodyPr>
          <a:lstStyle/>
          <a:p>
            <a:r>
              <a:rPr lang="ru-RU" sz="6600" dirty="0" smtClean="0"/>
              <a:t>Сравнение</a:t>
            </a:r>
            <a:endParaRPr lang="ru-RU" sz="6600" dirty="0"/>
          </a:p>
        </p:txBody>
      </p:sp>
      <p:pic>
        <p:nvPicPr>
          <p:cNvPr id="2052" name="Picture 4" descr="Сравниваем Angular, React и Vue в 2017 году / СоХаб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077" y="1724162"/>
            <a:ext cx="762000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71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Разработчики фреймворков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Angular – </a:t>
            </a:r>
            <a:r>
              <a:rPr lang="ru-RU" sz="2800" dirty="0" smtClean="0"/>
              <a:t>разработан и поддерживается компанией </a:t>
            </a:r>
            <a:r>
              <a:rPr lang="en-US" sz="2800" dirty="0" smtClean="0"/>
              <a:t>Google. </a:t>
            </a:r>
            <a:r>
              <a:rPr lang="ru-RU" sz="2800" dirty="0" smtClean="0"/>
              <a:t>Над проектам работают 36 человек</a:t>
            </a:r>
          </a:p>
          <a:p>
            <a:r>
              <a:rPr lang="en-US" sz="2800" dirty="0" smtClean="0"/>
              <a:t>React – </a:t>
            </a:r>
            <a:r>
              <a:rPr lang="ru-RU" sz="2800" dirty="0" smtClean="0"/>
              <a:t>разработан и поддерживается </a:t>
            </a:r>
            <a:r>
              <a:rPr lang="en-US" sz="2800" dirty="0" smtClean="0"/>
              <a:t>Facebook</a:t>
            </a:r>
            <a:endParaRPr lang="ru-RU" sz="2800" dirty="0" smtClean="0"/>
          </a:p>
          <a:p>
            <a:r>
              <a:rPr lang="en-US" sz="2800" dirty="0" err="1" smtClean="0"/>
              <a:t>Vue</a:t>
            </a:r>
            <a:r>
              <a:rPr lang="en-US" sz="2800" dirty="0" smtClean="0"/>
              <a:t> </a:t>
            </a:r>
            <a:r>
              <a:rPr lang="ru-RU" sz="2800" dirty="0" smtClean="0"/>
              <a:t>– создан группой разработчиков (16 человек).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7026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История получения звезд на </a:t>
            </a:r>
            <a:r>
              <a:rPr lang="ru-RU" i="1" dirty="0" err="1"/>
              <a:t>Github</a:t>
            </a:r>
            <a:r>
              <a:rPr lang="ru-RU" i="1" dirty="0"/>
              <a:t> для </a:t>
            </a:r>
            <a:r>
              <a:rPr lang="ru-RU" i="1" dirty="0" err="1"/>
              <a:t>Angular</a:t>
            </a:r>
            <a:r>
              <a:rPr lang="ru-RU" i="1" dirty="0"/>
              <a:t>, React и </a:t>
            </a:r>
            <a:r>
              <a:rPr lang="ru-RU" i="1" dirty="0" err="1"/>
              <a:t>Vue</a:t>
            </a:r>
            <a:endParaRPr lang="ru-RU" dirty="0"/>
          </a:p>
        </p:txBody>
      </p:sp>
      <p:pic>
        <p:nvPicPr>
          <p:cNvPr id="4098" name="Picture 2" descr="https://hsto.org/webt/59/de/45/59de45e2ecd2286608925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465" y="161293"/>
            <a:ext cx="6949084" cy="643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30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Количество загрузок определенных </a:t>
            </a:r>
            <a:r>
              <a:rPr lang="ru-RU" i="1" dirty="0" err="1"/>
              <a:t>npm</a:t>
            </a:r>
            <a:r>
              <a:rPr lang="ru-RU" i="1" dirty="0"/>
              <a:t> пакетов за последние 2 года</a:t>
            </a:r>
            <a:endParaRPr lang="ru-RU" dirty="0"/>
          </a:p>
        </p:txBody>
      </p:sp>
      <p:pic>
        <p:nvPicPr>
          <p:cNvPr id="5122" name="Picture 2" descr="https://hsto.org/webt/59/de/46/59de464b9fff434413489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537" y="1051486"/>
            <a:ext cx="7785463" cy="460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5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Статистика за 2018г.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8155" y="1507958"/>
            <a:ext cx="8405427" cy="393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0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ТОП-10 Фреймворков </a:t>
            </a:r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AngularJS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React.JS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Ext JS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Ember.js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Backbone.js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GWT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Knockout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Vue.js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Dojo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Polymer</a:t>
            </a:r>
            <a:endParaRPr lang="ru-RU" sz="2400" dirty="0"/>
          </a:p>
        </p:txBody>
      </p:sp>
      <p:pic>
        <p:nvPicPr>
          <p:cNvPr id="2052" name="Picture 4" descr="Учите ванильный JavaScript, прежде чем браться за фреймворки | CAT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989" y="1684236"/>
            <a:ext cx="4350479" cy="348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45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Статистика </a:t>
            </a:r>
            <a:r>
              <a:rPr lang="en-US" dirty="0" smtClean="0"/>
              <a:t>Google Trends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599" y="378516"/>
            <a:ext cx="7700211" cy="60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34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718026"/>
          </a:xfrm>
        </p:spPr>
        <p:txBody>
          <a:bodyPr/>
          <a:lstStyle/>
          <a:p>
            <a:pPr algn="ctr"/>
            <a:r>
              <a:rPr lang="en-US" dirty="0" smtClean="0"/>
              <a:t>Angular.js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458834"/>
              </p:ext>
            </p:extLst>
          </p:nvPr>
        </p:nvGraphicFramePr>
        <p:xfrm>
          <a:off x="3947116" y="759096"/>
          <a:ext cx="7315200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1793451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801186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Преимущества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Недостатки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9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Использует HTML &amp; CSS хорошо известным способом.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Изучение TS и ключевых функций, таких как DI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12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Подробная документация, позволяющая получить всю</a:t>
                      </a:r>
                      <a:r>
                        <a:rPr lang="ru-RU" sz="1800" dirty="0" smtClean="0">
                          <a:latin typeface="+mn-lt"/>
                        </a:rPr>
                        <a:t/>
                      </a:r>
                      <a:br>
                        <a:rPr lang="ru-RU" sz="1800" dirty="0" smtClean="0">
                          <a:latin typeface="+mn-lt"/>
                        </a:rPr>
                      </a:b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необходимую информацию.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Проблемы с миграцией, которые могут возникнуть при переходе</a:t>
                      </a:r>
                      <a:r>
                        <a:rPr lang="ru-RU" sz="1800" dirty="0" smtClean="0">
                          <a:latin typeface="+mn-lt"/>
                        </a:rPr>
                        <a:t/>
                      </a:r>
                      <a:br>
                        <a:rPr lang="ru-RU" sz="1800" dirty="0" smtClean="0">
                          <a:latin typeface="+mn-lt"/>
                        </a:rPr>
                      </a:b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старой версии к последней.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MVC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Требуется больше времени на обучение.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81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Новые функции, такие как улучшенный RXJS, более быстрая</a:t>
                      </a:r>
                      <a:r>
                        <a:rPr lang="ru-RU" sz="1800" dirty="0" smtClean="0">
                          <a:latin typeface="+mn-lt"/>
                        </a:rPr>
                        <a:t/>
                      </a:r>
                      <a:br>
                        <a:rPr lang="ru-RU" sz="1800" dirty="0" smtClean="0">
                          <a:latin typeface="+mn-lt"/>
                        </a:rPr>
                      </a:b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компиляция (менее чем за 3 секунды), новый</a:t>
                      </a:r>
                      <a:r>
                        <a:rPr lang="ru-RU" sz="1800" dirty="0" smtClean="0">
                          <a:latin typeface="+mn-lt"/>
                        </a:rPr>
                        <a:t/>
                      </a:r>
                      <a:br>
                        <a:rPr lang="ru-RU" sz="1800" dirty="0" smtClean="0">
                          <a:latin typeface="+mn-lt"/>
                        </a:rPr>
                      </a:b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запуск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HttpClient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692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Двусторонняя привязка данных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Маршрутизация, управление состоянием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0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Goolge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Долгосрочная поддержка.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418028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77" y="1954594"/>
            <a:ext cx="2162165" cy="216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6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718026"/>
          </a:xfrm>
        </p:spPr>
        <p:txBody>
          <a:bodyPr/>
          <a:lstStyle/>
          <a:p>
            <a:pPr algn="ctr"/>
            <a:r>
              <a:rPr lang="en-US" dirty="0" smtClean="0"/>
              <a:t>React.js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187352"/>
              </p:ext>
            </p:extLst>
          </p:nvPr>
        </p:nvGraphicFramePr>
        <p:xfrm>
          <a:off x="3920990" y="223519"/>
          <a:ext cx="7315200" cy="6139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1793451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801186386"/>
                    </a:ext>
                  </a:extLst>
                </a:gridCol>
              </a:tblGrid>
              <a:tr h="348786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Преимущества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Недостатки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95635"/>
                  </a:ext>
                </a:extLst>
              </a:tr>
              <a:tr h="602013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Простота с точки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зрения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синтаксиса.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Отсутствие официальной документации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129085"/>
                  </a:ext>
                </a:extLst>
              </a:tr>
              <a:tr h="953188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Высокий уровень гибкости и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максимальная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отзывчивость.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ru-RU" dirty="0">
                        <a:effectLst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12222454"/>
                  </a:ext>
                </a:extLst>
              </a:tr>
              <a:tr h="602013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Можно добавить в существующие веб-приложения / представления.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810920"/>
                  </a:ext>
                </a:extLst>
              </a:tr>
              <a:tr h="602013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Легко работает с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высокой нагрузкой.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692215"/>
                  </a:ext>
                </a:extLst>
              </a:tr>
              <a:tr h="705422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 библиотека JavaScript с открытым исходным кодом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7553"/>
                  </a:ext>
                </a:extLst>
              </a:tr>
              <a:tr h="860019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Данные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со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стороны пользователя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легко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представляются на стороне сервера.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418028"/>
                  </a:ext>
                </a:extLst>
              </a:tr>
              <a:tr h="602013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Миграция между версиями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очень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проста.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06120"/>
                  </a:ext>
                </a:extLst>
              </a:tr>
              <a:tr h="602013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Виртуальный DOM (объектная модель документа)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533928"/>
                  </a:ext>
                </a:extLst>
              </a:tr>
            </a:tbl>
          </a:graphicData>
        </a:graphic>
      </p:graphicFrame>
      <p:pic>
        <p:nvPicPr>
          <p:cNvPr id="6" name="Picture 2" descr="Файл:React-icon.svg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47" y="1658928"/>
            <a:ext cx="2554625" cy="180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5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9409322"/>
              </p:ext>
            </p:extLst>
          </p:nvPr>
        </p:nvGraphicFramePr>
        <p:xfrm>
          <a:off x="3868739" y="680719"/>
          <a:ext cx="7348990" cy="542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4495">
                  <a:extLst>
                    <a:ext uri="{9D8B030D-6E8A-4147-A177-3AD203B41FA5}">
                      <a16:colId xmlns:a16="http://schemas.microsoft.com/office/drawing/2014/main" val="3179345138"/>
                    </a:ext>
                  </a:extLst>
                </a:gridCol>
                <a:gridCol w="3674495">
                  <a:extLst>
                    <a:ext uri="{9D8B030D-6E8A-4147-A177-3AD203B41FA5}">
                      <a16:colId xmlns:a16="http://schemas.microsoft.com/office/drawing/2014/main" val="801186386"/>
                    </a:ext>
                  </a:extLst>
                </a:gridCol>
              </a:tblGrid>
              <a:tr h="45503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Преимущества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Недостатки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95635"/>
                  </a:ext>
                </a:extLst>
              </a:tr>
              <a:tr h="785407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Простота с точки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зрения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синтаксиса.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Нехватка ресурсов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129085"/>
                  </a:ext>
                </a:extLst>
              </a:tr>
              <a:tr h="1243561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Легкий и простой в освоении.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Некоторые ключевые функции для более сложных приложений должны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быть добавлены вручную.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12222454"/>
                  </a:ext>
                </a:extLst>
              </a:tr>
              <a:tr h="112201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Хорошо использует HTML и CSS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Быть слишком гибким может быть проблематично.</a:t>
                      </a:r>
                      <a:endParaRPr lang="ru-RU" dirty="0" smtClean="0"/>
                    </a:p>
                    <a:p>
                      <a:pPr algn="ctr"/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692215"/>
                  </a:ext>
                </a:extLst>
              </a:tr>
              <a:tr h="455038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Подробная документация.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7553"/>
                  </a:ext>
                </a:extLst>
              </a:tr>
              <a:tr h="455038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Простая интеграция.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09655"/>
                  </a:ext>
                </a:extLst>
              </a:tr>
              <a:tr h="455038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Большое масштабирование.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418028"/>
                  </a:ext>
                </a:extLst>
              </a:tr>
              <a:tr h="455038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Маленький размер.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06120"/>
                  </a:ext>
                </a:extLst>
              </a:tr>
            </a:tbl>
          </a:graphicData>
        </a:graphic>
      </p:graphicFrame>
      <p:pic>
        <p:nvPicPr>
          <p:cNvPr id="7" name="Picture 2" descr="Функция render() — что такое аргумент h - devSchacht - Medi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423"/>
            <a:ext cx="3307977" cy="125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81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632426"/>
          </a:xfrm>
        </p:spPr>
        <p:txBody>
          <a:bodyPr/>
          <a:lstStyle/>
          <a:p>
            <a:r>
              <a:rPr lang="ru-RU" dirty="0" smtClean="0"/>
              <a:t>Используйте </a:t>
            </a:r>
            <a:r>
              <a:rPr lang="en-US" dirty="0" smtClean="0"/>
              <a:t>angular.js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Если любите кодировать на </a:t>
            </a:r>
            <a:r>
              <a:rPr lang="en-US" sz="3200" dirty="0" err="1" smtClean="0"/>
              <a:t>TypeScript</a:t>
            </a:r>
            <a:endParaRPr lang="en-US" sz="3200" dirty="0" smtClean="0"/>
          </a:p>
          <a:p>
            <a:r>
              <a:rPr lang="ru-RU" sz="3200" dirty="0" smtClean="0"/>
              <a:t>Если увлекаетесь ООП</a:t>
            </a:r>
          </a:p>
          <a:p>
            <a:r>
              <a:rPr lang="ru-RU" sz="3200" dirty="0" smtClean="0"/>
              <a:t>Если хотите сосредоточиться на крупномасштабных, многофункциональных </a:t>
            </a:r>
            <a:r>
              <a:rPr lang="ru-RU" sz="3200" dirty="0" smtClean="0"/>
              <a:t>приложениях</a:t>
            </a:r>
            <a:endParaRPr lang="ru-RU" sz="32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77" y="2756264"/>
            <a:ext cx="2162165" cy="216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8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632426"/>
          </a:xfrm>
        </p:spPr>
        <p:txBody>
          <a:bodyPr/>
          <a:lstStyle/>
          <a:p>
            <a:r>
              <a:rPr lang="ru-RU" dirty="0" smtClean="0"/>
              <a:t>Используйте </a:t>
            </a:r>
            <a:r>
              <a:rPr lang="en-US" dirty="0" smtClean="0"/>
              <a:t>react.js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Если нравится гибкость больше, чем другие функции</a:t>
            </a:r>
            <a:endParaRPr lang="en-US" sz="2800" dirty="0" smtClean="0"/>
          </a:p>
          <a:p>
            <a:r>
              <a:rPr lang="ru-RU" sz="2800" dirty="0" smtClean="0"/>
              <a:t>Если любите </a:t>
            </a:r>
            <a:r>
              <a:rPr lang="en-US" sz="2800" dirty="0" smtClean="0"/>
              <a:t>JavaScript</a:t>
            </a:r>
            <a:endParaRPr lang="ru-RU" sz="2800" dirty="0" smtClean="0"/>
          </a:p>
          <a:p>
            <a:r>
              <a:rPr lang="ru-RU" sz="2800" dirty="0" smtClean="0"/>
              <a:t>Если хотите разрабатывать кроссплатформенные приложения, </a:t>
            </a:r>
            <a:r>
              <a:rPr lang="en-US" sz="2800" dirty="0" smtClean="0"/>
              <a:t>SPA</a:t>
            </a:r>
            <a:r>
              <a:rPr lang="ru-RU" sz="2800" dirty="0" smtClean="0"/>
              <a:t> или мобильные приложения</a:t>
            </a:r>
          </a:p>
        </p:txBody>
      </p:sp>
      <p:pic>
        <p:nvPicPr>
          <p:cNvPr id="5" name="Picture 2" descr="Файл:React-icon.svg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47" y="2756264"/>
            <a:ext cx="2554625" cy="180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82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247" y="1292489"/>
            <a:ext cx="2947482" cy="796402"/>
          </a:xfrm>
        </p:spPr>
        <p:txBody>
          <a:bodyPr/>
          <a:lstStyle/>
          <a:p>
            <a:r>
              <a:rPr lang="ru-RU" dirty="0" smtClean="0"/>
              <a:t>Используйте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03953" y="945751"/>
            <a:ext cx="7724018" cy="512064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Если являетесь поклонником чистого кода</a:t>
            </a:r>
            <a:endParaRPr lang="en-US" sz="2800" dirty="0" smtClean="0"/>
          </a:p>
          <a:p>
            <a:r>
              <a:rPr lang="ru-RU" sz="2800" dirty="0" smtClean="0"/>
              <a:t>Если вы новичок</a:t>
            </a:r>
          </a:p>
          <a:p>
            <a:r>
              <a:rPr lang="ru-RU" sz="2800" dirty="0" smtClean="0"/>
              <a:t>Если собираетесь разрабатывать небольшой проект</a:t>
            </a:r>
          </a:p>
          <a:p>
            <a:r>
              <a:rPr lang="ru-RU" sz="2800" dirty="0" smtClean="0"/>
              <a:t>Если работаете в одиночку или небольшой команде</a:t>
            </a:r>
          </a:p>
          <a:p>
            <a:r>
              <a:rPr lang="ru-RU" sz="2800" dirty="0" smtClean="0"/>
              <a:t>Если нужен фреймворк, который меньше весит</a:t>
            </a:r>
          </a:p>
        </p:txBody>
      </p:sp>
      <p:pic>
        <p:nvPicPr>
          <p:cNvPr id="6" name="Picture 2" descr="Функция render() — что такое аргумент h - devSchacht - Medi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76274"/>
            <a:ext cx="3307977" cy="125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71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React vs Angular vs Vue: Who wins in 2019? - Zero To Mastery -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4254"/>
            <a:ext cx="12192000" cy="694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7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</a:t>
            </a:r>
            <a:r>
              <a:rPr lang="en-US" dirty="0" err="1" smtClean="0"/>
              <a:t>ToDo</a:t>
            </a:r>
            <a:r>
              <a:rPr lang="en-US" dirty="0" smtClean="0"/>
              <a:t>-list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31475" y="864108"/>
            <a:ext cx="8112034" cy="512064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Реализация </a:t>
            </a:r>
            <a:r>
              <a:rPr lang="en-US" sz="2400" dirty="0" err="1" smtClean="0"/>
              <a:t>ToDo</a:t>
            </a:r>
            <a:r>
              <a:rPr lang="en-US" sz="2400" dirty="0" smtClean="0"/>
              <a:t>-list</a:t>
            </a:r>
            <a:r>
              <a:rPr lang="ru-RU" sz="2400" dirty="0" smtClean="0"/>
              <a:t> со следующими функциональными возможностями: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Добавление новой задачи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Удаление задачи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Отметка задачи как выполненной/невыполненной</a:t>
            </a:r>
          </a:p>
        </p:txBody>
      </p:sp>
    </p:spTree>
    <p:extLst>
      <p:ext uri="{BB962C8B-B14F-4D97-AF65-F5344CB8AC3E}">
        <p14:creationId xmlns:p14="http://schemas.microsoft.com/office/powerpoint/2010/main" val="41562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ru-RU" sz="2400" dirty="0"/>
              <a:t>JavaScript-фреймворк с открытым исходным кодом для создания </a:t>
            </a:r>
            <a:r>
              <a:rPr lang="ru-RU" sz="2400" dirty="0" smtClean="0"/>
              <a:t>пользовательских интерфейсов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Основные концепции </a:t>
            </a:r>
            <a:r>
              <a:rPr lang="en-US" sz="2400" dirty="0" smtClean="0"/>
              <a:t>Vue.js:</a:t>
            </a:r>
          </a:p>
          <a:p>
            <a:r>
              <a:rPr lang="ru-RU" sz="2400" dirty="0" smtClean="0"/>
              <a:t>Конструктор</a:t>
            </a:r>
          </a:p>
          <a:p>
            <a:r>
              <a:rPr lang="ru-RU" sz="2400" dirty="0" smtClean="0"/>
              <a:t>Компоненты</a:t>
            </a:r>
          </a:p>
          <a:p>
            <a:r>
              <a:rPr lang="ru-RU" sz="2400" dirty="0" smtClean="0"/>
              <a:t>Директивы</a:t>
            </a:r>
          </a:p>
          <a:p>
            <a:r>
              <a:rPr lang="ru-RU" sz="2400" dirty="0" smtClean="0"/>
              <a:t>Переходы</a:t>
            </a:r>
          </a:p>
        </p:txBody>
      </p:sp>
      <p:pic>
        <p:nvPicPr>
          <p:cNvPr id="3074" name="Picture 2" descr="Функция render() — что такое аргумент h - devSchacht - Medi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73204"/>
            <a:ext cx="3307977" cy="125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99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2586445"/>
            <a:ext cx="2834640" cy="1247503"/>
          </a:xfrm>
        </p:spPr>
        <p:txBody>
          <a:bodyPr/>
          <a:lstStyle/>
          <a:p>
            <a:r>
              <a:rPr lang="ru-RU" dirty="0" smtClean="0"/>
              <a:t>Конструктор </a:t>
            </a:r>
            <a:r>
              <a:rPr lang="en-US" dirty="0" smtClean="0"/>
              <a:t>Vue.js</a:t>
            </a:r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1109" y="2429691"/>
            <a:ext cx="4937760" cy="206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7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164592" y="2586445"/>
            <a:ext cx="2834640" cy="1247503"/>
          </a:xfrm>
        </p:spPr>
        <p:txBody>
          <a:bodyPr/>
          <a:lstStyle/>
          <a:p>
            <a:r>
              <a:rPr lang="ru-RU" dirty="0" smtClean="0"/>
              <a:t>Директивы </a:t>
            </a:r>
            <a:r>
              <a:rPr lang="en-US" dirty="0" smtClean="0"/>
              <a:t>Vue.js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9040" y="1998617"/>
            <a:ext cx="7184571" cy="256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1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 </a:t>
            </a:r>
            <a:r>
              <a:rPr lang="en-US" dirty="0" smtClean="0"/>
              <a:t>Vue.js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2994" y="863600"/>
            <a:ext cx="5376935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3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01692" y="1123836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Компоненты </a:t>
            </a:r>
            <a:r>
              <a:rPr lang="en-US" dirty="0" smtClean="0"/>
              <a:t>Vue.js</a:t>
            </a:r>
            <a:endParaRPr lang="ru-RU" dirty="0"/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3435" y="1492623"/>
            <a:ext cx="6521824" cy="35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4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амка">
  <a:themeElements>
    <a:clrScheme name="Рамка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529</TotalTime>
  <Words>655</Words>
  <Application>Microsoft Office PowerPoint</Application>
  <PresentationFormat>Широкоэкранный</PresentationFormat>
  <Paragraphs>125</Paragraphs>
  <Slides>37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1" baseType="lpstr">
      <vt:lpstr>Calibri</vt:lpstr>
      <vt:lpstr>Corbel</vt:lpstr>
      <vt:lpstr>Wingdings 2</vt:lpstr>
      <vt:lpstr>Рамка</vt:lpstr>
      <vt:lpstr>JS Frameworks</vt:lpstr>
      <vt:lpstr>JavaScript</vt:lpstr>
      <vt:lpstr>ТОП-10 Фреймворков JavaScript</vt:lpstr>
      <vt:lpstr>План ToDo-list</vt:lpstr>
      <vt:lpstr>Презентация PowerPoint</vt:lpstr>
      <vt:lpstr>Конструктор Vue.js</vt:lpstr>
      <vt:lpstr>Директивы Vue.js</vt:lpstr>
      <vt:lpstr>Компоненты Vue.js</vt:lpstr>
      <vt:lpstr>Презентация PowerPoint</vt:lpstr>
      <vt:lpstr>Что получилось на Vue.js</vt:lpstr>
      <vt:lpstr>Angular.js</vt:lpstr>
      <vt:lpstr>Angular.js</vt:lpstr>
      <vt:lpstr>Где используется Angular.JS</vt:lpstr>
      <vt:lpstr>Директивы Angular.js</vt:lpstr>
      <vt:lpstr>$Scope Module Controller</vt:lpstr>
      <vt:lpstr>Подключаем файлы angular.js</vt:lpstr>
      <vt:lpstr>Что получилось на Angular.js</vt:lpstr>
      <vt:lpstr>React.js</vt:lpstr>
      <vt:lpstr>React.js</vt:lpstr>
      <vt:lpstr>Index.html с учетом использования React.js</vt:lpstr>
      <vt:lpstr>Подключаем файлы react.js, ReactDOM</vt:lpstr>
      <vt:lpstr>Класс компонента</vt:lpstr>
      <vt:lpstr>JS код</vt:lpstr>
      <vt:lpstr>Что получилось на React.js</vt:lpstr>
      <vt:lpstr>Сравнение</vt:lpstr>
      <vt:lpstr>Разработчики фреймворков</vt:lpstr>
      <vt:lpstr>История получения звезд на Github для Angular, React и Vue</vt:lpstr>
      <vt:lpstr>Количество загрузок определенных npm пакетов за последние 2 года</vt:lpstr>
      <vt:lpstr>Статистика за 2018г.</vt:lpstr>
      <vt:lpstr>Статистика Google Trends</vt:lpstr>
      <vt:lpstr>Angular.js</vt:lpstr>
      <vt:lpstr>React.js</vt:lpstr>
      <vt:lpstr>Презентация PowerPoint</vt:lpstr>
      <vt:lpstr>Используйте angular.js</vt:lpstr>
      <vt:lpstr>Используйте react.js</vt:lpstr>
      <vt:lpstr>Используйте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Frameworks</dc:title>
  <dc:creator>Admin</dc:creator>
  <cp:lastModifiedBy>Ирина Дмитриева</cp:lastModifiedBy>
  <cp:revision>36</cp:revision>
  <dcterms:created xsi:type="dcterms:W3CDTF">2020-06-12T12:23:18Z</dcterms:created>
  <dcterms:modified xsi:type="dcterms:W3CDTF">2020-06-18T11:17:31Z</dcterms:modified>
</cp:coreProperties>
</file>