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60" r:id="rId3"/>
    <p:sldId id="262" r:id="rId4"/>
    <p:sldId id="261" r:id="rId5"/>
    <p:sldId id="264" r:id="rId6"/>
    <p:sldId id="269" r:id="rId7"/>
    <p:sldId id="265" r:id="rId8"/>
    <p:sldId id="268" r:id="rId9"/>
    <p:sldId id="266" r:id="rId10"/>
    <p:sldId id="271" r:id="rId11"/>
    <p:sldId id="267" r:id="rId12"/>
    <p:sldId id="272" r:id="rId13"/>
    <p:sldId id="278" r:id="rId14"/>
    <p:sldId id="279" r:id="rId15"/>
    <p:sldId id="273" r:id="rId16"/>
    <p:sldId id="274" r:id="rId17"/>
    <p:sldId id="275" r:id="rId18"/>
    <p:sldId id="282" r:id="rId19"/>
    <p:sldId id="283" r:id="rId20"/>
    <p:sldId id="276" r:id="rId21"/>
    <p:sldId id="277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03A03-4B9C-4C9F-B501-70B1569773CB}" v="3119" dt="2022-01-14T09:42:26.343"/>
    <p1510:client id="{48148BA0-7E7F-44B1-BF94-6CD089118050}" v="16" dt="2022-01-14T08:19:36.095"/>
    <p1510:client id="{495F10CB-AEA3-454E-B3AC-0924177B6505}" v="187" dt="2022-01-14T10:05:06.200"/>
    <p1510:client id="{5C1AFA0D-9F72-4599-BD41-0C49EFF290A0}" v="4" dt="2022-01-18T12:37:22.322"/>
    <p1510:client id="{7638D0A0-BD20-49CA-97E6-D5573A54050E}" v="10" dt="2022-01-17T09:13:04.665"/>
    <p1510:client id="{8CE7220F-C438-49E0-BB09-82C0B60E6E4D}" v="14" dt="2022-01-17T08:24:05.494"/>
    <p1510:client id="{980DFE21-B4C1-4854-B8B2-2F407270C4F1}" v="1" dt="2022-01-17T08:03:45.442"/>
    <p1510:client id="{BC3B180A-7D6B-4B6D-A606-B5AFD809D6A3}" v="61" dt="2022-01-17T14:39:47.216"/>
    <p1510:client id="{EF945454-E5CB-46F6-B691-0111CA61F587}" v="476" dt="2022-01-17T08:04:0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F90F1-5866-4112-AD00-740192F77BF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24F8E-2C02-498D-8651-AA3CAE2888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Generiert Fragen auf Basis vom Kontext</a:t>
          </a:r>
          <a:endParaRPr lang="en-US"/>
        </a:p>
      </dgm:t>
    </dgm:pt>
    <dgm:pt modelId="{FC608F28-C349-4AF4-976A-5C356D16C0A5}" type="parTrans" cxnId="{9E532518-C8A0-49D6-AD01-2866DBA309E7}">
      <dgm:prSet/>
      <dgm:spPr/>
      <dgm:t>
        <a:bodyPr/>
        <a:lstStyle/>
        <a:p>
          <a:endParaRPr lang="en-US"/>
        </a:p>
      </dgm:t>
    </dgm:pt>
    <dgm:pt modelId="{AF9213F2-C5AC-45A7-B7EB-6854EEEDB850}" type="sibTrans" cxnId="{9E532518-C8A0-49D6-AD01-2866DBA309E7}">
      <dgm:prSet/>
      <dgm:spPr/>
      <dgm:t>
        <a:bodyPr/>
        <a:lstStyle/>
        <a:p>
          <a:endParaRPr lang="en-US"/>
        </a:p>
      </dgm:t>
    </dgm:pt>
    <dgm:pt modelId="{EBFEC67D-8F7A-4C76-A380-52BB0ACA21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Nutzung des T5 Transformers</a:t>
          </a:r>
          <a:endParaRPr lang="en-US"/>
        </a:p>
      </dgm:t>
    </dgm:pt>
    <dgm:pt modelId="{5713C138-7C6B-47C8-92B0-233DD0BEAD7F}" type="parTrans" cxnId="{9B06B356-FFB1-45C9-8162-1FCFAF71A8C0}">
      <dgm:prSet/>
      <dgm:spPr/>
      <dgm:t>
        <a:bodyPr/>
        <a:lstStyle/>
        <a:p>
          <a:endParaRPr lang="en-US"/>
        </a:p>
      </dgm:t>
    </dgm:pt>
    <dgm:pt modelId="{FFFD88F7-ED43-4971-B370-242A25B4012C}" type="sibTrans" cxnId="{9B06B356-FFB1-45C9-8162-1FCFAF71A8C0}">
      <dgm:prSet/>
      <dgm:spPr/>
      <dgm:t>
        <a:bodyPr/>
        <a:lstStyle/>
        <a:p>
          <a:endParaRPr lang="en-US"/>
        </a:p>
      </dgm:t>
    </dgm:pt>
    <dgm:pt modelId="{C04FD05B-3371-496B-821E-FF32655F54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Trainiert auf SQUAD Datensatz</a:t>
          </a:r>
          <a:endParaRPr lang="en-US"/>
        </a:p>
      </dgm:t>
    </dgm:pt>
    <dgm:pt modelId="{37300403-951E-4E59-BB90-9D2123333A88}" type="parTrans" cxnId="{644632A5-C318-4070-B8CF-BBF71AC0E59D}">
      <dgm:prSet/>
      <dgm:spPr/>
      <dgm:t>
        <a:bodyPr/>
        <a:lstStyle/>
        <a:p>
          <a:endParaRPr lang="en-US"/>
        </a:p>
      </dgm:t>
    </dgm:pt>
    <dgm:pt modelId="{E355862B-6D12-4F01-B377-044205D05FE2}" type="sibTrans" cxnId="{644632A5-C318-4070-B8CF-BBF71AC0E59D}">
      <dgm:prSet/>
      <dgm:spPr/>
      <dgm:t>
        <a:bodyPr/>
        <a:lstStyle/>
        <a:p>
          <a:endParaRPr lang="en-US"/>
        </a:p>
      </dgm:t>
    </dgm:pt>
    <dgm:pt modelId="{82FB716C-45EE-490F-B510-D1E3E96790F4}" type="pres">
      <dgm:prSet presAssocID="{3D3F90F1-5866-4112-AD00-740192F77BFD}" presName="root" presStyleCnt="0">
        <dgm:presLayoutVars>
          <dgm:dir/>
          <dgm:resizeHandles val="exact"/>
        </dgm:presLayoutVars>
      </dgm:prSet>
      <dgm:spPr/>
    </dgm:pt>
    <dgm:pt modelId="{E812B0F6-C1FF-4853-AAF1-CBBA245263BB}" type="pres">
      <dgm:prSet presAssocID="{A5C24F8E-2C02-498D-8651-AA3CAE28882F}" presName="compNode" presStyleCnt="0"/>
      <dgm:spPr/>
    </dgm:pt>
    <dgm:pt modelId="{3776919F-6985-4EDC-A9D0-FCFAEAA669B7}" type="pres">
      <dgm:prSet presAssocID="{A5C24F8E-2C02-498D-8651-AA3CAE28882F}" presName="iconBgRect" presStyleLbl="bgShp" presStyleIdx="0" presStyleCnt="3"/>
      <dgm:spPr/>
    </dgm:pt>
    <dgm:pt modelId="{60C970AB-CD8A-4786-9C1F-F85E7EC9739A}" type="pres">
      <dgm:prSet presAssocID="{A5C24F8E-2C02-498D-8651-AA3CAE2888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022B35-B152-41D4-BB2E-1D16668858A8}" type="pres">
      <dgm:prSet presAssocID="{A5C24F8E-2C02-498D-8651-AA3CAE28882F}" presName="spaceRect" presStyleCnt="0"/>
      <dgm:spPr/>
    </dgm:pt>
    <dgm:pt modelId="{476B79CA-5B57-41B1-8714-C76B7A6FFA7F}" type="pres">
      <dgm:prSet presAssocID="{A5C24F8E-2C02-498D-8651-AA3CAE28882F}" presName="textRect" presStyleLbl="revTx" presStyleIdx="0" presStyleCnt="3">
        <dgm:presLayoutVars>
          <dgm:chMax val="1"/>
          <dgm:chPref val="1"/>
        </dgm:presLayoutVars>
      </dgm:prSet>
      <dgm:spPr/>
    </dgm:pt>
    <dgm:pt modelId="{B6DDAD98-0A6A-4440-9027-57DD00ACF622}" type="pres">
      <dgm:prSet presAssocID="{AF9213F2-C5AC-45A7-B7EB-6854EEEDB850}" presName="sibTrans" presStyleCnt="0"/>
      <dgm:spPr/>
    </dgm:pt>
    <dgm:pt modelId="{A7885314-D38B-4DA6-9090-CBD7202E7399}" type="pres">
      <dgm:prSet presAssocID="{EBFEC67D-8F7A-4C76-A380-52BB0ACA21AD}" presName="compNode" presStyleCnt="0"/>
      <dgm:spPr/>
    </dgm:pt>
    <dgm:pt modelId="{361FE7F4-F152-49FC-8384-6D162B049FF7}" type="pres">
      <dgm:prSet presAssocID="{EBFEC67D-8F7A-4C76-A380-52BB0ACA21AD}" presName="iconBgRect" presStyleLbl="bgShp" presStyleIdx="1" presStyleCnt="3"/>
      <dgm:spPr/>
    </dgm:pt>
    <dgm:pt modelId="{41A1C2B9-EB40-4EF7-8402-2F0D7EE95510}" type="pres">
      <dgm:prSet presAssocID="{EBFEC67D-8F7A-4C76-A380-52BB0ACA21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3D43735B-52A7-4F19-B8A2-4D6D9D591CB6}" type="pres">
      <dgm:prSet presAssocID="{EBFEC67D-8F7A-4C76-A380-52BB0ACA21AD}" presName="spaceRect" presStyleCnt="0"/>
      <dgm:spPr/>
    </dgm:pt>
    <dgm:pt modelId="{32874783-55FC-48D4-8871-172877D3E228}" type="pres">
      <dgm:prSet presAssocID="{EBFEC67D-8F7A-4C76-A380-52BB0ACA21AD}" presName="textRect" presStyleLbl="revTx" presStyleIdx="1" presStyleCnt="3">
        <dgm:presLayoutVars>
          <dgm:chMax val="1"/>
          <dgm:chPref val="1"/>
        </dgm:presLayoutVars>
      </dgm:prSet>
      <dgm:spPr/>
    </dgm:pt>
    <dgm:pt modelId="{B2DF56DF-7A62-459E-B779-38F22CA83FEE}" type="pres">
      <dgm:prSet presAssocID="{FFFD88F7-ED43-4971-B370-242A25B4012C}" presName="sibTrans" presStyleCnt="0"/>
      <dgm:spPr/>
    </dgm:pt>
    <dgm:pt modelId="{02B2FB93-9AEB-4985-B2DE-95FB96D69636}" type="pres">
      <dgm:prSet presAssocID="{C04FD05B-3371-496B-821E-FF32655F54EC}" presName="compNode" presStyleCnt="0"/>
      <dgm:spPr/>
    </dgm:pt>
    <dgm:pt modelId="{AF5BA196-28E4-4877-A30A-926CF88C4F33}" type="pres">
      <dgm:prSet presAssocID="{C04FD05B-3371-496B-821E-FF32655F54EC}" presName="iconBgRect" presStyleLbl="bgShp" presStyleIdx="2" presStyleCnt="3"/>
      <dgm:spPr/>
    </dgm:pt>
    <dgm:pt modelId="{93648A62-004F-4B99-BAC4-7DE52C6F120E}" type="pres">
      <dgm:prSet presAssocID="{C04FD05B-3371-496B-821E-FF32655F5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ßball"/>
        </a:ext>
      </dgm:extLst>
    </dgm:pt>
    <dgm:pt modelId="{9578102E-2FD3-4EFF-84FB-1C3B31C2662A}" type="pres">
      <dgm:prSet presAssocID="{C04FD05B-3371-496B-821E-FF32655F54EC}" presName="spaceRect" presStyleCnt="0"/>
      <dgm:spPr/>
    </dgm:pt>
    <dgm:pt modelId="{DB532993-ED25-44C9-83A3-D80A317009EE}" type="pres">
      <dgm:prSet presAssocID="{C04FD05B-3371-496B-821E-FF32655F54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532518-C8A0-49D6-AD01-2866DBA309E7}" srcId="{3D3F90F1-5866-4112-AD00-740192F77BFD}" destId="{A5C24F8E-2C02-498D-8651-AA3CAE28882F}" srcOrd="0" destOrd="0" parTransId="{FC608F28-C349-4AF4-976A-5C356D16C0A5}" sibTransId="{AF9213F2-C5AC-45A7-B7EB-6854EEEDB850}"/>
    <dgm:cxn modelId="{FC1BEE2C-6473-4F9A-8F9D-A07E4ADE213A}" type="presOf" srcId="{C04FD05B-3371-496B-821E-FF32655F54EC}" destId="{DB532993-ED25-44C9-83A3-D80A317009EE}" srcOrd="0" destOrd="0" presId="urn:microsoft.com/office/officeart/2018/5/layout/IconCircleLabelList"/>
    <dgm:cxn modelId="{7BBE6060-9832-47DA-AB75-53F5C5ABFE16}" type="presOf" srcId="{A5C24F8E-2C02-498D-8651-AA3CAE28882F}" destId="{476B79CA-5B57-41B1-8714-C76B7A6FFA7F}" srcOrd="0" destOrd="0" presId="urn:microsoft.com/office/officeart/2018/5/layout/IconCircleLabelList"/>
    <dgm:cxn modelId="{9B06B356-FFB1-45C9-8162-1FCFAF71A8C0}" srcId="{3D3F90F1-5866-4112-AD00-740192F77BFD}" destId="{EBFEC67D-8F7A-4C76-A380-52BB0ACA21AD}" srcOrd="1" destOrd="0" parTransId="{5713C138-7C6B-47C8-92B0-233DD0BEAD7F}" sibTransId="{FFFD88F7-ED43-4971-B370-242A25B4012C}"/>
    <dgm:cxn modelId="{F12F2993-C4DC-494C-88B3-8B934CC90D02}" type="presOf" srcId="{EBFEC67D-8F7A-4C76-A380-52BB0ACA21AD}" destId="{32874783-55FC-48D4-8871-172877D3E228}" srcOrd="0" destOrd="0" presId="urn:microsoft.com/office/officeart/2018/5/layout/IconCircleLabelList"/>
    <dgm:cxn modelId="{644632A5-C318-4070-B8CF-BBF71AC0E59D}" srcId="{3D3F90F1-5866-4112-AD00-740192F77BFD}" destId="{C04FD05B-3371-496B-821E-FF32655F54EC}" srcOrd="2" destOrd="0" parTransId="{37300403-951E-4E59-BB90-9D2123333A88}" sibTransId="{E355862B-6D12-4F01-B377-044205D05FE2}"/>
    <dgm:cxn modelId="{90D630F9-5F5F-4746-BF68-61E7315A48CA}" type="presOf" srcId="{3D3F90F1-5866-4112-AD00-740192F77BFD}" destId="{82FB716C-45EE-490F-B510-D1E3E96790F4}" srcOrd="0" destOrd="0" presId="urn:microsoft.com/office/officeart/2018/5/layout/IconCircleLabelList"/>
    <dgm:cxn modelId="{14AAB272-FF84-4E41-BC40-87CB243CAED9}" type="presParOf" srcId="{82FB716C-45EE-490F-B510-D1E3E96790F4}" destId="{E812B0F6-C1FF-4853-AAF1-CBBA245263BB}" srcOrd="0" destOrd="0" presId="urn:microsoft.com/office/officeart/2018/5/layout/IconCircleLabelList"/>
    <dgm:cxn modelId="{E7ED0DC1-1897-4C05-AFB8-4DBC724DCDA1}" type="presParOf" srcId="{E812B0F6-C1FF-4853-AAF1-CBBA245263BB}" destId="{3776919F-6985-4EDC-A9D0-FCFAEAA669B7}" srcOrd="0" destOrd="0" presId="urn:microsoft.com/office/officeart/2018/5/layout/IconCircleLabelList"/>
    <dgm:cxn modelId="{6D544133-4EDA-41D7-AFAA-EA09BD3AF885}" type="presParOf" srcId="{E812B0F6-C1FF-4853-AAF1-CBBA245263BB}" destId="{60C970AB-CD8A-4786-9C1F-F85E7EC9739A}" srcOrd="1" destOrd="0" presId="urn:microsoft.com/office/officeart/2018/5/layout/IconCircleLabelList"/>
    <dgm:cxn modelId="{DCB38F34-E387-4D56-8FEA-EF83AA423437}" type="presParOf" srcId="{E812B0F6-C1FF-4853-AAF1-CBBA245263BB}" destId="{F8022B35-B152-41D4-BB2E-1D16668858A8}" srcOrd="2" destOrd="0" presId="urn:microsoft.com/office/officeart/2018/5/layout/IconCircleLabelList"/>
    <dgm:cxn modelId="{78F1DADC-1122-42C3-BBE5-A3D64DD52521}" type="presParOf" srcId="{E812B0F6-C1FF-4853-AAF1-CBBA245263BB}" destId="{476B79CA-5B57-41B1-8714-C76B7A6FFA7F}" srcOrd="3" destOrd="0" presId="urn:microsoft.com/office/officeart/2018/5/layout/IconCircleLabelList"/>
    <dgm:cxn modelId="{689E6252-9F15-46E4-80F2-5843EB8AEAB4}" type="presParOf" srcId="{82FB716C-45EE-490F-B510-D1E3E96790F4}" destId="{B6DDAD98-0A6A-4440-9027-57DD00ACF622}" srcOrd="1" destOrd="0" presId="urn:microsoft.com/office/officeart/2018/5/layout/IconCircleLabelList"/>
    <dgm:cxn modelId="{09CEE4E6-06F5-4841-9F70-1C43E4B06D29}" type="presParOf" srcId="{82FB716C-45EE-490F-B510-D1E3E96790F4}" destId="{A7885314-D38B-4DA6-9090-CBD7202E7399}" srcOrd="2" destOrd="0" presId="urn:microsoft.com/office/officeart/2018/5/layout/IconCircleLabelList"/>
    <dgm:cxn modelId="{816F78A6-AD6F-49AE-98E9-16A94FAA1D6A}" type="presParOf" srcId="{A7885314-D38B-4DA6-9090-CBD7202E7399}" destId="{361FE7F4-F152-49FC-8384-6D162B049FF7}" srcOrd="0" destOrd="0" presId="urn:microsoft.com/office/officeart/2018/5/layout/IconCircleLabelList"/>
    <dgm:cxn modelId="{67F88218-6B40-42D5-9C7F-AADAA1693919}" type="presParOf" srcId="{A7885314-D38B-4DA6-9090-CBD7202E7399}" destId="{41A1C2B9-EB40-4EF7-8402-2F0D7EE95510}" srcOrd="1" destOrd="0" presId="urn:microsoft.com/office/officeart/2018/5/layout/IconCircleLabelList"/>
    <dgm:cxn modelId="{2174E07D-E7C0-4D5A-99A7-94484F71A40F}" type="presParOf" srcId="{A7885314-D38B-4DA6-9090-CBD7202E7399}" destId="{3D43735B-52A7-4F19-B8A2-4D6D9D591CB6}" srcOrd="2" destOrd="0" presId="urn:microsoft.com/office/officeart/2018/5/layout/IconCircleLabelList"/>
    <dgm:cxn modelId="{052DC6F6-94E8-46FF-A5E9-B8C046524F8D}" type="presParOf" srcId="{A7885314-D38B-4DA6-9090-CBD7202E7399}" destId="{32874783-55FC-48D4-8871-172877D3E228}" srcOrd="3" destOrd="0" presId="urn:microsoft.com/office/officeart/2018/5/layout/IconCircleLabelList"/>
    <dgm:cxn modelId="{69B14429-5C07-4CA1-A3AF-F317CF77D107}" type="presParOf" srcId="{82FB716C-45EE-490F-B510-D1E3E96790F4}" destId="{B2DF56DF-7A62-459E-B779-38F22CA83FEE}" srcOrd="3" destOrd="0" presId="urn:microsoft.com/office/officeart/2018/5/layout/IconCircleLabelList"/>
    <dgm:cxn modelId="{E78C1FC8-3248-487E-83ED-8F65AD95BFFE}" type="presParOf" srcId="{82FB716C-45EE-490F-B510-D1E3E96790F4}" destId="{02B2FB93-9AEB-4985-B2DE-95FB96D69636}" srcOrd="4" destOrd="0" presId="urn:microsoft.com/office/officeart/2018/5/layout/IconCircleLabelList"/>
    <dgm:cxn modelId="{80D57124-F96E-4E81-A388-209488395C7B}" type="presParOf" srcId="{02B2FB93-9AEB-4985-B2DE-95FB96D69636}" destId="{AF5BA196-28E4-4877-A30A-926CF88C4F33}" srcOrd="0" destOrd="0" presId="urn:microsoft.com/office/officeart/2018/5/layout/IconCircleLabelList"/>
    <dgm:cxn modelId="{7C8E1A35-A378-4014-8266-F36C656DA899}" type="presParOf" srcId="{02B2FB93-9AEB-4985-B2DE-95FB96D69636}" destId="{93648A62-004F-4B99-BAC4-7DE52C6F120E}" srcOrd="1" destOrd="0" presId="urn:microsoft.com/office/officeart/2018/5/layout/IconCircleLabelList"/>
    <dgm:cxn modelId="{72085B23-0F54-4D62-8D1C-B12B1D927D48}" type="presParOf" srcId="{02B2FB93-9AEB-4985-B2DE-95FB96D69636}" destId="{9578102E-2FD3-4EFF-84FB-1C3B31C2662A}" srcOrd="2" destOrd="0" presId="urn:microsoft.com/office/officeart/2018/5/layout/IconCircleLabelList"/>
    <dgm:cxn modelId="{117A5917-F4ED-4E6E-9A24-CFCA4C0919F3}" type="presParOf" srcId="{02B2FB93-9AEB-4985-B2DE-95FB96D69636}" destId="{DB532993-ED25-44C9-83A3-D80A317009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6919F-6985-4EDC-A9D0-FCFAEAA669B7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970AB-CD8A-4786-9C1F-F85E7EC9739A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B79CA-5B57-41B1-8714-C76B7A6FFA7F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Generiert Fragen auf Basis vom Kontext</a:t>
          </a:r>
          <a:endParaRPr lang="en-US" sz="2100" kern="1200"/>
        </a:p>
      </dsp:txBody>
      <dsp:txXfrm>
        <a:off x="89662" y="2555700"/>
        <a:ext cx="2812500" cy="720000"/>
      </dsp:txXfrm>
    </dsp:sp>
    <dsp:sp modelId="{361FE7F4-F152-49FC-8384-6D162B049FF7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1C2B9-EB40-4EF7-8402-2F0D7EE9551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4783-55FC-48D4-8871-172877D3E228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Nutzung des T5 Transformers</a:t>
          </a:r>
          <a:endParaRPr lang="en-US" sz="2100" kern="1200"/>
        </a:p>
      </dsp:txBody>
      <dsp:txXfrm>
        <a:off x="3394350" y="2555700"/>
        <a:ext cx="2812500" cy="720000"/>
      </dsp:txXfrm>
    </dsp:sp>
    <dsp:sp modelId="{AF5BA196-28E4-4877-A30A-926CF88C4F33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8A62-004F-4B99-BAC4-7DE52C6F120E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32993-ED25-44C9-83A3-D80A317009EE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kern="1200"/>
            <a:t>Trainiert auf SQUAD Datensatz</a:t>
          </a:r>
          <a:endParaRPr lang="en-US" sz="2100" kern="1200"/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BC71-ABCA-46DA-AC8B-A258DA3565AD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61494-56A4-4CC9-AA26-CFCCA6AEA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8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Fragen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generiert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aufgrund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Kontext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Absatz</a:t>
            </a:r>
          </a:p>
          <a:p>
            <a:r>
              <a:rPr lang="en-US">
                <a:cs typeface="Calibri"/>
              </a:rPr>
              <a:t>- T5 Transformer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genutzt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auf </a:t>
            </a:r>
            <a:r>
              <a:rPr lang="en-US" err="1">
                <a:cs typeface="Calibri"/>
              </a:rPr>
              <a:t>SQuAD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5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t5-Transformer text to text, </a:t>
            </a:r>
            <a:r>
              <a:rPr lang="en-US" err="1">
                <a:cs typeface="Calibri"/>
              </a:rPr>
              <a:t>anders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z.B.BERT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Vortrainiert</a:t>
            </a:r>
            <a:r>
              <a:rPr lang="en-US">
                <a:cs typeface="Calibri"/>
              </a:rPr>
              <a:t> auf dem Colossal Clean Crawled Corpus (C4) </a:t>
            </a:r>
            <a:r>
              <a:rPr lang="en-US" err="1">
                <a:cs typeface="Calibri"/>
              </a:rPr>
              <a:t>Datensatz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Dabei masking von </a:t>
            </a:r>
            <a:r>
              <a:rPr lang="en-US" err="1">
                <a:cs typeface="Calibri"/>
              </a:rPr>
              <a:t>Wörtern</a:t>
            </a:r>
            <a:r>
              <a:rPr lang="en-US">
                <a:cs typeface="Calibri"/>
              </a:rPr>
              <a:t>, die das Modell </a:t>
            </a:r>
            <a:r>
              <a:rPr lang="en-US" err="1">
                <a:cs typeface="Calibri"/>
              </a:rPr>
              <a:t>finden</a:t>
            </a:r>
            <a:r>
              <a:rPr lang="en-US">
                <a:cs typeface="Calibri"/>
              </a:rPr>
              <a:t> muss</a:t>
            </a:r>
          </a:p>
          <a:p>
            <a:r>
              <a:rPr lang="en-US">
                <a:cs typeface="Calibri"/>
              </a:rPr>
              <a:t>- </a:t>
            </a:r>
            <a:r>
              <a:rPr lang="en-US" err="1">
                <a:cs typeface="Calibri"/>
              </a:rPr>
              <a:t>Dannach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erfolgt</a:t>
            </a:r>
            <a:r>
              <a:rPr lang="en-US">
                <a:cs typeface="Calibri"/>
              </a:rPr>
              <a:t> finetuning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Bild für Question Answering</a:t>
            </a:r>
          </a:p>
          <a:p>
            <a:r>
              <a:rPr lang="en-US">
                <a:cs typeface="Calibri"/>
              </a:rPr>
              <a:t>- transformer </a:t>
            </a:r>
            <a:r>
              <a:rPr lang="en-US" err="1">
                <a:cs typeface="Calibri"/>
              </a:rPr>
              <a:t>erreichte</a:t>
            </a:r>
            <a:r>
              <a:rPr lang="en-US">
                <a:cs typeface="Calibri"/>
              </a:rPr>
              <a:t> fast </a:t>
            </a:r>
            <a:r>
              <a:rPr lang="en-US" err="1">
                <a:cs typeface="Calibri"/>
              </a:rPr>
              <a:t>menschliche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Ergebnisse</a:t>
            </a:r>
            <a:r>
              <a:rPr lang="en-US">
                <a:cs typeface="Calibri"/>
              </a:rPr>
              <a:t> </a:t>
            </a:r>
            <a:r>
              <a:rPr lang="de-DE"/>
              <a:t>bei </a:t>
            </a:r>
            <a:r>
              <a:rPr lang="de-DE" err="1"/>
              <a:t>SuperGLUE</a:t>
            </a:r>
            <a:r>
              <a:rPr lang="de-DE"/>
              <a:t> Natural Language Understanding Benchmark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4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- S</a:t>
            </a:r>
            <a:r>
              <a:rPr lang="de-DE"/>
              <a:t>tanford </a:t>
            </a:r>
            <a:r>
              <a:rPr lang="de-DE" b="1"/>
              <a:t>Qu</a:t>
            </a:r>
            <a:r>
              <a:rPr lang="de-DE"/>
              <a:t>estion </a:t>
            </a:r>
            <a:r>
              <a:rPr lang="de-DE" b="1" err="1"/>
              <a:t>A</a:t>
            </a:r>
            <a:r>
              <a:rPr lang="de-DE" err="1"/>
              <a:t>nswering</a:t>
            </a:r>
            <a:r>
              <a:rPr lang="de-DE"/>
              <a:t> </a:t>
            </a:r>
            <a:r>
              <a:rPr lang="de-DE" b="1"/>
              <a:t>D</a:t>
            </a:r>
            <a:r>
              <a:rPr lang="de-DE"/>
              <a:t>ataset (</a:t>
            </a:r>
            <a:r>
              <a:rPr lang="de-DE" err="1"/>
              <a:t>SQuAD</a:t>
            </a:r>
            <a:r>
              <a:rPr lang="de-DE"/>
              <a:t>) ist eine Sammlung von Fragen und Antwortpaaren</a:t>
            </a:r>
          </a:p>
          <a:p>
            <a:r>
              <a:rPr lang="de-DE">
                <a:cs typeface="Calibri"/>
              </a:rPr>
              <a:t>- Von </a:t>
            </a:r>
            <a:r>
              <a:rPr lang="de-DE" err="1">
                <a:cs typeface="Calibri"/>
              </a:rPr>
              <a:t>Crowdworkern</a:t>
            </a:r>
            <a:r>
              <a:rPr lang="de-DE">
                <a:cs typeface="Calibri"/>
              </a:rPr>
              <a:t> über </a:t>
            </a:r>
            <a:r>
              <a:rPr lang="de-DE" err="1">
                <a:cs typeface="Calibri"/>
              </a:rPr>
              <a:t>wikipediatexte</a:t>
            </a:r>
            <a:r>
              <a:rPr lang="de-DE">
                <a:cs typeface="Calibri"/>
              </a:rPr>
              <a:t> erstellt</a:t>
            </a:r>
          </a:p>
          <a:p>
            <a:r>
              <a:rPr lang="de-DE">
                <a:cs typeface="Calibri"/>
              </a:rPr>
              <a:t>- Einige Fragen sind nicht beantwortet, die mussten wir aussortieren.</a:t>
            </a:r>
          </a:p>
          <a:p>
            <a:endParaRPr lang="de-DE"/>
          </a:p>
          <a:p>
            <a:r>
              <a:rPr lang="de-DE"/>
              <a:t>- Nutzung von </a:t>
            </a:r>
            <a:r>
              <a:rPr lang="de-DE" b="1"/>
              <a:t>nur </a:t>
            </a:r>
            <a:r>
              <a:rPr lang="de-DE"/>
              <a:t>Squad-Datensatz  </a:t>
            </a:r>
            <a:r>
              <a:rPr lang="de-DE" b="1"/>
              <a:t>Bias </a:t>
            </a:r>
            <a:r>
              <a:rPr lang="de-DE"/>
              <a:t>auf wissenschaftliche Texte</a:t>
            </a:r>
            <a:endParaRPr lang="de-DE">
              <a:cs typeface="Calibri"/>
            </a:endParaRPr>
          </a:p>
          <a:p>
            <a:r>
              <a:rPr lang="de-DE" b="1"/>
              <a:t>- Verbesserung</a:t>
            </a:r>
            <a:r>
              <a:rPr lang="de-DE"/>
              <a:t>: Andere Datensätze hinzufügen aus bspw. </a:t>
            </a:r>
            <a:r>
              <a:rPr lang="de-DE" err="1"/>
              <a:t>Webforen</a:t>
            </a:r>
            <a:endParaRPr lang="de-DE" err="1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- SQUAD Datensatz als JSON Datei verfügbar, ziemlich verschachtelt</a:t>
            </a:r>
          </a:p>
          <a:p>
            <a:r>
              <a:rPr lang="de-DE">
                <a:cs typeface="Calibri"/>
              </a:rPr>
              <a:t>- Deshalb zunächst Parser erstellen, der Frage Antwort und Kontext herauszieht 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4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Frage, </a:t>
            </a:r>
            <a:r>
              <a:rPr lang="en-US" err="1">
                <a:cs typeface="Calibri"/>
              </a:rPr>
              <a:t>Antwort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Kontext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zusammengeführt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dann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csv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gespeichert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Den </a:t>
            </a:r>
            <a:r>
              <a:rPr lang="en-US" err="1">
                <a:cs typeface="Calibri"/>
              </a:rPr>
              <a:t>Datensatz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huggingface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geladen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Frage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Zielvariable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Antwort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Kontext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special tokens, die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extra </a:t>
            </a:r>
            <a:r>
              <a:rPr lang="en-US" err="1">
                <a:cs typeface="Calibri"/>
              </a:rPr>
              <a:t>angelegt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getrennt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Dreieckicke </a:t>
            </a:r>
            <a:r>
              <a:rPr lang="en-US" err="1">
                <a:cs typeface="Calibri"/>
              </a:rPr>
              <a:t>Klammern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1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Kritische Betrachtung </a:t>
            </a:r>
            <a:r>
              <a:rPr lang="de-DE" err="1"/>
              <a:t>Accuracy</a:t>
            </a:r>
            <a:r>
              <a:rPr lang="de-DE"/>
              <a:t> als Bewertungsmetrik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1494-56A4-4CC9-AA26-CFCCA6AEADB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2869FB-E1F6-43C0-B850-261929BB921F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066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1D3D-54CF-4B6E-B227-4D353FE75D35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5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7292-1F01-4B56-8ED3-62C7FD9F82B2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549F-721E-413C-A815-57885A87D33C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2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FB4CFB-7AA8-4486-9D51-D7CAA98B54A2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769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8C8-BA6E-4FBE-BA0E-342242025EFD}" type="datetime1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158-432A-4698-A4D2-9B731DAC3408}" type="datetime1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8B4E-F46E-40DB-B579-0A623F3E474C}" type="datetime1">
              <a:rPr lang="de-DE" smtClean="0"/>
              <a:t>18.01.2022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0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A227-9D47-48FF-A253-D5DAE6F7C562}" type="datetime1">
              <a:rPr lang="de-DE" smtClean="0"/>
              <a:t>18.01.2022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1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BA0B-08E4-4613-A024-C59CE4E9D896}" type="datetime1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5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2168A-CCED-404C-84F0-0664D01B8AD8}" type="datetime1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98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4E8492-387E-4EB5-AFAC-41B22F05B524}" type="datetime1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133714-9007-4110-80CE-A2762CDEA48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brant green forest">
            <a:extLst>
              <a:ext uri="{FF2B5EF4-FFF2-40B4-BE49-F238E27FC236}">
                <a16:creationId xmlns:a16="http://schemas.microsoft.com/office/drawing/2014/main" id="{75A4F5D4-A845-43CC-A120-B024FDBBA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8" b="6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5941B-C66E-4D4D-8F71-40AC8ACE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/>
              <a:t>Learning Forest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0782E6-D30B-4D2C-8E12-74192096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191B0E"/>
                </a:solidFill>
              </a:rPr>
              <a:t>Lernsoftware mit automatischer Karteikartengenerierung und Abfrage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D76780-ED75-448B-9D3A-B6FF2EDF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33714-9007-4110-80CE-A2762CDEA483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3B7B38-1764-475B-8C89-4E98817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10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3BC34B2-34D3-4A47-96BD-3BC0A2D6A4D1}"/>
              </a:ext>
            </a:extLst>
          </p:cNvPr>
          <p:cNvGrpSpPr/>
          <p:nvPr/>
        </p:nvGrpSpPr>
        <p:grpSpPr>
          <a:xfrm>
            <a:off x="3186470" y="3393149"/>
            <a:ext cx="1413387" cy="554498"/>
            <a:chOff x="0" y="4077226"/>
            <a:chExt cx="10515600" cy="66890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AD932A-BEDC-424B-BB40-8284FAC9446C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E585F09-1E99-4C7D-9E11-17B7C4E9C073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A102353-D3B4-4B82-8581-4C2951FFC257}"/>
              </a:ext>
            </a:extLst>
          </p:cNvPr>
          <p:cNvGrpSpPr/>
          <p:nvPr/>
        </p:nvGrpSpPr>
        <p:grpSpPr>
          <a:xfrm>
            <a:off x="9055103" y="3396580"/>
            <a:ext cx="1413387" cy="554498"/>
            <a:chOff x="0" y="4077226"/>
            <a:chExt cx="10515600" cy="66890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147D0B1-CA5C-4B9F-8A01-F2C75872E175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C230EEA-7087-46DB-BA1D-4A18826F95C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AA5FE8-1839-4443-A90D-D87DD23D7DB6}"/>
              </a:ext>
            </a:extLst>
          </p:cNvPr>
          <p:cNvGrpSpPr/>
          <p:nvPr/>
        </p:nvGrpSpPr>
        <p:grpSpPr>
          <a:xfrm>
            <a:off x="1094165" y="4676258"/>
            <a:ext cx="1539241" cy="544338"/>
            <a:chOff x="0" y="4077226"/>
            <a:chExt cx="10515600" cy="66890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103D434-9588-4D7C-B4FF-2ED59DD75FBA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20BC09E-6BA9-4F52-BB7C-C28807846906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039F8ED-B119-44A8-B8E5-D866B41A38D4}"/>
              </a:ext>
            </a:extLst>
          </p:cNvPr>
          <p:cNvGrpSpPr/>
          <p:nvPr/>
        </p:nvGrpSpPr>
        <p:grpSpPr>
          <a:xfrm>
            <a:off x="3059674" y="4676258"/>
            <a:ext cx="1539241" cy="534178"/>
            <a:chOff x="0" y="4077226"/>
            <a:chExt cx="10515600" cy="66890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74FBB2C-9B16-497E-805D-A7C6D7E7198D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60CBA75-02F4-4EC7-A6E7-0D59A552019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1.2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406070C-C625-4EAA-A8CD-DFD209CA2250}"/>
              </a:ext>
            </a:extLst>
          </p:cNvPr>
          <p:cNvGrpSpPr/>
          <p:nvPr/>
        </p:nvGrpSpPr>
        <p:grpSpPr>
          <a:xfrm>
            <a:off x="5264027" y="4646624"/>
            <a:ext cx="1539241" cy="564658"/>
            <a:chOff x="0" y="4077226"/>
            <a:chExt cx="10515600" cy="66890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51A04B3-2CB5-4088-8525-8B10A64E6E19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B96EEDA-C096-484E-9822-64ABC97E287B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1.3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8CFE9CC-34D5-4246-BD46-90FBE50BB3C6}"/>
              </a:ext>
            </a:extLst>
          </p:cNvPr>
          <p:cNvGrpSpPr/>
          <p:nvPr/>
        </p:nvGrpSpPr>
        <p:grpSpPr>
          <a:xfrm>
            <a:off x="7792885" y="4626303"/>
            <a:ext cx="1546122" cy="554502"/>
            <a:chOff x="0" y="4077226"/>
            <a:chExt cx="10515600" cy="66890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41E142D-59CE-4877-89B6-E91F11E602A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88A100C-7B48-4524-A7CE-4D2ADBE82C05}"/>
                </a:ext>
              </a:extLst>
            </p:cNvPr>
            <p:cNvSpPr txBox="1"/>
            <p:nvPr/>
          </p:nvSpPr>
          <p:spPr>
            <a:xfrm>
              <a:off x="0" y="4077230"/>
              <a:ext cx="10515600" cy="668903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2.1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D1128E-5EA2-4F11-9613-C076F42D6743}"/>
              </a:ext>
            </a:extLst>
          </p:cNvPr>
          <p:cNvGrpSpPr/>
          <p:nvPr/>
        </p:nvGrpSpPr>
        <p:grpSpPr>
          <a:xfrm>
            <a:off x="10061678" y="4626304"/>
            <a:ext cx="1546122" cy="554498"/>
            <a:chOff x="0" y="4077226"/>
            <a:chExt cx="10515600" cy="66890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A7F4E51-A0D0-4385-8907-0FF772E1CE7F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87A3362-DF5E-4A7D-B55C-9D4CF9C9524F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96B8B6-A952-4C1C-9EF7-A4A86903EB50}"/>
              </a:ext>
            </a:extLst>
          </p:cNvPr>
          <p:cNvGrpSpPr/>
          <p:nvPr/>
        </p:nvGrpSpPr>
        <p:grpSpPr>
          <a:xfrm>
            <a:off x="5643306" y="2067586"/>
            <a:ext cx="1413387" cy="554498"/>
            <a:chOff x="0" y="4077226"/>
            <a:chExt cx="10515600" cy="668902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934D9F5-17DB-42FB-A0E1-05B2EBC0256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8F34AF-D89C-4B8F-9490-BAF416E4098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Vorlesung</a:t>
              </a:r>
            </a:p>
          </p:txBody>
        </p:sp>
      </p:grp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673C8C3-B63D-427D-9C62-C0E5E0F3D373}"/>
              </a:ext>
            </a:extLst>
          </p:cNvPr>
          <p:cNvCxnSpPr>
            <a:cxnSpLocks/>
          </p:cNvCxnSpPr>
          <p:nvPr/>
        </p:nvCxnSpPr>
        <p:spPr>
          <a:xfrm>
            <a:off x="6320501" y="2620369"/>
            <a:ext cx="3411797" cy="77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2C46566-6C83-4A57-96B4-1D1BF1D5E613}"/>
              </a:ext>
            </a:extLst>
          </p:cNvPr>
          <p:cNvCxnSpPr>
            <a:cxnSpLocks/>
          </p:cNvCxnSpPr>
          <p:nvPr/>
        </p:nvCxnSpPr>
        <p:spPr>
          <a:xfrm flipH="1">
            <a:off x="3893164" y="2622084"/>
            <a:ext cx="2456836" cy="77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DA25D12-E021-4CD0-8DC5-5CD4199794E6}"/>
              </a:ext>
            </a:extLst>
          </p:cNvPr>
          <p:cNvCxnSpPr>
            <a:cxnSpLocks/>
          </p:cNvCxnSpPr>
          <p:nvPr/>
        </p:nvCxnSpPr>
        <p:spPr>
          <a:xfrm flipH="1">
            <a:off x="1909506" y="3947647"/>
            <a:ext cx="1983658" cy="7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4A9E45A-FDA0-4067-A459-5AD90AC3689E}"/>
              </a:ext>
            </a:extLst>
          </p:cNvPr>
          <p:cNvCxnSpPr>
            <a:cxnSpLocks/>
          </p:cNvCxnSpPr>
          <p:nvPr/>
        </p:nvCxnSpPr>
        <p:spPr>
          <a:xfrm flipH="1">
            <a:off x="3885175" y="3947647"/>
            <a:ext cx="7989" cy="7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FB28DA4-2A30-4688-9CDE-B21D47DF0EED}"/>
              </a:ext>
            </a:extLst>
          </p:cNvPr>
          <p:cNvCxnSpPr>
            <a:cxnSpLocks/>
          </p:cNvCxnSpPr>
          <p:nvPr/>
        </p:nvCxnSpPr>
        <p:spPr>
          <a:xfrm>
            <a:off x="3893164" y="3947647"/>
            <a:ext cx="2155724" cy="67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BEA09CDB-C282-45BB-B762-4BFA1835E635}"/>
              </a:ext>
            </a:extLst>
          </p:cNvPr>
          <p:cNvCxnSpPr>
            <a:cxnSpLocks/>
          </p:cNvCxnSpPr>
          <p:nvPr/>
        </p:nvCxnSpPr>
        <p:spPr>
          <a:xfrm flipH="1">
            <a:off x="8565946" y="3951078"/>
            <a:ext cx="1195851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C02091C-A1EF-4D5B-A4AF-A0220725CA31}"/>
              </a:ext>
            </a:extLst>
          </p:cNvPr>
          <p:cNvCxnSpPr>
            <a:cxnSpLocks/>
          </p:cNvCxnSpPr>
          <p:nvPr/>
        </p:nvCxnSpPr>
        <p:spPr>
          <a:xfrm>
            <a:off x="9761797" y="3951078"/>
            <a:ext cx="1072942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07D05D29-1F71-4974-AA10-D152DD225A15}"/>
              </a:ext>
            </a:extLst>
          </p:cNvPr>
          <p:cNvSpPr/>
          <p:nvPr/>
        </p:nvSpPr>
        <p:spPr>
          <a:xfrm>
            <a:off x="7183283" y="2097083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AEC5ECB-7EAB-4F69-8A32-4D8896418707}"/>
              </a:ext>
            </a:extLst>
          </p:cNvPr>
          <p:cNvSpPr/>
          <p:nvPr/>
        </p:nvSpPr>
        <p:spPr>
          <a:xfrm>
            <a:off x="7183283" y="2390618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7336D0-BDEE-43D2-8FF1-DBF10C19F4BA}"/>
              </a:ext>
            </a:extLst>
          </p:cNvPr>
          <p:cNvGrpSpPr/>
          <p:nvPr/>
        </p:nvGrpSpPr>
        <p:grpSpPr>
          <a:xfrm>
            <a:off x="8974390" y="182676"/>
            <a:ext cx="2443316" cy="1027509"/>
            <a:chOff x="9571702" y="150064"/>
            <a:chExt cx="2443316" cy="1027509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1CA175B-E751-499D-ADC7-CF8E60630DFE}"/>
                </a:ext>
              </a:extLst>
            </p:cNvPr>
            <p:cNvSpPr/>
            <p:nvPr/>
          </p:nvSpPr>
          <p:spPr>
            <a:xfrm>
              <a:off x="9571703" y="189473"/>
              <a:ext cx="235975" cy="21185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D4A79C4-F06C-4AFA-AE3A-1040745A4CC9}"/>
                </a:ext>
              </a:extLst>
            </p:cNvPr>
            <p:cNvSpPr/>
            <p:nvPr/>
          </p:nvSpPr>
          <p:spPr>
            <a:xfrm>
              <a:off x="9571702" y="559158"/>
              <a:ext cx="235975" cy="21185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FDB9D2-2923-4E9C-BCE3-FB47DE09FD3F}"/>
                </a:ext>
              </a:extLst>
            </p:cNvPr>
            <p:cNvSpPr txBox="1"/>
            <p:nvPr/>
          </p:nvSpPr>
          <p:spPr>
            <a:xfrm>
              <a:off x="9891251" y="150064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qualifiziert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960ACB4-E81B-4A94-8BD9-BC91A48F7CF6}"/>
                </a:ext>
              </a:extLst>
            </p:cNvPr>
            <p:cNvSpPr txBox="1"/>
            <p:nvPr/>
          </p:nvSpPr>
          <p:spPr>
            <a:xfrm>
              <a:off x="9891251" y="491895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bestanden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1D9C798-E27D-46EC-9D51-AB36E4A02434}"/>
                </a:ext>
              </a:extLst>
            </p:cNvPr>
            <p:cNvSpPr/>
            <p:nvPr/>
          </p:nvSpPr>
          <p:spPr>
            <a:xfrm>
              <a:off x="9571702" y="898551"/>
              <a:ext cx="235975" cy="2118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05BC508-B212-4034-B057-FB611C2ACF8F}"/>
                </a:ext>
              </a:extLst>
            </p:cNvPr>
            <p:cNvSpPr txBox="1"/>
            <p:nvPr/>
          </p:nvSpPr>
          <p:spPr>
            <a:xfrm>
              <a:off x="9880193" y="808241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nicht bestanden</a:t>
              </a: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D10A2FA1-8563-4821-B4BA-501C20FCC2D7}"/>
              </a:ext>
            </a:extLst>
          </p:cNvPr>
          <p:cNvSpPr/>
          <p:nvPr/>
        </p:nvSpPr>
        <p:spPr>
          <a:xfrm>
            <a:off x="4664994" y="3434106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4EA8F0E-7361-42C6-B34F-FDA4438F7D1E}"/>
              </a:ext>
            </a:extLst>
          </p:cNvPr>
          <p:cNvSpPr/>
          <p:nvPr/>
        </p:nvSpPr>
        <p:spPr>
          <a:xfrm>
            <a:off x="10533627" y="3428805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B09E23A-9C19-4CD9-A31B-5DD40FA2DFF3}"/>
              </a:ext>
            </a:extLst>
          </p:cNvPr>
          <p:cNvSpPr/>
          <p:nvPr/>
        </p:nvSpPr>
        <p:spPr>
          <a:xfrm>
            <a:off x="4664993" y="3735794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96E450E-59F2-4926-A3ED-FAB01EC75DA7}"/>
              </a:ext>
            </a:extLst>
          </p:cNvPr>
          <p:cNvSpPr/>
          <p:nvPr/>
        </p:nvSpPr>
        <p:spPr>
          <a:xfrm>
            <a:off x="2682566" y="4694775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1E887B4-F5A8-4232-9662-3CB9597B2FA7}"/>
              </a:ext>
            </a:extLst>
          </p:cNvPr>
          <p:cNvSpPr/>
          <p:nvPr/>
        </p:nvSpPr>
        <p:spPr>
          <a:xfrm>
            <a:off x="4672981" y="4694775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8BEF47D-8674-449F-97E1-031E26A3D7C8}"/>
              </a:ext>
            </a:extLst>
          </p:cNvPr>
          <p:cNvSpPr/>
          <p:nvPr/>
        </p:nvSpPr>
        <p:spPr>
          <a:xfrm>
            <a:off x="6872798" y="4656594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2E94872-478B-4F49-BD90-2F15B1914AFD}"/>
              </a:ext>
            </a:extLst>
          </p:cNvPr>
          <p:cNvSpPr/>
          <p:nvPr/>
        </p:nvSpPr>
        <p:spPr>
          <a:xfrm>
            <a:off x="2682566" y="5013817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878EF45-2EBE-4B56-AA00-1EB36FF03BFC}"/>
              </a:ext>
            </a:extLst>
          </p:cNvPr>
          <p:cNvSpPr/>
          <p:nvPr/>
        </p:nvSpPr>
        <p:spPr>
          <a:xfrm>
            <a:off x="6876454" y="4972669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B881C07-5DE8-456D-9373-CBC4415AD11F}"/>
              </a:ext>
            </a:extLst>
          </p:cNvPr>
          <p:cNvSpPr/>
          <p:nvPr/>
        </p:nvSpPr>
        <p:spPr>
          <a:xfrm>
            <a:off x="4657918" y="5014467"/>
            <a:ext cx="235975" cy="2118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3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561E73FB-8486-432B-A9F4-9C437C8A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Ellipse 86">
            <a:extLst>
              <a:ext uri="{FF2B5EF4-FFF2-40B4-BE49-F238E27FC236}">
                <a16:creationId xmlns:a16="http://schemas.microsoft.com/office/drawing/2014/main" id="{3945DB0A-2D14-4750-BD6C-E4C430455A68}"/>
              </a:ext>
            </a:extLst>
          </p:cNvPr>
          <p:cNvSpPr/>
          <p:nvPr/>
        </p:nvSpPr>
        <p:spPr>
          <a:xfrm>
            <a:off x="10525781" y="3737481"/>
            <a:ext cx="235975" cy="2118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itel 1">
            <a:extLst>
              <a:ext uri="{FF2B5EF4-FFF2-40B4-BE49-F238E27FC236}">
                <a16:creationId xmlns:a16="http://schemas.microsoft.com/office/drawing/2014/main" id="{2CE0C229-F9B6-4CCF-9179-522ECDE93A3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ea typeface="+mj-lt"/>
                <a:cs typeface="+mj-lt"/>
              </a:rPr>
              <a:t>Beispiel-</a:t>
            </a:r>
            <a:r>
              <a:rPr lang="de-DE" err="1">
                <a:ea typeface="+mj-lt"/>
                <a:cs typeface="+mj-lt"/>
              </a:rPr>
              <a:t>Exercise</a:t>
            </a:r>
            <a:r>
              <a:rPr lang="de-DE">
                <a:ea typeface="+mj-lt"/>
                <a:cs typeface="+mj-lt"/>
              </a:rPr>
              <a:t>-Prozess</a:t>
            </a:r>
          </a:p>
          <a:p>
            <a:endParaRPr lang="de-DE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8DEF8B9D-4598-442C-9795-F467A6A4E91A}"/>
              </a:ext>
            </a:extLst>
          </p:cNvPr>
          <p:cNvSpPr txBox="1"/>
          <p:nvPr/>
        </p:nvSpPr>
        <p:spPr>
          <a:xfrm>
            <a:off x="995510" y="5693656"/>
            <a:ext cx="107220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>
                <a:sym typeface="Wingdings" panose="05000000000000000000" pitchFamily="2" charset="2"/>
              </a:rPr>
              <a:t>Anzahl an bestandenen Vorlesungen / Anzahl an Vorlesungen = 4/8 = 50% </a:t>
            </a:r>
          </a:p>
        </p:txBody>
      </p:sp>
    </p:spTree>
    <p:extLst>
      <p:ext uri="{BB962C8B-B14F-4D97-AF65-F5344CB8AC3E}">
        <p14:creationId xmlns:p14="http://schemas.microsoft.com/office/powerpoint/2010/main" val="9854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 animBg="1"/>
      <p:bldP spid="87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CBAF9-A5B8-4C3E-A6E1-BB998F16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r>
              <a:rPr lang="de-DE"/>
              <a:t>-Seite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0AF481-7B47-46DE-8777-56DB68D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dirty="0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A24D6B-AAA2-45AB-9827-219C0DE8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593"/>
            <a:ext cx="10547597" cy="4883757"/>
          </a:xfrm>
          <a:prstGeom prst="rect">
            <a:avLst/>
          </a:prstGeom>
        </p:spPr>
      </p:pic>
      <p:pic>
        <p:nvPicPr>
          <p:cNvPr id="6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64F8D402-CD7A-4BC9-A7AA-75F4FB54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6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AB74E-4825-4973-B228-2671966C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4"/>
            <a:ext cx="10515600" cy="1325563"/>
          </a:xfrm>
        </p:spPr>
        <p:txBody>
          <a:bodyPr/>
          <a:lstStyle/>
          <a:p>
            <a:r>
              <a:rPr lang="de-DE"/>
              <a:t>Beispiel-Berechnung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3B7B38-1764-475B-8C89-4E98817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dirty="0" smtClean="0"/>
              <a:t>12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3BC34B2-34D3-4A47-96BD-3BC0A2D6A4D1}"/>
              </a:ext>
            </a:extLst>
          </p:cNvPr>
          <p:cNvGrpSpPr/>
          <p:nvPr/>
        </p:nvGrpSpPr>
        <p:grpSpPr>
          <a:xfrm>
            <a:off x="2996375" y="2580647"/>
            <a:ext cx="1413387" cy="554498"/>
            <a:chOff x="0" y="4077226"/>
            <a:chExt cx="10515600" cy="66890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AD932A-BEDC-424B-BB40-8284FAC9446C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E585F09-1E99-4C7D-9E11-17B7C4E9C073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A102353-D3B4-4B82-8581-4C2951FFC257}"/>
              </a:ext>
            </a:extLst>
          </p:cNvPr>
          <p:cNvGrpSpPr/>
          <p:nvPr/>
        </p:nvGrpSpPr>
        <p:grpSpPr>
          <a:xfrm>
            <a:off x="8865008" y="2473546"/>
            <a:ext cx="1413387" cy="554498"/>
            <a:chOff x="0" y="4077226"/>
            <a:chExt cx="10515600" cy="66890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147D0B1-CA5C-4B9F-8A01-F2C75872E175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C230EEA-7087-46DB-BA1D-4A18826F95C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AA5FE8-1839-4443-A90D-D87DD23D7DB6}"/>
              </a:ext>
            </a:extLst>
          </p:cNvPr>
          <p:cNvGrpSpPr/>
          <p:nvPr/>
        </p:nvGrpSpPr>
        <p:grpSpPr>
          <a:xfrm>
            <a:off x="995510" y="3753224"/>
            <a:ext cx="1447801" cy="554498"/>
            <a:chOff x="0" y="4077226"/>
            <a:chExt cx="10515600" cy="66890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103D434-9588-4D7C-B4FF-2ED59DD75FBA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20BC09E-6BA9-4F52-BB7C-C28807846906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039F8ED-B119-44A8-B8E5-D866B41A38D4}"/>
              </a:ext>
            </a:extLst>
          </p:cNvPr>
          <p:cNvGrpSpPr/>
          <p:nvPr/>
        </p:nvGrpSpPr>
        <p:grpSpPr>
          <a:xfrm>
            <a:off x="2971179" y="3753224"/>
            <a:ext cx="1447801" cy="554498"/>
            <a:chOff x="0" y="4077226"/>
            <a:chExt cx="10515600" cy="66890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74FBB2C-9B16-497E-805D-A7C6D7E7198D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60CBA75-02F4-4EC7-A6E7-0D59A552019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1.2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406070C-C625-4EAA-A8CD-DFD209CA2250}"/>
              </a:ext>
            </a:extLst>
          </p:cNvPr>
          <p:cNvGrpSpPr/>
          <p:nvPr/>
        </p:nvGrpSpPr>
        <p:grpSpPr>
          <a:xfrm>
            <a:off x="5134892" y="3703270"/>
            <a:ext cx="1447801" cy="554498"/>
            <a:chOff x="0" y="4077226"/>
            <a:chExt cx="10515600" cy="66890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51A04B3-2CB5-4088-8525-8B10A64E6E19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B96EEDA-C096-484E-9822-64ABC97E287B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1.3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8CFE9CC-34D5-4246-BD46-90FBE50BB3C6}"/>
              </a:ext>
            </a:extLst>
          </p:cNvPr>
          <p:cNvGrpSpPr/>
          <p:nvPr/>
        </p:nvGrpSpPr>
        <p:grpSpPr>
          <a:xfrm>
            <a:off x="7602790" y="3703270"/>
            <a:ext cx="1546122" cy="554498"/>
            <a:chOff x="0" y="4077226"/>
            <a:chExt cx="10515600" cy="66890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41E142D-59CE-4877-89B6-E91F11E602A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88A100C-7B48-4524-A7CE-4D2ADBE82C05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2.1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D1128E-5EA2-4F11-9613-C076F42D6743}"/>
              </a:ext>
            </a:extLst>
          </p:cNvPr>
          <p:cNvGrpSpPr/>
          <p:nvPr/>
        </p:nvGrpSpPr>
        <p:grpSpPr>
          <a:xfrm>
            <a:off x="9871583" y="3703270"/>
            <a:ext cx="1546122" cy="554498"/>
            <a:chOff x="0" y="4077226"/>
            <a:chExt cx="10515600" cy="66890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A7F4E51-A0D0-4385-8907-0FF772E1CE7F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87A3362-DF5E-4A7D-B55C-9D4CF9C9524F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96B8B6-A952-4C1C-9EF7-A4A86903EB50}"/>
              </a:ext>
            </a:extLst>
          </p:cNvPr>
          <p:cNvGrpSpPr/>
          <p:nvPr/>
        </p:nvGrpSpPr>
        <p:grpSpPr>
          <a:xfrm>
            <a:off x="5389306" y="1508786"/>
            <a:ext cx="1413387" cy="554498"/>
            <a:chOff x="0" y="4077226"/>
            <a:chExt cx="10515600" cy="668902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934D9F5-17DB-42FB-A0E1-05B2EBC0256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8F34AF-D89C-4B8F-9490-BAF416E4098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Vorlesung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8F02E55-9FB2-4613-89B7-7EE18D82EF32}"/>
              </a:ext>
            </a:extLst>
          </p:cNvPr>
          <p:cNvGrpSpPr/>
          <p:nvPr/>
        </p:nvGrpSpPr>
        <p:grpSpPr>
          <a:xfrm>
            <a:off x="1478219" y="5055000"/>
            <a:ext cx="1707127" cy="554498"/>
            <a:chOff x="0" y="4077226"/>
            <a:chExt cx="10515600" cy="66890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F6B9DB8-5D73-413F-A791-D5356DB0769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066ACD0-05C8-4C85-9C60-D0BBF202588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1.2.1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37BEB4B-57E0-4260-B341-89687DB29FC4}"/>
              </a:ext>
            </a:extLst>
          </p:cNvPr>
          <p:cNvGrpSpPr/>
          <p:nvPr/>
        </p:nvGrpSpPr>
        <p:grpSpPr>
          <a:xfrm>
            <a:off x="3789101" y="5055897"/>
            <a:ext cx="1707127" cy="554498"/>
            <a:chOff x="0" y="4077226"/>
            <a:chExt cx="10515600" cy="668902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0B5CCE1-37F9-4FDE-BA3C-FF9F457CA061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95C4BAF-3D74-4E8A-A2EF-78FC4A095A52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1.2.2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43C6E7F-B0B5-4826-8F93-64DAEAB569C6}"/>
              </a:ext>
            </a:extLst>
          </p:cNvPr>
          <p:cNvGrpSpPr/>
          <p:nvPr/>
        </p:nvGrpSpPr>
        <p:grpSpPr>
          <a:xfrm>
            <a:off x="6597442" y="5055897"/>
            <a:ext cx="1707127" cy="554498"/>
            <a:chOff x="0" y="4077226"/>
            <a:chExt cx="10515600" cy="66890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C07D4E0F-4C4B-40C0-82F9-281F99B70527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DB4D555-D1E5-481E-BEE2-2685228A8555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2.1.1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DF96725-BFF7-4D1F-AE8C-63E5222B283B}"/>
              </a:ext>
            </a:extLst>
          </p:cNvPr>
          <p:cNvGrpSpPr/>
          <p:nvPr/>
        </p:nvGrpSpPr>
        <p:grpSpPr>
          <a:xfrm>
            <a:off x="8865008" y="5055000"/>
            <a:ext cx="1707127" cy="554498"/>
            <a:chOff x="0" y="4077226"/>
            <a:chExt cx="10515600" cy="66890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3B7EB99-5481-4494-9F03-CDF8E86E03B8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E3DE5C7-C57C-4E38-8DD2-B7F5044F88DD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2.1.2</a:t>
              </a:r>
            </a:p>
          </p:txBody>
        </p:sp>
      </p:grp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673C8C3-B63D-427D-9C62-C0E5E0F3D3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66501" y="2061569"/>
            <a:ext cx="3505201" cy="4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2C46566-6C83-4A57-96B4-1D1BF1D5E613}"/>
              </a:ext>
            </a:extLst>
          </p:cNvPr>
          <p:cNvCxnSpPr>
            <a:stCxn id="28" idx="2"/>
            <a:endCxn id="7" idx="0"/>
          </p:cNvCxnSpPr>
          <p:nvPr/>
        </p:nvCxnSpPr>
        <p:spPr>
          <a:xfrm flipH="1">
            <a:off x="3703069" y="2063284"/>
            <a:ext cx="2392931" cy="51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DA25D12-E021-4CD0-8DC5-5CD4199794E6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719411" y="3135145"/>
            <a:ext cx="1983658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4A9E45A-FDA0-4067-A459-5AD90AC3689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3695080" y="3135145"/>
            <a:ext cx="7989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FB28DA4-2A30-4688-9CDE-B21D47DF0EED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3703069" y="3135145"/>
            <a:ext cx="2155724" cy="56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BE30F77-B13E-4AF3-9E6C-5AB5680DB146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 flipH="1">
            <a:off x="2331783" y="4307722"/>
            <a:ext cx="1363297" cy="74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C437D07-4A4A-4237-AC8A-4C4674225ADA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>
            <a:off x="3695080" y="4307722"/>
            <a:ext cx="947585" cy="7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BEA09CDB-C282-45BB-B762-4BFA1835E635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8375851" y="3028044"/>
            <a:ext cx="1195851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C02091C-A1EF-4D5B-A4AF-A0220725CA31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9571702" y="3028044"/>
            <a:ext cx="1072942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62CE8B5-AD9E-4F74-B588-4146C8C94174}"/>
              </a:ext>
            </a:extLst>
          </p:cNvPr>
          <p:cNvCxnSpPr>
            <a:stCxn id="22" idx="2"/>
            <a:endCxn id="37" idx="0"/>
          </p:cNvCxnSpPr>
          <p:nvPr/>
        </p:nvCxnSpPr>
        <p:spPr>
          <a:xfrm flipH="1">
            <a:off x="7451006" y="4257768"/>
            <a:ext cx="924845" cy="7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B746ED0-0168-4E76-8D9E-CBD094992FB1}"/>
              </a:ext>
            </a:extLst>
          </p:cNvPr>
          <p:cNvCxnSpPr>
            <a:stCxn id="22" idx="2"/>
            <a:endCxn id="40" idx="0"/>
          </p:cNvCxnSpPr>
          <p:nvPr/>
        </p:nvCxnSpPr>
        <p:spPr>
          <a:xfrm>
            <a:off x="8375851" y="4257768"/>
            <a:ext cx="1342721" cy="79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07D05D29-1F71-4974-AA10-D152DD225A15}"/>
              </a:ext>
            </a:extLst>
          </p:cNvPr>
          <p:cNvSpPr/>
          <p:nvPr/>
        </p:nvSpPr>
        <p:spPr>
          <a:xfrm>
            <a:off x="6929283" y="1538283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AEC5ECB-7EAB-4F69-8A32-4D8896418707}"/>
              </a:ext>
            </a:extLst>
          </p:cNvPr>
          <p:cNvSpPr/>
          <p:nvPr/>
        </p:nvSpPr>
        <p:spPr>
          <a:xfrm>
            <a:off x="6929283" y="1831818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4253350-47B2-48C2-9FC4-7A45D6B769FD}"/>
              </a:ext>
            </a:extLst>
          </p:cNvPr>
          <p:cNvGrpSpPr/>
          <p:nvPr/>
        </p:nvGrpSpPr>
        <p:grpSpPr>
          <a:xfrm>
            <a:off x="9056737" y="141404"/>
            <a:ext cx="2443316" cy="1027509"/>
            <a:chOff x="9571702" y="150064"/>
            <a:chExt cx="2443316" cy="1027509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1CA175B-E751-499D-ADC7-CF8E60630DFE}"/>
                </a:ext>
              </a:extLst>
            </p:cNvPr>
            <p:cNvSpPr/>
            <p:nvPr/>
          </p:nvSpPr>
          <p:spPr>
            <a:xfrm>
              <a:off x="9571703" y="189473"/>
              <a:ext cx="235975" cy="21185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6D4A79C4-F06C-4AFA-AE3A-1040745A4CC9}"/>
                </a:ext>
              </a:extLst>
            </p:cNvPr>
            <p:cNvSpPr/>
            <p:nvPr/>
          </p:nvSpPr>
          <p:spPr>
            <a:xfrm>
              <a:off x="9571702" y="559158"/>
              <a:ext cx="235975" cy="21185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FDB9D2-2923-4E9C-BCE3-FB47DE09FD3F}"/>
                </a:ext>
              </a:extLst>
            </p:cNvPr>
            <p:cNvSpPr txBox="1"/>
            <p:nvPr/>
          </p:nvSpPr>
          <p:spPr>
            <a:xfrm>
              <a:off x="9891251" y="150064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qualifiziert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960ACB4-E81B-4A94-8BD9-BC91A48F7CF6}"/>
                </a:ext>
              </a:extLst>
            </p:cNvPr>
            <p:cNvSpPr txBox="1"/>
            <p:nvPr/>
          </p:nvSpPr>
          <p:spPr>
            <a:xfrm>
              <a:off x="9891251" y="491895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bestanden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1D9C798-E27D-46EC-9D51-AB36E4A02434}"/>
                </a:ext>
              </a:extLst>
            </p:cNvPr>
            <p:cNvSpPr/>
            <p:nvPr/>
          </p:nvSpPr>
          <p:spPr>
            <a:xfrm>
              <a:off x="9571702" y="898551"/>
              <a:ext cx="235975" cy="2118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05BC508-B212-4034-B057-FB611C2ACF8F}"/>
                </a:ext>
              </a:extLst>
            </p:cNvPr>
            <p:cNvSpPr txBox="1"/>
            <p:nvPr/>
          </p:nvSpPr>
          <p:spPr>
            <a:xfrm>
              <a:off x="9880193" y="808241"/>
              <a:ext cx="212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= nicht bestanden</a:t>
              </a: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D10A2FA1-8563-4821-B4BA-501C20FCC2D7}"/>
              </a:ext>
            </a:extLst>
          </p:cNvPr>
          <p:cNvSpPr/>
          <p:nvPr/>
        </p:nvSpPr>
        <p:spPr>
          <a:xfrm>
            <a:off x="4474899" y="2511072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4EA8F0E-7361-42C6-B34F-FDA4438F7D1E}"/>
              </a:ext>
            </a:extLst>
          </p:cNvPr>
          <p:cNvSpPr/>
          <p:nvPr/>
        </p:nvSpPr>
        <p:spPr>
          <a:xfrm>
            <a:off x="10343532" y="2505771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B09E23A-9C19-4CD9-A31B-5DD40FA2DFF3}"/>
              </a:ext>
            </a:extLst>
          </p:cNvPr>
          <p:cNvSpPr/>
          <p:nvPr/>
        </p:nvSpPr>
        <p:spPr>
          <a:xfrm>
            <a:off x="4474898" y="2812760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96E450E-59F2-4926-A3ED-FAB01EC75DA7}"/>
              </a:ext>
            </a:extLst>
          </p:cNvPr>
          <p:cNvSpPr/>
          <p:nvPr/>
        </p:nvSpPr>
        <p:spPr>
          <a:xfrm>
            <a:off x="2492471" y="3771741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1E887B4-F5A8-4232-9662-3CB9597B2FA7}"/>
              </a:ext>
            </a:extLst>
          </p:cNvPr>
          <p:cNvSpPr/>
          <p:nvPr/>
        </p:nvSpPr>
        <p:spPr>
          <a:xfrm>
            <a:off x="4482886" y="3771741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8BEF47D-8674-449F-97E1-031E26A3D7C8}"/>
              </a:ext>
            </a:extLst>
          </p:cNvPr>
          <p:cNvSpPr/>
          <p:nvPr/>
        </p:nvSpPr>
        <p:spPr>
          <a:xfrm>
            <a:off x="6682703" y="3733560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2E94872-478B-4F49-BD90-2F15B1914AFD}"/>
              </a:ext>
            </a:extLst>
          </p:cNvPr>
          <p:cNvSpPr/>
          <p:nvPr/>
        </p:nvSpPr>
        <p:spPr>
          <a:xfrm>
            <a:off x="2492471" y="4090783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878EF45-2EBE-4B56-AA00-1EB36FF03BFC}"/>
              </a:ext>
            </a:extLst>
          </p:cNvPr>
          <p:cNvSpPr/>
          <p:nvPr/>
        </p:nvSpPr>
        <p:spPr>
          <a:xfrm>
            <a:off x="4491799" y="4069955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4E565220-D701-466C-B4DB-8FD93549894A}"/>
              </a:ext>
            </a:extLst>
          </p:cNvPr>
          <p:cNvSpPr/>
          <p:nvPr/>
        </p:nvSpPr>
        <p:spPr>
          <a:xfrm>
            <a:off x="3241259" y="5055000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8911B2D-6E2C-47CE-8B2E-4B7FE5C3E1DE}"/>
              </a:ext>
            </a:extLst>
          </p:cNvPr>
          <p:cNvSpPr/>
          <p:nvPr/>
        </p:nvSpPr>
        <p:spPr>
          <a:xfrm>
            <a:off x="3241258" y="5380025"/>
            <a:ext cx="235975" cy="2118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D1B5CFC-3717-45BC-8CC5-E1FB64EBA370}"/>
              </a:ext>
            </a:extLst>
          </p:cNvPr>
          <p:cNvSpPr/>
          <p:nvPr/>
        </p:nvSpPr>
        <p:spPr>
          <a:xfrm>
            <a:off x="5562439" y="5055000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8CA86B2F-A4ED-4023-B228-BF17A1A67431}"/>
              </a:ext>
            </a:extLst>
          </p:cNvPr>
          <p:cNvSpPr/>
          <p:nvPr/>
        </p:nvSpPr>
        <p:spPr>
          <a:xfrm>
            <a:off x="5562438" y="5375415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B881C07-5DE8-456D-9373-CBC4415AD11F}"/>
              </a:ext>
            </a:extLst>
          </p:cNvPr>
          <p:cNvSpPr/>
          <p:nvPr/>
        </p:nvSpPr>
        <p:spPr>
          <a:xfrm>
            <a:off x="6682703" y="4030473"/>
            <a:ext cx="235975" cy="2118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1F2EAB1E-DF95-42AB-96BC-D3B0592D0984}"/>
              </a:ext>
            </a:extLst>
          </p:cNvPr>
          <p:cNvSpPr/>
          <p:nvPr/>
        </p:nvSpPr>
        <p:spPr>
          <a:xfrm>
            <a:off x="10343531" y="2788106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307468A-32AF-495C-8714-F110A1E19F86}"/>
              </a:ext>
            </a:extLst>
          </p:cNvPr>
          <p:cNvSpPr/>
          <p:nvPr/>
        </p:nvSpPr>
        <p:spPr>
          <a:xfrm>
            <a:off x="9197766" y="3733560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7E433F1-EBC9-46BD-A9FD-BC12C1AF6205}"/>
              </a:ext>
            </a:extLst>
          </p:cNvPr>
          <p:cNvSpPr/>
          <p:nvPr/>
        </p:nvSpPr>
        <p:spPr>
          <a:xfrm>
            <a:off x="11481611" y="3733559"/>
            <a:ext cx="235975" cy="21185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E84A4386-F9C3-47C8-BDF6-AF29D249C5B6}"/>
              </a:ext>
            </a:extLst>
          </p:cNvPr>
          <p:cNvSpPr/>
          <p:nvPr/>
        </p:nvSpPr>
        <p:spPr>
          <a:xfrm>
            <a:off x="9197766" y="4023487"/>
            <a:ext cx="235975" cy="2118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24C5ED08-0113-4871-B9ED-5B8D2B72647D}"/>
              </a:ext>
            </a:extLst>
          </p:cNvPr>
          <p:cNvSpPr/>
          <p:nvPr/>
        </p:nvSpPr>
        <p:spPr>
          <a:xfrm>
            <a:off x="11481611" y="4045915"/>
            <a:ext cx="235975" cy="2118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D5B0647-53B4-4F4E-B096-F0ABA1D3309F}"/>
              </a:ext>
            </a:extLst>
          </p:cNvPr>
          <p:cNvSpPr txBox="1"/>
          <p:nvPr/>
        </p:nvSpPr>
        <p:spPr>
          <a:xfrm>
            <a:off x="995510" y="5947656"/>
            <a:ext cx="1072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2400">
                <a:sym typeface="Wingdings" panose="05000000000000000000" pitchFamily="2" charset="2"/>
              </a:rPr>
              <a:t>Anzahl an bestandenen Vorlesungen / Anzahl an Vorlesungen = 7/12 = 0,583 </a:t>
            </a:r>
          </a:p>
        </p:txBody>
      </p:sp>
      <p:pic>
        <p:nvPicPr>
          <p:cNvPr id="83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409C1383-1174-4037-99F3-990119D5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94F4-E3C8-4804-BFE0-C7188B1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 Generator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5955453-1AF3-4F53-A64B-A56D6ECF8B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ED620-39A1-4795-B8D9-6C8E6DE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462295-97DE-4A2C-8752-6A4C31D198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DE279-7BCE-4E44-9031-8F831DA6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Roadmap der QG-Entwicklung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717985-11AA-47DC-B599-DD9DF79F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14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001CD72-E1F3-4C60-891D-0F9CED8B4576}"/>
              </a:ext>
            </a:extLst>
          </p:cNvPr>
          <p:cNvGrpSpPr/>
          <p:nvPr/>
        </p:nvGrpSpPr>
        <p:grpSpPr>
          <a:xfrm>
            <a:off x="1371599" y="1703179"/>
            <a:ext cx="10313582" cy="4229787"/>
            <a:chOff x="1371599" y="1703179"/>
            <a:chExt cx="10313582" cy="4229787"/>
          </a:xfrm>
        </p:grpSpPr>
        <p:sp>
          <p:nvSpPr>
            <p:cNvPr id="12" name="Pfeil: eingekerbt nach rechts 11">
              <a:extLst>
                <a:ext uri="{FF2B5EF4-FFF2-40B4-BE49-F238E27FC236}">
                  <a16:creationId xmlns:a16="http://schemas.microsoft.com/office/drawing/2014/main" id="{DDB4A488-E98A-48FC-9E39-64BE48FA4FE9}"/>
                </a:ext>
              </a:extLst>
            </p:cNvPr>
            <p:cNvSpPr/>
            <p:nvPr/>
          </p:nvSpPr>
          <p:spPr>
            <a:xfrm>
              <a:off x="1371599" y="2972115"/>
              <a:ext cx="10313582" cy="1691915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C59B4D01-A84E-4446-85FD-35678ABBB4DC}"/>
                </a:ext>
              </a:extLst>
            </p:cNvPr>
            <p:cNvSpPr/>
            <p:nvPr/>
          </p:nvSpPr>
          <p:spPr>
            <a:xfrm>
              <a:off x="1373793" y="1703179"/>
              <a:ext cx="1597655" cy="1691915"/>
            </a:xfrm>
            <a:custGeom>
              <a:avLst/>
              <a:gdLst>
                <a:gd name="connsiteX0" fmla="*/ 0 w 1597655"/>
                <a:gd name="connsiteY0" fmla="*/ 0 h 1691915"/>
                <a:gd name="connsiteX1" fmla="*/ 1597655 w 1597655"/>
                <a:gd name="connsiteY1" fmla="*/ 0 h 1691915"/>
                <a:gd name="connsiteX2" fmla="*/ 1597655 w 1597655"/>
                <a:gd name="connsiteY2" fmla="*/ 1691915 h 1691915"/>
                <a:gd name="connsiteX3" fmla="*/ 0 w 1597655"/>
                <a:gd name="connsiteY3" fmla="*/ 1691915 h 1691915"/>
                <a:gd name="connsiteX4" fmla="*/ 0 w 1597655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655" h="1691915">
                  <a:moveTo>
                    <a:pt x="0" y="0"/>
                  </a:moveTo>
                  <a:lnTo>
                    <a:pt x="1597655" y="0"/>
                  </a:lnTo>
                  <a:lnTo>
                    <a:pt x="1597655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Auswahl des Modells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343D256-092B-4319-8F85-A3473759AE9F}"/>
                </a:ext>
              </a:extLst>
            </p:cNvPr>
            <p:cNvSpPr/>
            <p:nvPr/>
          </p:nvSpPr>
          <p:spPr>
            <a:xfrm>
              <a:off x="1961132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9066B2E9-B33F-4BA4-92E7-09B758309601}"/>
                </a:ext>
              </a:extLst>
            </p:cNvPr>
            <p:cNvSpPr/>
            <p:nvPr/>
          </p:nvSpPr>
          <p:spPr>
            <a:xfrm>
              <a:off x="2591572" y="4241051"/>
              <a:ext cx="1636110" cy="1691915"/>
            </a:xfrm>
            <a:custGeom>
              <a:avLst/>
              <a:gdLst>
                <a:gd name="connsiteX0" fmla="*/ 0 w 885551"/>
                <a:gd name="connsiteY0" fmla="*/ 0 h 1691915"/>
                <a:gd name="connsiteX1" fmla="*/ 885551 w 885551"/>
                <a:gd name="connsiteY1" fmla="*/ 0 h 1691915"/>
                <a:gd name="connsiteX2" fmla="*/ 885551 w 885551"/>
                <a:gd name="connsiteY2" fmla="*/ 1691915 h 1691915"/>
                <a:gd name="connsiteX3" fmla="*/ 0 w 885551"/>
                <a:gd name="connsiteY3" fmla="*/ 1691915 h 1691915"/>
                <a:gd name="connsiteX4" fmla="*/ 0 w 885551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51" h="1691915">
                  <a:moveTo>
                    <a:pt x="0" y="0"/>
                  </a:moveTo>
                  <a:lnTo>
                    <a:pt x="885551" y="0"/>
                  </a:lnTo>
                  <a:lnTo>
                    <a:pt x="885551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Erstellung des Datensatzes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7DE0A24-417C-4085-9472-63FD8E9D5235}"/>
                </a:ext>
              </a:extLst>
            </p:cNvPr>
            <p:cNvSpPr/>
            <p:nvPr/>
          </p:nvSpPr>
          <p:spPr>
            <a:xfrm>
              <a:off x="3240750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51B6151-2B56-4CE4-91B2-68E8F3109C28}"/>
                </a:ext>
              </a:extLst>
            </p:cNvPr>
            <p:cNvSpPr/>
            <p:nvPr/>
          </p:nvSpPr>
          <p:spPr>
            <a:xfrm>
              <a:off x="3933029" y="1703179"/>
              <a:ext cx="1636110" cy="1691915"/>
            </a:xfrm>
            <a:custGeom>
              <a:avLst/>
              <a:gdLst>
                <a:gd name="connsiteX0" fmla="*/ 0 w 1636110"/>
                <a:gd name="connsiteY0" fmla="*/ 0 h 1691915"/>
                <a:gd name="connsiteX1" fmla="*/ 1636110 w 1636110"/>
                <a:gd name="connsiteY1" fmla="*/ 0 h 1691915"/>
                <a:gd name="connsiteX2" fmla="*/ 1636110 w 1636110"/>
                <a:gd name="connsiteY2" fmla="*/ 1691915 h 1691915"/>
                <a:gd name="connsiteX3" fmla="*/ 0 w 1636110"/>
                <a:gd name="connsiteY3" fmla="*/ 1691915 h 1691915"/>
                <a:gd name="connsiteX4" fmla="*/ 0 w 1636110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6110" h="1691915">
                  <a:moveTo>
                    <a:pt x="0" y="0"/>
                  </a:moveTo>
                  <a:lnTo>
                    <a:pt x="1636110" y="0"/>
                  </a:lnTo>
                  <a:lnTo>
                    <a:pt x="1636110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Anpassung des </a:t>
              </a:r>
              <a:r>
                <a:rPr lang="de-DE" sz="2000" kern="1200" err="1"/>
                <a:t>Tokenizers</a:t>
              </a:r>
              <a:r>
                <a:rPr lang="de-DE" sz="2000" kern="1200"/>
                <a:t> an unseren Datensatz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663B1F9-C9BD-4667-8302-0F4B4DC5E189}"/>
                </a:ext>
              </a:extLst>
            </p:cNvPr>
            <p:cNvSpPr/>
            <p:nvPr/>
          </p:nvSpPr>
          <p:spPr>
            <a:xfrm>
              <a:off x="4539595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AFDAAA09-F1A4-46A8-A8F8-44F824181368}"/>
                </a:ext>
              </a:extLst>
            </p:cNvPr>
            <p:cNvSpPr/>
            <p:nvPr/>
          </p:nvSpPr>
          <p:spPr>
            <a:xfrm>
              <a:off x="5607155" y="4241051"/>
              <a:ext cx="1451472" cy="1691915"/>
            </a:xfrm>
            <a:custGeom>
              <a:avLst/>
              <a:gdLst>
                <a:gd name="connsiteX0" fmla="*/ 0 w 1451472"/>
                <a:gd name="connsiteY0" fmla="*/ 0 h 1691915"/>
                <a:gd name="connsiteX1" fmla="*/ 1451472 w 1451472"/>
                <a:gd name="connsiteY1" fmla="*/ 0 h 1691915"/>
                <a:gd name="connsiteX2" fmla="*/ 1451472 w 1451472"/>
                <a:gd name="connsiteY2" fmla="*/ 1691915 h 1691915"/>
                <a:gd name="connsiteX3" fmla="*/ 0 w 1451472"/>
                <a:gd name="connsiteY3" fmla="*/ 1691915 h 1691915"/>
                <a:gd name="connsiteX4" fmla="*/ 0 w 1451472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1472" h="1691915">
                  <a:moveTo>
                    <a:pt x="0" y="0"/>
                  </a:moveTo>
                  <a:lnTo>
                    <a:pt x="1451472" y="0"/>
                  </a:lnTo>
                  <a:lnTo>
                    <a:pt x="1451472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Auswahl Parameter für Transfer Learning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5FD31FF-0B24-483F-BD8E-6EE03709AE34}"/>
                </a:ext>
              </a:extLst>
            </p:cNvPr>
            <p:cNvSpPr/>
            <p:nvPr/>
          </p:nvSpPr>
          <p:spPr>
            <a:xfrm>
              <a:off x="6121402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E3C80D-DA14-449C-88AC-013590AA5139}"/>
                </a:ext>
              </a:extLst>
            </p:cNvPr>
            <p:cNvSpPr/>
            <p:nvPr/>
          </p:nvSpPr>
          <p:spPr>
            <a:xfrm>
              <a:off x="7096643" y="1703179"/>
              <a:ext cx="2149183" cy="1691915"/>
            </a:xfrm>
            <a:custGeom>
              <a:avLst/>
              <a:gdLst>
                <a:gd name="connsiteX0" fmla="*/ 0 w 2149183"/>
                <a:gd name="connsiteY0" fmla="*/ 0 h 1691915"/>
                <a:gd name="connsiteX1" fmla="*/ 2149183 w 2149183"/>
                <a:gd name="connsiteY1" fmla="*/ 0 h 1691915"/>
                <a:gd name="connsiteX2" fmla="*/ 2149183 w 2149183"/>
                <a:gd name="connsiteY2" fmla="*/ 1691915 h 1691915"/>
                <a:gd name="connsiteX3" fmla="*/ 0 w 2149183"/>
                <a:gd name="connsiteY3" fmla="*/ 1691915 h 1691915"/>
                <a:gd name="connsiteX4" fmla="*/ 0 w 2149183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183" h="1691915">
                  <a:moveTo>
                    <a:pt x="0" y="0"/>
                  </a:moveTo>
                  <a:lnTo>
                    <a:pt x="2149183" y="0"/>
                  </a:lnTo>
                  <a:lnTo>
                    <a:pt x="2149183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Trainings-Epochen und Bewertung auf Validationsdaten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FC7BCB3-0FF7-48D2-BB5D-E0A68BD31202}"/>
                </a:ext>
              </a:extLst>
            </p:cNvPr>
            <p:cNvSpPr/>
            <p:nvPr/>
          </p:nvSpPr>
          <p:spPr>
            <a:xfrm>
              <a:off x="7959745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9930C08-8446-49CD-A072-D3B17B0DBD97}"/>
                </a:ext>
              </a:extLst>
            </p:cNvPr>
            <p:cNvSpPr/>
            <p:nvPr/>
          </p:nvSpPr>
          <p:spPr>
            <a:xfrm>
              <a:off x="9283841" y="4241051"/>
              <a:ext cx="1367786" cy="1691915"/>
            </a:xfrm>
            <a:custGeom>
              <a:avLst/>
              <a:gdLst>
                <a:gd name="connsiteX0" fmla="*/ 0 w 1367786"/>
                <a:gd name="connsiteY0" fmla="*/ 0 h 1691915"/>
                <a:gd name="connsiteX1" fmla="*/ 1367786 w 1367786"/>
                <a:gd name="connsiteY1" fmla="*/ 0 h 1691915"/>
                <a:gd name="connsiteX2" fmla="*/ 1367786 w 1367786"/>
                <a:gd name="connsiteY2" fmla="*/ 1691915 h 1691915"/>
                <a:gd name="connsiteX3" fmla="*/ 0 w 1367786"/>
                <a:gd name="connsiteY3" fmla="*/ 1691915 h 1691915"/>
                <a:gd name="connsiteX4" fmla="*/ 0 w 1367786"/>
                <a:gd name="connsiteY4" fmla="*/ 0 h 169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786" h="1691915">
                  <a:moveTo>
                    <a:pt x="0" y="0"/>
                  </a:moveTo>
                  <a:lnTo>
                    <a:pt x="1367786" y="0"/>
                  </a:lnTo>
                  <a:lnTo>
                    <a:pt x="1367786" y="1691915"/>
                  </a:lnTo>
                  <a:lnTo>
                    <a:pt x="0" y="1691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/>
                <a:t>Fragen-erstellung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5EC50C9-0C95-49A3-BFD9-4A37DBC1871A}"/>
                </a:ext>
              </a:extLst>
            </p:cNvPr>
            <p:cNvSpPr/>
            <p:nvPr/>
          </p:nvSpPr>
          <p:spPr>
            <a:xfrm>
              <a:off x="9756245" y="3606583"/>
              <a:ext cx="422978" cy="4229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49E26A8B-A185-4BE7-AFC3-DF6EE9479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AD3F-373D-4CC7-B888-88CB9A6C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t5-Transformer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E1451-1CBA-466F-8977-B048C66A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endParaRPr lang="de-DE">
              <a:ea typeface="+mn-lt"/>
              <a:cs typeface="+mn-lt"/>
            </a:endParaRPr>
          </a:p>
          <a:p>
            <a:pPr marL="383540" indent="-383540"/>
            <a:endParaRPr lang="de-DE">
              <a:ea typeface="+mn-lt"/>
              <a:cs typeface="+mn-lt"/>
            </a:endParaRPr>
          </a:p>
          <a:p>
            <a:pPr marL="383540" indent="-383540"/>
            <a:endParaRPr lang="de-DE">
              <a:ea typeface="+mn-lt"/>
              <a:cs typeface="+mn-lt"/>
            </a:endParaRPr>
          </a:p>
          <a:p>
            <a:pPr marL="383540" indent="-383540"/>
            <a:endParaRPr lang="de-DE">
              <a:ea typeface="+mn-lt"/>
              <a:cs typeface="+mn-lt"/>
            </a:endParaRPr>
          </a:p>
          <a:p>
            <a:pPr marL="383540" indent="-383540"/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 sz="1800"/>
          </a:p>
          <a:p>
            <a:pPr marL="0" indent="0">
              <a:buNone/>
            </a:pPr>
            <a:endParaRPr lang="de-DE"/>
          </a:p>
          <a:p>
            <a:pPr marL="383540" indent="-38354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BE0739-5D99-47EC-92FA-A41D95B4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D224A01-5315-4A4C-A8C6-86DAFBBE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174406"/>
            <a:ext cx="6618513" cy="282124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E05DEBD-DDF2-4D76-B37B-5FFC2B75ACA5}"/>
              </a:ext>
            </a:extLst>
          </p:cNvPr>
          <p:cNvSpPr txBox="1"/>
          <p:nvPr/>
        </p:nvSpPr>
        <p:spPr>
          <a:xfrm>
            <a:off x="7799161" y="2283732"/>
            <a:ext cx="321466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000"/>
              <a:t>Text-</a:t>
            </a:r>
            <a:r>
              <a:rPr lang="de-DE" sz="2000" err="1"/>
              <a:t>to</a:t>
            </a:r>
            <a:r>
              <a:rPr lang="de-DE" sz="2000"/>
              <a:t>-Text Transformer</a:t>
            </a:r>
          </a:p>
          <a:p>
            <a:pPr marL="285750" indent="-285750">
              <a:buFont typeface="Arial"/>
              <a:buChar char="•"/>
            </a:pPr>
            <a:r>
              <a:rPr lang="de-DE" sz="2000"/>
              <a:t>Vortrainiert auf C4 Datensatz</a:t>
            </a:r>
          </a:p>
          <a:p>
            <a:pPr marL="285750" indent="-285750">
              <a:buFont typeface="Arial"/>
              <a:buChar char="•"/>
            </a:pPr>
            <a:r>
              <a:rPr lang="de-DE" sz="2000"/>
              <a:t>Fast menschliche Score bei </a:t>
            </a:r>
            <a:r>
              <a:rPr lang="de-DE" sz="2000" err="1"/>
              <a:t>SuperGLUE</a:t>
            </a:r>
            <a:r>
              <a:rPr lang="de-DE" sz="2000">
                <a:ea typeface="+mn-lt"/>
                <a:cs typeface="+mn-lt"/>
              </a:rPr>
              <a:t> Natural Language Understanding Benchmark</a:t>
            </a:r>
          </a:p>
          <a:p>
            <a:pPr marL="285750" indent="-285750">
              <a:buFont typeface="Arial"/>
              <a:buChar char="•"/>
            </a:pP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266F6F-8635-4F8F-8AF9-AE4A586E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ECD99-5371-4882-A3AB-0E1FC44E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SQuAD</a:t>
            </a:r>
            <a:r>
              <a:rPr lang="de-DE"/>
              <a:t>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4CB3E-8DF8-4B78-9419-F140DDF6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de-DE"/>
          </a:p>
          <a:p>
            <a:pPr marL="383540" indent="-38354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862F9-698A-4DBC-BFEA-ED5C203D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02CD6B-D7E0-4DA4-BD69-145E6805F76F}"/>
              </a:ext>
            </a:extLst>
          </p:cNvPr>
          <p:cNvSpPr txBox="1"/>
          <p:nvPr/>
        </p:nvSpPr>
        <p:spPr>
          <a:xfrm>
            <a:off x="1371600" y="2931885"/>
            <a:ext cx="3048000" cy="352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38F1AFB3-9D67-4432-8F67-C7C4C4C7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86" y="1991360"/>
            <a:ext cx="3882571" cy="3499394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5A1F5C3-6344-4FEF-AFA9-9C5E6546E4E2}"/>
              </a:ext>
            </a:extLst>
          </p:cNvPr>
          <p:cNvSpPr/>
          <p:nvPr/>
        </p:nvSpPr>
        <p:spPr>
          <a:xfrm>
            <a:off x="4484660" y="3501463"/>
            <a:ext cx="979714" cy="486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717F5E6A-FE78-4F33-BB52-2A756059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1721173"/>
            <a:ext cx="6212114" cy="40397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E2B07F5-A321-43CD-ADDE-256F19797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2250E-248B-4D7A-95A0-D0D72B7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</a:t>
            </a:r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7090361D-3F47-467C-959E-CF367AD2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88" t="1702" r="388" b="49787"/>
          <a:stretch/>
        </p:blipFill>
        <p:spPr>
          <a:xfrm>
            <a:off x="2589205" y="4319452"/>
            <a:ext cx="7856877" cy="17373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E4E31-490B-491D-A289-A1979CFC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8E5C1-8621-4590-A35B-A7830EB3E939}"/>
              </a:ext>
            </a:extLst>
          </p:cNvPr>
          <p:cNvSpPr txBox="1"/>
          <p:nvPr/>
        </p:nvSpPr>
        <p:spPr>
          <a:xfrm>
            <a:off x="1219200" y="1908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999E46E-79FC-4A1E-8324-7A3867BE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429" y="1716714"/>
            <a:ext cx="5558971" cy="1986204"/>
          </a:xfrm>
          <a:prstGeom prst="rect">
            <a:avLst/>
          </a:prstGeom>
        </p:spPr>
      </p:pic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4359C3ED-970A-4B22-B47F-3764B2E3747C}"/>
              </a:ext>
            </a:extLst>
          </p:cNvPr>
          <p:cNvSpPr/>
          <p:nvPr/>
        </p:nvSpPr>
        <p:spPr>
          <a:xfrm>
            <a:off x="1127760" y="3201924"/>
            <a:ext cx="1051560" cy="16306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F2979C-EF21-4A9B-8009-04DF5D123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7CA65-EE2C-4206-8965-CE3F76E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und Validation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AA5AE-7A96-467B-82FC-EA993542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69981" cy="3581400"/>
          </a:xfrm>
        </p:spPr>
        <p:txBody>
          <a:bodyPr/>
          <a:lstStyle/>
          <a:p>
            <a:r>
              <a:rPr lang="de-DE"/>
              <a:t>„Standard“ </a:t>
            </a:r>
            <a:r>
              <a:rPr lang="de-DE" err="1"/>
              <a:t>PyTorch</a:t>
            </a:r>
            <a:r>
              <a:rPr lang="de-DE"/>
              <a:t> Training loop</a:t>
            </a:r>
          </a:p>
          <a:p>
            <a:r>
              <a:rPr lang="de-DE"/>
              <a:t>Bewertung über </a:t>
            </a:r>
            <a:r>
              <a:rPr lang="de-DE" err="1"/>
              <a:t>Accuracy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609780-D8B0-4EFD-AE3A-0AC8E3AF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18</a:t>
            </a:fld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66BB2A-716D-4BFB-BA3E-15CA105F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126" y="3429000"/>
            <a:ext cx="5801827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@staticmethod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_get_accuracy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(y_pred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y_true):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_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 = torch.unique(y_pred[y_pred == y_true]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return_counts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summe = torch.sum(count).item()</a:t>
            </a:r>
            <a:endParaRPr kumimoji="0" lang="de-DE" altLang="de-DE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C0312E-2253-4281-89A1-2E22B536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766" y="1768376"/>
            <a:ext cx="5202862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tqdm(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total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.train_loader)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unit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"batches"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epochs: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using tqdm for a progress bar for sanity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epochs.set_description(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f"Training epoch: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epoch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Iterate over loaded data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.train_loader: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standard optimizer step from pytorch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.optimizer.zero_grad()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data = {key: value.to(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.device)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data.items()}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output =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.model(**data)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loss = output.loss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loss.backward()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.optimizer.step()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.train_loss.update(loss.item()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.train_batch_size)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progressing to next epoch and updating the status bar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# putting the training loss as additional information at the end of the status bar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epoch.set_postfix({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"train_loss"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.train_loss.avg})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manually incrementing the epoch counter by 1</a:t>
            </a:r>
            <a:b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epoch.update(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5303C4-809A-4817-A8F8-479DCCF5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A03C1-CF09-4DCF-A2D7-6FA9BD50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Fragenerstellung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CFF2A-B0FB-4F2F-965F-0BB34241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/>
              <a:t>Lade Modell und </a:t>
            </a:r>
            <a:r>
              <a:rPr lang="de-DE" err="1"/>
              <a:t>Tokenizer</a:t>
            </a:r>
            <a:r>
              <a:rPr lang="de-DE"/>
              <a:t> von Checkpoint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Teile eingegebenen Text in Segmente auf</a:t>
            </a:r>
          </a:p>
          <a:p>
            <a:pPr marL="987552" lvl="1" indent="-457200">
              <a:buFont typeface="+mj-lt"/>
              <a:buAutoNum type="arabicPeriod"/>
            </a:pPr>
            <a:r>
              <a:rPr lang="de-DE"/>
              <a:t>Trenne Sätze bei Satzzeichen oder bei maximaler Zeichenzahl</a:t>
            </a:r>
          </a:p>
          <a:p>
            <a:pPr marL="987552" lvl="1" indent="-457200">
              <a:buFont typeface="+mj-lt"/>
              <a:buAutoNum type="arabicPeriod"/>
            </a:pPr>
            <a:r>
              <a:rPr lang="de-DE"/>
              <a:t>Erstelle kleinere Textsegmente die als Antwort genutzt werden</a:t>
            </a:r>
          </a:p>
          <a:p>
            <a:pPr marL="987552" lvl="1" indent="-457200">
              <a:buFont typeface="+mj-lt"/>
              <a:buAutoNum type="arabicPeriod"/>
            </a:pPr>
            <a:r>
              <a:rPr lang="de-DE"/>
              <a:t>Baue Eingabestring fürs Modell: </a:t>
            </a:r>
            <a:br>
              <a:rPr lang="de-DE"/>
            </a:br>
            <a:r>
              <a:rPr lang="de-DE"/>
              <a:t>„&lt;Antwort Token&gt; Antwort-Text &lt;Kontext Token&gt; Kontext“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Eingabestring </a:t>
            </a:r>
            <a:r>
              <a:rPr lang="de-DE" err="1"/>
              <a:t>tokenizen</a:t>
            </a:r>
            <a:r>
              <a:rPr lang="de-DE"/>
              <a:t> und bei Extra-Länge (&gt;512 Tokens) </a:t>
            </a:r>
            <a:r>
              <a:rPr lang="de-DE" err="1"/>
              <a:t>truncaten</a:t>
            </a:r>
            <a:endParaRPr lang="de-DE"/>
          </a:p>
          <a:p>
            <a:pPr marL="457200" indent="-457200">
              <a:buFont typeface="+mj-lt"/>
              <a:buAutoNum type="arabicPeriod"/>
            </a:pPr>
            <a:r>
              <a:rPr lang="de-DE" err="1"/>
              <a:t>Tokenized</a:t>
            </a:r>
            <a:r>
              <a:rPr lang="de-DE"/>
              <a:t> Eingabestring ans Modell übergeben (</a:t>
            </a:r>
            <a:r>
              <a:rPr lang="de-DE">
                <a:sym typeface="Wingdings" panose="05000000000000000000" pitchFamily="2" charset="2"/>
              </a:rPr>
              <a:t> erzeugt die Frage)</a:t>
            </a:r>
            <a:endParaRPr lang="de-DE"/>
          </a:p>
          <a:p>
            <a:pPr marL="457200" indent="-457200">
              <a:buFont typeface="+mj-lt"/>
              <a:buAutoNum type="arabicPeriod"/>
            </a:pPr>
            <a:r>
              <a:rPr lang="de-DE"/>
              <a:t>Dekodiert Modellausgabe</a:t>
            </a:r>
          </a:p>
          <a:p>
            <a:pPr marL="457200" indent="-457200">
              <a:buFont typeface="+mj-lt"/>
              <a:buAutoNum type="arabicPeriod"/>
            </a:pPr>
            <a:r>
              <a:rPr lang="de-DE"/>
              <a:t>Erzeuge Antwort-Fragen-Paar als Rückgabewert</a:t>
            </a:r>
          </a:p>
          <a:p>
            <a:pPr marL="457200" indent="-457200">
              <a:buFont typeface="+mj-lt"/>
              <a:buAutoNum type="arabicPeriod"/>
            </a:pPr>
            <a:endParaRPr lang="de-DE" sz="3600"/>
          </a:p>
          <a:p>
            <a:pPr marL="457200" indent="-457200">
              <a:buFont typeface="+mj-lt"/>
              <a:buAutoNum type="arabicPeriod"/>
            </a:pPr>
            <a:endParaRPr lang="de-DE" sz="3600"/>
          </a:p>
          <a:p>
            <a:pPr marL="530352" lvl="1" indent="0">
              <a:buNone/>
            </a:pPr>
            <a:r>
              <a:rPr lang="de-DE" sz="3600"/>
              <a:t>       </a:t>
            </a:r>
          </a:p>
          <a:p>
            <a:pPr marL="987552" lvl="1" indent="-457200">
              <a:buFont typeface="+mj-lt"/>
              <a:buAutoNum type="arabicPeriod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C6985-FEEB-4965-B30B-1F26FD2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19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412159-5DD7-409F-B40A-1FD63AD5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37" y="184391"/>
            <a:ext cx="730010" cy="7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4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BB5A8-5172-4834-9E50-139EEFC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AA15399-6BE4-4E3C-8539-2C3C4EE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9769E6-E7F0-4E8E-ABF2-9E5449F23464}"/>
              </a:ext>
            </a:extLst>
          </p:cNvPr>
          <p:cNvSpPr/>
          <p:nvPr/>
        </p:nvSpPr>
        <p:spPr>
          <a:xfrm>
            <a:off x="838200" y="1533832"/>
            <a:ext cx="10822858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FOREST</a:t>
            </a:r>
          </a:p>
        </p:txBody>
      </p:sp>
      <p:pic>
        <p:nvPicPr>
          <p:cNvPr id="1026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4D0477D7-6B0F-41FB-8B24-BAB08415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25" y="3563244"/>
            <a:ext cx="2909119" cy="2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9CD79C-F491-4BCF-8E5E-3D853819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0" y="3563244"/>
            <a:ext cx="2302649" cy="2302649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346D30-DE60-46A9-AA47-8C538BBA26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"/>
          <a:stretch/>
        </p:blipFill>
        <p:spPr>
          <a:xfrm>
            <a:off x="8999588" y="3428999"/>
            <a:ext cx="2661470" cy="290911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8E1975-D7DF-47E6-ACA0-62AC9BE02C67}"/>
              </a:ext>
            </a:extLst>
          </p:cNvPr>
          <p:cNvSpPr txBox="1"/>
          <p:nvPr/>
        </p:nvSpPr>
        <p:spPr>
          <a:xfrm>
            <a:off x="718834" y="2723007"/>
            <a:ext cx="34216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400" b="1"/>
              <a:t>Question-Generator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D2BE50-D31F-416F-B00A-A6DE138E48D2}"/>
              </a:ext>
            </a:extLst>
          </p:cNvPr>
          <p:cNvSpPr txBox="1"/>
          <p:nvPr/>
        </p:nvSpPr>
        <p:spPr>
          <a:xfrm>
            <a:off x="4586203" y="2738308"/>
            <a:ext cx="324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err="1"/>
              <a:t>WebApp</a:t>
            </a:r>
            <a:endParaRPr lang="de-DE" sz="2400" b="1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9F8F13F-1D9B-45CB-AAFB-DE8841FAA3C1}"/>
              </a:ext>
            </a:extLst>
          </p:cNvPr>
          <p:cNvSpPr txBox="1"/>
          <p:nvPr/>
        </p:nvSpPr>
        <p:spPr>
          <a:xfrm>
            <a:off x="8586019" y="2723007"/>
            <a:ext cx="32421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400" b="1"/>
              <a:t>Answer-Checker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7083983-3F07-4553-879F-637E7015802F}"/>
              </a:ext>
            </a:extLst>
          </p:cNvPr>
          <p:cNvSpPr/>
          <p:nvPr/>
        </p:nvSpPr>
        <p:spPr>
          <a:xfrm>
            <a:off x="3508376" y="4651022"/>
            <a:ext cx="1519768" cy="366781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B225D47-5786-427F-9C55-EA1457CFF2A3}"/>
              </a:ext>
            </a:extLst>
          </p:cNvPr>
          <p:cNvSpPr/>
          <p:nvPr/>
        </p:nvSpPr>
        <p:spPr>
          <a:xfrm rot="10800000">
            <a:off x="7613457" y="4651022"/>
            <a:ext cx="1591597" cy="366781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2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0A9B1-4CFA-8146-A957-67AE8294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70" y="211347"/>
            <a:ext cx="6562905" cy="608193"/>
          </a:xfrm>
        </p:spPr>
        <p:txBody>
          <a:bodyPr>
            <a:normAutofit fontScale="90000"/>
          </a:bodyPr>
          <a:lstStyle/>
          <a:p>
            <a:r>
              <a:rPr lang="de-DE" b="1"/>
              <a:t>TF-IDF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04030-E567-4E4E-8F41-1347A0CD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851" y="1679851"/>
            <a:ext cx="6562905" cy="3498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1600"/>
          </a:p>
          <a:p>
            <a:r>
              <a:rPr lang="de-DE" sz="1600"/>
              <a:t>Vergleich zwischen dem User-Input und der tatsächlichen Antwort</a:t>
            </a:r>
          </a:p>
          <a:p>
            <a:r>
              <a:rPr lang="de-DE" sz="1600"/>
              <a:t>Ziel: User-Antwort bewerten und entscheiden, ob diese richtig oder falsch ist</a:t>
            </a:r>
          </a:p>
          <a:p>
            <a:r>
              <a:rPr lang="de-DE" sz="1600"/>
              <a:t>Bei einer Bewertung ab 50% ist die Antwort richtig, Scores unter 50% sind somit falsche Antworten</a:t>
            </a:r>
          </a:p>
          <a:p>
            <a:r>
              <a:rPr lang="de-DE" sz="1600" err="1"/>
              <a:t>Stop</a:t>
            </a:r>
            <a:r>
              <a:rPr lang="de-DE" sz="1600"/>
              <a:t> </a:t>
            </a:r>
            <a:r>
              <a:rPr lang="de-DE" sz="1600" err="1"/>
              <a:t>words</a:t>
            </a:r>
            <a:r>
              <a:rPr lang="de-DE" sz="1600"/>
              <a:t> (beispielsweise and, </a:t>
            </a:r>
            <a:r>
              <a:rPr lang="de-DE" sz="1600" err="1"/>
              <a:t>is</a:t>
            </a:r>
            <a:r>
              <a:rPr lang="de-DE" sz="1600"/>
              <a:t> etc.) werden beim Vergleich geringer bewertet, da sie in sehr vielen Sätzen auftauchen</a:t>
            </a:r>
          </a:p>
          <a:p>
            <a:r>
              <a:rPr lang="de-DE" sz="1600"/>
              <a:t>Bibliotheken</a:t>
            </a:r>
          </a:p>
          <a:p>
            <a:pPr lvl="1"/>
            <a:r>
              <a:rPr lang="de-DE" sz="1600"/>
              <a:t>Pandas</a:t>
            </a:r>
          </a:p>
          <a:p>
            <a:pPr lvl="1"/>
            <a:r>
              <a:rPr lang="de-DE" sz="1600" err="1"/>
              <a:t>Numpy</a:t>
            </a:r>
            <a:endParaRPr lang="de-DE" sz="1600"/>
          </a:p>
          <a:p>
            <a:pPr lvl="1"/>
            <a:r>
              <a:rPr lang="de-DE" sz="1600" err="1"/>
              <a:t>sklearn.feature_extraction.text</a:t>
            </a:r>
            <a:r>
              <a:rPr lang="de-DE" sz="1600"/>
              <a:t> (</a:t>
            </a:r>
            <a:r>
              <a:rPr lang="de-DE" sz="1600" err="1"/>
              <a:t>TfidfVectorizer</a:t>
            </a:r>
            <a:r>
              <a:rPr lang="de-DE" sz="1600"/>
              <a:t>)</a:t>
            </a:r>
          </a:p>
          <a:p>
            <a:pPr marL="530352" lvl="1" indent="0">
              <a:buNone/>
            </a:pPr>
            <a:endParaRPr lang="de-DE" sz="1600"/>
          </a:p>
          <a:p>
            <a:pPr lvl="1"/>
            <a:endParaRPr lang="de-DE" sz="1600"/>
          </a:p>
          <a:p>
            <a:pPr lvl="1"/>
            <a:endParaRPr lang="de-DE" sz="16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DF38C-AB51-7A4D-8A48-14075B8F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33714-9007-4110-80CE-A2762CDEA483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DDF9B45-A291-5A4B-9934-CF3902B1559A}"/>
              </a:ext>
            </a:extLst>
          </p:cNvPr>
          <p:cNvSpPr txBox="1">
            <a:spLocks/>
          </p:cNvSpPr>
          <p:nvPr/>
        </p:nvSpPr>
        <p:spPr>
          <a:xfrm>
            <a:off x="3606560" y="738136"/>
            <a:ext cx="4392131" cy="6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/>
              <a:t>Bewertung der Ähnlichkeit zweier Texte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681D040-4A70-7D46-BA93-737981B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55" y="1484875"/>
            <a:ext cx="3535615" cy="3535615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DC2621-61AD-43C8-9E8C-3002622DC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"/>
          <a:stretch/>
        </p:blipFill>
        <p:spPr>
          <a:xfrm>
            <a:off x="11069028" y="-5472"/>
            <a:ext cx="106893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7A649AB-BEFE-42AD-8F32-258446FDA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"/>
          <a:stretch/>
        </p:blipFill>
        <p:spPr>
          <a:xfrm>
            <a:off x="11069028" y="-5472"/>
            <a:ext cx="1068936" cy="1168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5B2891-A3A9-C542-8698-CD0D843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2076"/>
          </a:xfrm>
        </p:spPr>
        <p:txBody>
          <a:bodyPr/>
          <a:lstStyle/>
          <a:p>
            <a:r>
              <a:rPr lang="de-DE" b="1"/>
              <a:t>Ablauf der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38C98-52A4-C34B-85CF-569D7CA3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89" y="1536421"/>
            <a:ext cx="5343236" cy="4469524"/>
          </a:xfrm>
          <a:ln w="88900"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/>
              <a:t>1. Schritt: Übergeben der User-Antwort und der eigentlichen Antwort</a:t>
            </a:r>
          </a:p>
          <a:p>
            <a:pPr>
              <a:lnSpc>
                <a:spcPct val="150000"/>
              </a:lnSpc>
            </a:pPr>
            <a:r>
              <a:rPr lang="de-DE"/>
              <a:t>2. Schritt: Erstellen des </a:t>
            </a:r>
            <a:r>
              <a:rPr lang="de-DE" err="1"/>
              <a:t>TfidfVectorizers</a:t>
            </a:r>
            <a:r>
              <a:rPr lang="de-DE"/>
              <a:t> </a:t>
            </a:r>
          </a:p>
          <a:p>
            <a:pPr>
              <a:lnSpc>
                <a:spcPct val="150000"/>
              </a:lnSpc>
            </a:pPr>
            <a:r>
              <a:rPr lang="de-DE"/>
              <a:t>3. Schritt: Modell wird auf die zwei Texte angewandt</a:t>
            </a:r>
          </a:p>
          <a:p>
            <a:pPr>
              <a:lnSpc>
                <a:spcPct val="150000"/>
              </a:lnSpc>
            </a:pPr>
            <a:r>
              <a:rPr lang="de-DE"/>
              <a:t>4.Schritt: Berechnung der Ähnlichkeit</a:t>
            </a:r>
          </a:p>
          <a:p>
            <a:pPr>
              <a:lnSpc>
                <a:spcPct val="150000"/>
              </a:lnSpc>
            </a:pPr>
            <a:r>
              <a:rPr lang="de-DE"/>
              <a:t>5.Schritt: Entscheidung ob die Antwort richtig oder falsch ist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84918-5EF3-C744-9255-31BA2DA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dirty="0" smtClean="0"/>
              <a:t>21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61715F-771E-D84F-89D0-0DD6A538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93" y="1979749"/>
            <a:ext cx="5015882" cy="2523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3464F0-F271-6E48-91E6-05C5662E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93" y="4526579"/>
            <a:ext cx="5015882" cy="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3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5628CE21-D996-40EC-85ED-13E03FFB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Live-Demo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B9A896B-9967-4216-ADEA-84B4BE011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63C7DB-22F7-476F-A322-0C066604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133714-9007-4110-80CE-A2762CDEA483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kern="1200" baseline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4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BD44E1E-FBE2-47E4-A019-1A77525D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F9E692-792A-4B3A-859B-A26807CB85D3}"/>
              </a:ext>
            </a:extLst>
          </p:cNvPr>
          <p:cNvSpPr txBox="1"/>
          <p:nvPr/>
        </p:nvSpPr>
        <p:spPr>
          <a:xfrm>
            <a:off x="1435294" y="2729771"/>
            <a:ext cx="2792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Frontend-GUI</a:t>
            </a:r>
          </a:p>
          <a:p>
            <a:pPr algn="ctr"/>
            <a:r>
              <a:rPr lang="de-DE" sz="2400" b="1"/>
              <a:t>- </a:t>
            </a:r>
            <a:r>
              <a:rPr lang="de-DE" sz="2400" b="1" err="1"/>
              <a:t>Flask</a:t>
            </a:r>
            <a:r>
              <a:rPr lang="de-DE" sz="2400" b="1"/>
              <a:t>-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DCE8BE-8B84-4739-9763-11A83882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86" y="3824819"/>
            <a:ext cx="2615380" cy="24311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44CC8F-D3F5-4D10-8539-5B8F557C9AA0}"/>
              </a:ext>
            </a:extLst>
          </p:cNvPr>
          <p:cNvSpPr txBox="1"/>
          <p:nvPr/>
        </p:nvSpPr>
        <p:spPr>
          <a:xfrm>
            <a:off x="7855758" y="2720873"/>
            <a:ext cx="279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Backend-Datenbank</a:t>
            </a:r>
          </a:p>
          <a:p>
            <a:pPr algn="ctr"/>
            <a:r>
              <a:rPr lang="de-DE" sz="2400" b="1"/>
              <a:t>- </a:t>
            </a:r>
            <a:r>
              <a:rPr lang="de-DE" sz="2400" b="1" err="1"/>
              <a:t>Postgres</a:t>
            </a:r>
            <a:r>
              <a:rPr lang="de-DE" sz="2400" b="1"/>
              <a:t>-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F51528D3-D538-4C30-BFBF-B024286EDFED}"/>
              </a:ext>
            </a:extLst>
          </p:cNvPr>
          <p:cNvSpPr/>
          <p:nvPr/>
        </p:nvSpPr>
        <p:spPr>
          <a:xfrm>
            <a:off x="4886416" y="4491616"/>
            <a:ext cx="2615380" cy="630648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Psycopg2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801F611-37C1-4E84-B0D0-C98784382D4B}"/>
              </a:ext>
            </a:extLst>
          </p:cNvPr>
          <p:cNvSpPr/>
          <p:nvPr/>
        </p:nvSpPr>
        <p:spPr>
          <a:xfrm>
            <a:off x="828152" y="2456338"/>
            <a:ext cx="10911348" cy="4070556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524CEB-24F7-4A7C-BFCD-2905AEC70517}"/>
              </a:ext>
            </a:extLst>
          </p:cNvPr>
          <p:cNvSpPr txBox="1"/>
          <p:nvPr/>
        </p:nvSpPr>
        <p:spPr>
          <a:xfrm>
            <a:off x="4918502" y="2235544"/>
            <a:ext cx="27923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Docker-Container</a:t>
            </a:r>
          </a:p>
        </p:txBody>
      </p:sp>
      <p:pic>
        <p:nvPicPr>
          <p:cNvPr id="2052" name="Picture 4" descr="screen reading Icon - Download screen reading Icon 1442733 | Noun Project">
            <a:extLst>
              <a:ext uri="{FF2B5EF4-FFF2-40B4-BE49-F238E27FC236}">
                <a16:creationId xmlns:a16="http://schemas.microsoft.com/office/drawing/2014/main" id="{D87FA2AE-E7C1-49C7-AD3E-5E1863032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 b="21523"/>
          <a:stretch/>
        </p:blipFill>
        <p:spPr bwMode="auto">
          <a:xfrm>
            <a:off x="889101" y="3834200"/>
            <a:ext cx="4105470" cy="228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BC5F3747-0D75-43FC-BEA2-1A03C5FFD4F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err="1"/>
              <a:t>WebApp</a:t>
            </a:r>
            <a:r>
              <a:rPr lang="de-DE"/>
              <a:t>-Aufbau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4A370C6-428C-4ADD-B16C-00EF572963F7}"/>
              </a:ext>
            </a:extLst>
          </p:cNvPr>
          <p:cNvSpPr/>
          <p:nvPr/>
        </p:nvSpPr>
        <p:spPr>
          <a:xfrm>
            <a:off x="838200" y="1533832"/>
            <a:ext cx="10822858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WebApp</a:t>
            </a:r>
            <a:endParaRPr lang="de-DE" sz="400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595E1CB4-0506-4BA5-AEBF-F465A519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4EA6A-0581-4823-9086-E1CBDD9C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GUI-Seiten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5CB000F-8A8C-4F44-BB32-8B452B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86AA6C-9A57-47EC-9B6F-281B9A983E67}"/>
              </a:ext>
            </a:extLst>
          </p:cNvPr>
          <p:cNvSpPr/>
          <p:nvPr/>
        </p:nvSpPr>
        <p:spPr>
          <a:xfrm>
            <a:off x="838200" y="1533832"/>
            <a:ext cx="10822858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GUI-Seiten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7C17A8-3033-4240-9B1B-7EAAD811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241459" cy="2429900"/>
          </a:xfrm>
          <a:prstGeom prst="rect">
            <a:avLst/>
          </a:prstGeom>
        </p:spPr>
      </p:pic>
      <p:pic>
        <p:nvPicPr>
          <p:cNvPr id="3076" name="Picture 4" descr="Datei upload symbol Kostenlose Icons">
            <a:extLst>
              <a:ext uri="{FF2B5EF4-FFF2-40B4-BE49-F238E27FC236}">
                <a16:creationId xmlns:a16="http://schemas.microsoft.com/office/drawing/2014/main" id="{15231C4F-AE24-4D9A-962A-2A08A876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00" y="3429000"/>
            <a:ext cx="2429900" cy="24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learning symbol flat black line icon, vector illustration fototapete  • fototapeten lernen, Klasse, Stil | myloview.de">
            <a:extLst>
              <a:ext uri="{FF2B5EF4-FFF2-40B4-BE49-F238E27FC236}">
                <a16:creationId xmlns:a16="http://schemas.microsoft.com/office/drawing/2014/main" id="{63E4D411-AE6E-4D1C-9ECE-B9A13C517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4" t="18774" r="25226" b="18405"/>
          <a:stretch/>
        </p:blipFill>
        <p:spPr bwMode="auto">
          <a:xfrm>
            <a:off x="6593950" y="3429000"/>
            <a:ext cx="1933652" cy="24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xam Vector SVG Icon (31) - SVG Repo">
            <a:extLst>
              <a:ext uri="{FF2B5EF4-FFF2-40B4-BE49-F238E27FC236}">
                <a16:creationId xmlns:a16="http://schemas.microsoft.com/office/drawing/2014/main" id="{D3B36AEC-9D8E-469D-80EC-D3AE85E0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58" y="3429000"/>
            <a:ext cx="2429900" cy="24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24B7CF-DF76-40FE-A498-0139E17E7AC5}"/>
              </a:ext>
            </a:extLst>
          </p:cNvPr>
          <p:cNvSpPr txBox="1"/>
          <p:nvPr/>
        </p:nvSpPr>
        <p:spPr>
          <a:xfrm>
            <a:off x="838201" y="2628562"/>
            <a:ext cx="21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err="1"/>
              <a:t>Overview</a:t>
            </a:r>
            <a:endParaRPr lang="de-DE" sz="2400" b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F349A2-9D01-480D-A086-B4439825FFED}"/>
              </a:ext>
            </a:extLst>
          </p:cNvPr>
          <p:cNvSpPr txBox="1"/>
          <p:nvPr/>
        </p:nvSpPr>
        <p:spPr>
          <a:xfrm>
            <a:off x="3666100" y="2628561"/>
            <a:ext cx="21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Upload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E60FE7-21DE-47EC-A81E-45231DB2A85B}"/>
              </a:ext>
            </a:extLst>
          </p:cNvPr>
          <p:cNvSpPr txBox="1"/>
          <p:nvPr/>
        </p:nvSpPr>
        <p:spPr>
          <a:xfrm>
            <a:off x="6396460" y="2628561"/>
            <a:ext cx="21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Learning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A1445D2-FD1B-4BEF-9E5A-62006FAD5A64}"/>
              </a:ext>
            </a:extLst>
          </p:cNvPr>
          <p:cNvSpPr txBox="1"/>
          <p:nvPr/>
        </p:nvSpPr>
        <p:spPr>
          <a:xfrm>
            <a:off x="9033388" y="2628560"/>
            <a:ext cx="21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err="1"/>
              <a:t>Exercise</a:t>
            </a:r>
            <a:endParaRPr lang="de-DE" sz="2400" b="1"/>
          </a:p>
        </p:txBody>
      </p:sp>
      <p:pic>
        <p:nvPicPr>
          <p:cNvPr id="18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BA41660D-CA59-40CB-BE05-488D7BF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7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01ECE-2F91-4B7E-B334-E4FDE157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Upload-Prozess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0F424-78DE-4ACE-AE04-402F0DA4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296" y="6290826"/>
            <a:ext cx="1433732" cy="414774"/>
          </a:xfrm>
        </p:spPr>
        <p:txBody>
          <a:bodyPr/>
          <a:lstStyle/>
          <a:p>
            <a:fld id="{49133714-9007-4110-80CE-A2762CDEA483}" type="slidenum">
              <a:rPr lang="de-DE" smtClean="0"/>
              <a:t>5</a:t>
            </a:fld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BBDE37C-FFDD-431D-A980-6C0E6CDE7438}"/>
              </a:ext>
            </a:extLst>
          </p:cNvPr>
          <p:cNvSpPr/>
          <p:nvPr/>
        </p:nvSpPr>
        <p:spPr>
          <a:xfrm>
            <a:off x="1388642" y="5411626"/>
            <a:ext cx="9920421" cy="713790"/>
          </a:xfrm>
          <a:custGeom>
            <a:avLst/>
            <a:gdLst>
              <a:gd name="connsiteX0" fmla="*/ 0 w 9016181"/>
              <a:gd name="connsiteY0" fmla="*/ 0 h 500430"/>
              <a:gd name="connsiteX1" fmla="*/ 9016181 w 9016181"/>
              <a:gd name="connsiteY1" fmla="*/ 0 h 500430"/>
              <a:gd name="connsiteX2" fmla="*/ 9016181 w 9016181"/>
              <a:gd name="connsiteY2" fmla="*/ 500430 h 500430"/>
              <a:gd name="connsiteX3" fmla="*/ 0 w 9016181"/>
              <a:gd name="connsiteY3" fmla="*/ 500430 h 500430"/>
              <a:gd name="connsiteX4" fmla="*/ 0 w 9016181"/>
              <a:gd name="connsiteY4" fmla="*/ 0 h 5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181" h="500430">
                <a:moveTo>
                  <a:pt x="0" y="0"/>
                </a:moveTo>
                <a:lnTo>
                  <a:pt x="9016181" y="0"/>
                </a:lnTo>
                <a:lnTo>
                  <a:pt x="9016181" y="500430"/>
                </a:lnTo>
                <a:lnTo>
                  <a:pt x="0" y="500430"/>
                </a:lnTo>
                <a:lnTo>
                  <a:pt x="0" y="0"/>
                </a:lnTo>
                <a:close/>
              </a:path>
            </a:pathLst>
          </a:custGeom>
          <a:solidFill>
            <a:prstClr val="white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0904" tIns="120904" rIns="120904" bIns="12090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>
                <a:solidFill>
                  <a:schemeClr val="tx1"/>
                </a:solidFill>
              </a:rPr>
              <a:t>Import der Kapitel, Texte, Hierarchien, Fragen und Antworten in die Datenbank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53B66AEF-1D01-4B7C-8180-D1004769EF03}"/>
              </a:ext>
            </a:extLst>
          </p:cNvPr>
          <p:cNvSpPr/>
          <p:nvPr/>
        </p:nvSpPr>
        <p:spPr>
          <a:xfrm>
            <a:off x="1388642" y="4466589"/>
            <a:ext cx="9920421" cy="1084623"/>
          </a:xfrm>
          <a:custGeom>
            <a:avLst/>
            <a:gdLst>
              <a:gd name="connsiteX0" fmla="*/ 0 w 9016181"/>
              <a:gd name="connsiteY0" fmla="*/ 269559 h 769662"/>
              <a:gd name="connsiteX1" fmla="*/ 4411883 w 9016181"/>
              <a:gd name="connsiteY1" fmla="*/ 269559 h 769662"/>
              <a:gd name="connsiteX2" fmla="*/ 4411883 w 9016181"/>
              <a:gd name="connsiteY2" fmla="*/ 192416 h 769662"/>
              <a:gd name="connsiteX3" fmla="*/ 4315675 w 9016181"/>
              <a:gd name="connsiteY3" fmla="*/ 192416 h 769662"/>
              <a:gd name="connsiteX4" fmla="*/ 4508091 w 9016181"/>
              <a:gd name="connsiteY4" fmla="*/ 0 h 769662"/>
              <a:gd name="connsiteX5" fmla="*/ 4700506 w 9016181"/>
              <a:gd name="connsiteY5" fmla="*/ 192416 h 769662"/>
              <a:gd name="connsiteX6" fmla="*/ 4604298 w 9016181"/>
              <a:gd name="connsiteY6" fmla="*/ 192416 h 769662"/>
              <a:gd name="connsiteX7" fmla="*/ 4604298 w 9016181"/>
              <a:gd name="connsiteY7" fmla="*/ 269559 h 769662"/>
              <a:gd name="connsiteX8" fmla="*/ 9016181 w 9016181"/>
              <a:gd name="connsiteY8" fmla="*/ 269559 h 769662"/>
              <a:gd name="connsiteX9" fmla="*/ 9016181 w 9016181"/>
              <a:gd name="connsiteY9" fmla="*/ 769662 h 769662"/>
              <a:gd name="connsiteX10" fmla="*/ 0 w 9016181"/>
              <a:gd name="connsiteY10" fmla="*/ 769662 h 769662"/>
              <a:gd name="connsiteX11" fmla="*/ 0 w 9016181"/>
              <a:gd name="connsiteY11" fmla="*/ 269559 h 7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16181" h="769662">
                <a:moveTo>
                  <a:pt x="9016181" y="500103"/>
                </a:moveTo>
                <a:lnTo>
                  <a:pt x="4604298" y="500103"/>
                </a:lnTo>
                <a:lnTo>
                  <a:pt x="4604298" y="577246"/>
                </a:lnTo>
                <a:lnTo>
                  <a:pt x="4700506" y="577246"/>
                </a:lnTo>
                <a:lnTo>
                  <a:pt x="4508090" y="769661"/>
                </a:lnTo>
                <a:lnTo>
                  <a:pt x="4315675" y="577246"/>
                </a:lnTo>
                <a:lnTo>
                  <a:pt x="4411883" y="577246"/>
                </a:lnTo>
                <a:lnTo>
                  <a:pt x="4411883" y="500103"/>
                </a:lnTo>
                <a:lnTo>
                  <a:pt x="0" y="500103"/>
                </a:lnTo>
                <a:lnTo>
                  <a:pt x="0" y="1"/>
                </a:lnTo>
                <a:lnTo>
                  <a:pt x="9016181" y="1"/>
                </a:lnTo>
                <a:lnTo>
                  <a:pt x="9016181" y="500103"/>
                </a:lnTo>
                <a:close/>
              </a:path>
            </a:pathLst>
          </a:custGeom>
          <a:solidFill>
            <a:prstClr val="white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0903" tIns="120905" rIns="120904" bIns="390463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Fragen- und Antwortgenerierung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0DDC771-E136-493F-BBCF-7CD0728FFC9C}"/>
              </a:ext>
            </a:extLst>
          </p:cNvPr>
          <p:cNvSpPr/>
          <p:nvPr/>
        </p:nvSpPr>
        <p:spPr>
          <a:xfrm>
            <a:off x="1388642" y="3531714"/>
            <a:ext cx="9920421" cy="1084624"/>
          </a:xfrm>
          <a:custGeom>
            <a:avLst/>
            <a:gdLst>
              <a:gd name="connsiteX0" fmla="*/ 0 w 9016181"/>
              <a:gd name="connsiteY0" fmla="*/ 269559 h 769662"/>
              <a:gd name="connsiteX1" fmla="*/ 4411883 w 9016181"/>
              <a:gd name="connsiteY1" fmla="*/ 269559 h 769662"/>
              <a:gd name="connsiteX2" fmla="*/ 4411883 w 9016181"/>
              <a:gd name="connsiteY2" fmla="*/ 192416 h 769662"/>
              <a:gd name="connsiteX3" fmla="*/ 4315675 w 9016181"/>
              <a:gd name="connsiteY3" fmla="*/ 192416 h 769662"/>
              <a:gd name="connsiteX4" fmla="*/ 4508091 w 9016181"/>
              <a:gd name="connsiteY4" fmla="*/ 0 h 769662"/>
              <a:gd name="connsiteX5" fmla="*/ 4700506 w 9016181"/>
              <a:gd name="connsiteY5" fmla="*/ 192416 h 769662"/>
              <a:gd name="connsiteX6" fmla="*/ 4604298 w 9016181"/>
              <a:gd name="connsiteY6" fmla="*/ 192416 h 769662"/>
              <a:gd name="connsiteX7" fmla="*/ 4604298 w 9016181"/>
              <a:gd name="connsiteY7" fmla="*/ 269559 h 769662"/>
              <a:gd name="connsiteX8" fmla="*/ 9016181 w 9016181"/>
              <a:gd name="connsiteY8" fmla="*/ 269559 h 769662"/>
              <a:gd name="connsiteX9" fmla="*/ 9016181 w 9016181"/>
              <a:gd name="connsiteY9" fmla="*/ 769662 h 769662"/>
              <a:gd name="connsiteX10" fmla="*/ 0 w 9016181"/>
              <a:gd name="connsiteY10" fmla="*/ 769662 h 769662"/>
              <a:gd name="connsiteX11" fmla="*/ 0 w 9016181"/>
              <a:gd name="connsiteY11" fmla="*/ 269559 h 7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16181" h="769662">
                <a:moveTo>
                  <a:pt x="9016181" y="500103"/>
                </a:moveTo>
                <a:lnTo>
                  <a:pt x="4604298" y="500103"/>
                </a:lnTo>
                <a:lnTo>
                  <a:pt x="4604298" y="577246"/>
                </a:lnTo>
                <a:lnTo>
                  <a:pt x="4700506" y="577246"/>
                </a:lnTo>
                <a:lnTo>
                  <a:pt x="4508090" y="769661"/>
                </a:lnTo>
                <a:lnTo>
                  <a:pt x="4315675" y="577246"/>
                </a:lnTo>
                <a:lnTo>
                  <a:pt x="4411883" y="577246"/>
                </a:lnTo>
                <a:lnTo>
                  <a:pt x="4411883" y="500103"/>
                </a:lnTo>
                <a:lnTo>
                  <a:pt x="0" y="500103"/>
                </a:lnTo>
                <a:lnTo>
                  <a:pt x="0" y="1"/>
                </a:lnTo>
                <a:lnTo>
                  <a:pt x="9016181" y="1"/>
                </a:lnTo>
                <a:lnTo>
                  <a:pt x="9016181" y="500103"/>
                </a:lnTo>
                <a:close/>
              </a:path>
            </a:pathLst>
          </a:custGeom>
          <a:solidFill>
            <a:prstClr val="white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0904" tIns="120905" rIns="120904" bIns="39046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HTML-</a:t>
            </a:r>
            <a:r>
              <a:rPr lang="de-DE" sz="2200" kern="120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Parsing</a:t>
            </a:r>
            <a:r>
              <a:rPr lang="de-DE" sz="22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: Identifikation von Kapitel, Hierarchien und Texten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E054BA5-289E-47DB-8CDD-6960F0128C89}"/>
              </a:ext>
            </a:extLst>
          </p:cNvPr>
          <p:cNvSpPr/>
          <p:nvPr/>
        </p:nvSpPr>
        <p:spPr>
          <a:xfrm>
            <a:off x="1388642" y="2556198"/>
            <a:ext cx="9920421" cy="1084624"/>
          </a:xfrm>
          <a:custGeom>
            <a:avLst/>
            <a:gdLst>
              <a:gd name="connsiteX0" fmla="*/ 0 w 9016181"/>
              <a:gd name="connsiteY0" fmla="*/ 269559 h 769662"/>
              <a:gd name="connsiteX1" fmla="*/ 4411883 w 9016181"/>
              <a:gd name="connsiteY1" fmla="*/ 269559 h 769662"/>
              <a:gd name="connsiteX2" fmla="*/ 4411883 w 9016181"/>
              <a:gd name="connsiteY2" fmla="*/ 192416 h 769662"/>
              <a:gd name="connsiteX3" fmla="*/ 4315675 w 9016181"/>
              <a:gd name="connsiteY3" fmla="*/ 192416 h 769662"/>
              <a:gd name="connsiteX4" fmla="*/ 4508091 w 9016181"/>
              <a:gd name="connsiteY4" fmla="*/ 0 h 769662"/>
              <a:gd name="connsiteX5" fmla="*/ 4700506 w 9016181"/>
              <a:gd name="connsiteY5" fmla="*/ 192416 h 769662"/>
              <a:gd name="connsiteX6" fmla="*/ 4604298 w 9016181"/>
              <a:gd name="connsiteY6" fmla="*/ 192416 h 769662"/>
              <a:gd name="connsiteX7" fmla="*/ 4604298 w 9016181"/>
              <a:gd name="connsiteY7" fmla="*/ 269559 h 769662"/>
              <a:gd name="connsiteX8" fmla="*/ 9016181 w 9016181"/>
              <a:gd name="connsiteY8" fmla="*/ 269559 h 769662"/>
              <a:gd name="connsiteX9" fmla="*/ 9016181 w 9016181"/>
              <a:gd name="connsiteY9" fmla="*/ 769662 h 769662"/>
              <a:gd name="connsiteX10" fmla="*/ 0 w 9016181"/>
              <a:gd name="connsiteY10" fmla="*/ 769662 h 769662"/>
              <a:gd name="connsiteX11" fmla="*/ 0 w 9016181"/>
              <a:gd name="connsiteY11" fmla="*/ 269559 h 7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16181" h="769662">
                <a:moveTo>
                  <a:pt x="9016181" y="500103"/>
                </a:moveTo>
                <a:lnTo>
                  <a:pt x="4604298" y="500103"/>
                </a:lnTo>
                <a:lnTo>
                  <a:pt x="4604298" y="577246"/>
                </a:lnTo>
                <a:lnTo>
                  <a:pt x="4700506" y="577246"/>
                </a:lnTo>
                <a:lnTo>
                  <a:pt x="4508090" y="769661"/>
                </a:lnTo>
                <a:lnTo>
                  <a:pt x="4315675" y="577246"/>
                </a:lnTo>
                <a:lnTo>
                  <a:pt x="4411883" y="577246"/>
                </a:lnTo>
                <a:lnTo>
                  <a:pt x="4411883" y="500103"/>
                </a:lnTo>
                <a:lnTo>
                  <a:pt x="0" y="500103"/>
                </a:lnTo>
                <a:lnTo>
                  <a:pt x="0" y="1"/>
                </a:lnTo>
                <a:lnTo>
                  <a:pt x="9016181" y="1"/>
                </a:lnTo>
                <a:lnTo>
                  <a:pt x="9016181" y="500103"/>
                </a:lnTo>
                <a:close/>
              </a:path>
            </a:pathLst>
          </a:custGeom>
          <a:solidFill>
            <a:prstClr val="white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0903" tIns="120904" rIns="120904" bIns="39046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Transformation des </a:t>
            </a:r>
            <a:r>
              <a:rPr lang="de-DE" sz="2200" kern="120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Docx</a:t>
            </a:r>
            <a:r>
              <a:rPr lang="de-DE" sz="22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-Textes in HTML-Text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23FAC23-AA64-481D-B230-311A94E2D036}"/>
              </a:ext>
            </a:extLst>
          </p:cNvPr>
          <p:cNvSpPr/>
          <p:nvPr/>
        </p:nvSpPr>
        <p:spPr>
          <a:xfrm>
            <a:off x="1388642" y="1489243"/>
            <a:ext cx="9920421" cy="1176064"/>
          </a:xfrm>
          <a:custGeom>
            <a:avLst/>
            <a:gdLst>
              <a:gd name="connsiteX0" fmla="*/ 0 w 9016181"/>
              <a:gd name="connsiteY0" fmla="*/ 269559 h 769662"/>
              <a:gd name="connsiteX1" fmla="*/ 4411883 w 9016181"/>
              <a:gd name="connsiteY1" fmla="*/ 269559 h 769662"/>
              <a:gd name="connsiteX2" fmla="*/ 4411883 w 9016181"/>
              <a:gd name="connsiteY2" fmla="*/ 192416 h 769662"/>
              <a:gd name="connsiteX3" fmla="*/ 4315675 w 9016181"/>
              <a:gd name="connsiteY3" fmla="*/ 192416 h 769662"/>
              <a:gd name="connsiteX4" fmla="*/ 4508091 w 9016181"/>
              <a:gd name="connsiteY4" fmla="*/ 0 h 769662"/>
              <a:gd name="connsiteX5" fmla="*/ 4700506 w 9016181"/>
              <a:gd name="connsiteY5" fmla="*/ 192416 h 769662"/>
              <a:gd name="connsiteX6" fmla="*/ 4604298 w 9016181"/>
              <a:gd name="connsiteY6" fmla="*/ 192416 h 769662"/>
              <a:gd name="connsiteX7" fmla="*/ 4604298 w 9016181"/>
              <a:gd name="connsiteY7" fmla="*/ 269559 h 769662"/>
              <a:gd name="connsiteX8" fmla="*/ 9016181 w 9016181"/>
              <a:gd name="connsiteY8" fmla="*/ 269559 h 769662"/>
              <a:gd name="connsiteX9" fmla="*/ 9016181 w 9016181"/>
              <a:gd name="connsiteY9" fmla="*/ 769662 h 769662"/>
              <a:gd name="connsiteX10" fmla="*/ 0 w 9016181"/>
              <a:gd name="connsiteY10" fmla="*/ 769662 h 769662"/>
              <a:gd name="connsiteX11" fmla="*/ 0 w 9016181"/>
              <a:gd name="connsiteY11" fmla="*/ 269559 h 7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16181" h="769662">
                <a:moveTo>
                  <a:pt x="9016181" y="500103"/>
                </a:moveTo>
                <a:lnTo>
                  <a:pt x="4604298" y="500103"/>
                </a:lnTo>
                <a:lnTo>
                  <a:pt x="4604298" y="577246"/>
                </a:lnTo>
                <a:lnTo>
                  <a:pt x="4700506" y="577246"/>
                </a:lnTo>
                <a:lnTo>
                  <a:pt x="4508090" y="769661"/>
                </a:lnTo>
                <a:lnTo>
                  <a:pt x="4315675" y="577246"/>
                </a:lnTo>
                <a:lnTo>
                  <a:pt x="4411883" y="577246"/>
                </a:lnTo>
                <a:lnTo>
                  <a:pt x="4411883" y="500103"/>
                </a:lnTo>
                <a:lnTo>
                  <a:pt x="0" y="500103"/>
                </a:lnTo>
                <a:lnTo>
                  <a:pt x="0" y="1"/>
                </a:lnTo>
                <a:lnTo>
                  <a:pt x="9016181" y="1"/>
                </a:lnTo>
                <a:lnTo>
                  <a:pt x="9016181" y="500103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3" tIns="120905" rIns="120904" bIns="390464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200" kern="1200">
                <a:solidFill>
                  <a:schemeClr val="tx1"/>
                </a:solidFill>
              </a:rPr>
              <a:t>Upload der </a:t>
            </a:r>
            <a:r>
              <a:rPr lang="de-DE" sz="2200" kern="1200" err="1">
                <a:solidFill>
                  <a:schemeClr val="tx1"/>
                </a:solidFill>
              </a:rPr>
              <a:t>Docx</a:t>
            </a:r>
            <a:r>
              <a:rPr lang="de-DE" sz="2200" kern="1200">
                <a:solidFill>
                  <a:schemeClr val="tx1"/>
                </a:solidFill>
              </a:rPr>
              <a:t>-Datei</a:t>
            </a:r>
          </a:p>
        </p:txBody>
      </p:sp>
      <p:pic>
        <p:nvPicPr>
          <p:cNvPr id="16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D2ACE3CE-4AF6-43BE-B786-B11F7EC6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3B7B38-1764-475B-8C89-4E98817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6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3BC34B2-34D3-4A47-96BD-3BC0A2D6A4D1}"/>
              </a:ext>
            </a:extLst>
          </p:cNvPr>
          <p:cNvGrpSpPr/>
          <p:nvPr/>
        </p:nvGrpSpPr>
        <p:grpSpPr>
          <a:xfrm>
            <a:off x="3338870" y="3349893"/>
            <a:ext cx="1413387" cy="554498"/>
            <a:chOff x="0" y="4077226"/>
            <a:chExt cx="10515600" cy="66890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AD932A-BEDC-424B-BB40-8284FAC9446C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E585F09-1E99-4C7D-9E11-17B7C4E9C073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A102353-D3B4-4B82-8581-4C2951FFC257}"/>
              </a:ext>
            </a:extLst>
          </p:cNvPr>
          <p:cNvGrpSpPr/>
          <p:nvPr/>
        </p:nvGrpSpPr>
        <p:grpSpPr>
          <a:xfrm>
            <a:off x="9207503" y="3353324"/>
            <a:ext cx="1413387" cy="554498"/>
            <a:chOff x="0" y="4077226"/>
            <a:chExt cx="10515600" cy="66890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147D0B1-CA5C-4B9F-8A01-F2C75872E175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C230EEA-7087-46DB-BA1D-4A18826F95C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AA5FE8-1839-4443-A90D-D87DD23D7DB6}"/>
              </a:ext>
            </a:extLst>
          </p:cNvPr>
          <p:cNvGrpSpPr/>
          <p:nvPr/>
        </p:nvGrpSpPr>
        <p:grpSpPr>
          <a:xfrm>
            <a:off x="1155125" y="4633002"/>
            <a:ext cx="1630681" cy="554498"/>
            <a:chOff x="0" y="4077226"/>
            <a:chExt cx="10515600" cy="66890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103D434-9588-4D7C-B4FF-2ED59DD75FBA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20BC09E-6BA9-4F52-BB7C-C28807846906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039F8ED-B119-44A8-B8E5-D866B41A38D4}"/>
              </a:ext>
            </a:extLst>
          </p:cNvPr>
          <p:cNvGrpSpPr/>
          <p:nvPr/>
        </p:nvGrpSpPr>
        <p:grpSpPr>
          <a:xfrm>
            <a:off x="3303514" y="4633002"/>
            <a:ext cx="1539241" cy="554498"/>
            <a:chOff x="0" y="4077226"/>
            <a:chExt cx="10515600" cy="66890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74FBB2C-9B16-497E-805D-A7C6D7E7198D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60CBA75-02F4-4EC7-A6E7-0D59A552019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1.2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406070C-C625-4EAA-A8CD-DFD209CA2250}"/>
              </a:ext>
            </a:extLst>
          </p:cNvPr>
          <p:cNvGrpSpPr/>
          <p:nvPr/>
        </p:nvGrpSpPr>
        <p:grpSpPr>
          <a:xfrm>
            <a:off x="5335147" y="4583048"/>
            <a:ext cx="1590041" cy="554498"/>
            <a:chOff x="0" y="4077226"/>
            <a:chExt cx="10515600" cy="66890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51A04B3-2CB5-4088-8525-8B10A64E6E19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B96EEDA-C096-484E-9822-64ABC97E287B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1.3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8CFE9CC-34D5-4246-BD46-90FBE50BB3C6}"/>
              </a:ext>
            </a:extLst>
          </p:cNvPr>
          <p:cNvGrpSpPr/>
          <p:nvPr/>
        </p:nvGrpSpPr>
        <p:grpSpPr>
          <a:xfrm>
            <a:off x="7945285" y="4583048"/>
            <a:ext cx="1546122" cy="554498"/>
            <a:chOff x="0" y="4077226"/>
            <a:chExt cx="10515600" cy="66890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41E142D-59CE-4877-89B6-E91F11E602A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88A100C-7B48-4524-A7CE-4D2ADBE82C05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2.1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D1128E-5EA2-4F11-9613-C076F42D6743}"/>
              </a:ext>
            </a:extLst>
          </p:cNvPr>
          <p:cNvGrpSpPr/>
          <p:nvPr/>
        </p:nvGrpSpPr>
        <p:grpSpPr>
          <a:xfrm>
            <a:off x="10214078" y="4583048"/>
            <a:ext cx="1546122" cy="554498"/>
            <a:chOff x="0" y="4077226"/>
            <a:chExt cx="10515600" cy="66890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A7F4E51-A0D0-4385-8907-0FF772E1CE7F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87A3362-DF5E-4A7D-B55C-9D4CF9C9524F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Kapitel 2.2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96B8B6-A952-4C1C-9EF7-A4A86903EB50}"/>
              </a:ext>
            </a:extLst>
          </p:cNvPr>
          <p:cNvGrpSpPr/>
          <p:nvPr/>
        </p:nvGrpSpPr>
        <p:grpSpPr>
          <a:xfrm>
            <a:off x="5795706" y="2024330"/>
            <a:ext cx="1413387" cy="554498"/>
            <a:chOff x="0" y="4077226"/>
            <a:chExt cx="10515600" cy="668902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934D9F5-17DB-42FB-A0E1-05B2EBC0256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8F34AF-D89C-4B8F-9490-BAF416E4098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Vorlesung</a:t>
              </a:r>
            </a:p>
          </p:txBody>
        </p:sp>
      </p:grp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673C8C3-B63D-427D-9C62-C0E5E0F3D373}"/>
              </a:ext>
            </a:extLst>
          </p:cNvPr>
          <p:cNvCxnSpPr>
            <a:cxnSpLocks/>
          </p:cNvCxnSpPr>
          <p:nvPr/>
        </p:nvCxnSpPr>
        <p:spPr>
          <a:xfrm>
            <a:off x="6502400" y="2578828"/>
            <a:ext cx="3411797" cy="77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2C46566-6C83-4A57-96B4-1D1BF1D5E613}"/>
              </a:ext>
            </a:extLst>
          </p:cNvPr>
          <p:cNvCxnSpPr>
            <a:cxnSpLocks/>
          </p:cNvCxnSpPr>
          <p:nvPr/>
        </p:nvCxnSpPr>
        <p:spPr>
          <a:xfrm flipH="1">
            <a:off x="4045564" y="2578828"/>
            <a:ext cx="2456836" cy="77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DA25D12-E021-4CD0-8DC5-5CD4199794E6}"/>
              </a:ext>
            </a:extLst>
          </p:cNvPr>
          <p:cNvCxnSpPr>
            <a:cxnSpLocks/>
          </p:cNvCxnSpPr>
          <p:nvPr/>
        </p:nvCxnSpPr>
        <p:spPr>
          <a:xfrm flipH="1">
            <a:off x="2061906" y="3904391"/>
            <a:ext cx="1983658" cy="7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4A9E45A-FDA0-4067-A459-5AD90AC3689E}"/>
              </a:ext>
            </a:extLst>
          </p:cNvPr>
          <p:cNvCxnSpPr>
            <a:cxnSpLocks/>
          </p:cNvCxnSpPr>
          <p:nvPr/>
        </p:nvCxnSpPr>
        <p:spPr>
          <a:xfrm flipH="1">
            <a:off x="4037575" y="3904391"/>
            <a:ext cx="7989" cy="7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FB28DA4-2A30-4688-9CDE-B21D47DF0EED}"/>
              </a:ext>
            </a:extLst>
          </p:cNvPr>
          <p:cNvCxnSpPr>
            <a:cxnSpLocks/>
          </p:cNvCxnSpPr>
          <p:nvPr/>
        </p:nvCxnSpPr>
        <p:spPr>
          <a:xfrm>
            <a:off x="4045564" y="3904391"/>
            <a:ext cx="2155724" cy="67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BEA09CDB-C282-45BB-B762-4BFA1835E635}"/>
              </a:ext>
            </a:extLst>
          </p:cNvPr>
          <p:cNvCxnSpPr>
            <a:cxnSpLocks/>
          </p:cNvCxnSpPr>
          <p:nvPr/>
        </p:nvCxnSpPr>
        <p:spPr>
          <a:xfrm flipH="1">
            <a:off x="8718346" y="3907822"/>
            <a:ext cx="1195851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C02091C-A1EF-4D5B-A4AF-A0220725CA31}"/>
              </a:ext>
            </a:extLst>
          </p:cNvPr>
          <p:cNvCxnSpPr>
            <a:cxnSpLocks/>
          </p:cNvCxnSpPr>
          <p:nvPr/>
        </p:nvCxnSpPr>
        <p:spPr>
          <a:xfrm>
            <a:off x="9914197" y="3907822"/>
            <a:ext cx="1072942" cy="6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362E260D-D814-4A7C-95E5-209DAA24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CE74155-9C41-4715-B95D-975F228602E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ea typeface="+mj-lt"/>
                <a:cs typeface="+mj-lt"/>
              </a:rPr>
              <a:t>Hierarchien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38D0-7590-44E7-8007-64617C4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Learning-Seite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3E0004-988F-42FD-A804-24688007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706377-9671-4AF8-95B2-E84BA93A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94400"/>
            <a:ext cx="10658282" cy="4946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714BE97-EA46-4E9E-AFC1-650A8D05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94401"/>
            <a:ext cx="10658282" cy="4962290"/>
          </a:xfrm>
          <a:prstGeom prst="rect">
            <a:avLst/>
          </a:prstGeom>
        </p:spPr>
      </p:pic>
      <p:pic>
        <p:nvPicPr>
          <p:cNvPr id="10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518BE571-8BE8-4EFC-BCCA-31D448B4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EE078-B0A8-49AF-850D-CC1CB2F3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-Seite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B5D58-FF88-43E2-93A2-8F09520C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F20A5B-AEE4-483C-BA7D-672234C7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10643057" cy="49390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9CB3630-F9B1-4FFB-BD08-F045A67D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38798"/>
            <a:ext cx="10643055" cy="4939043"/>
          </a:xfrm>
          <a:prstGeom prst="rect">
            <a:avLst/>
          </a:prstGeom>
        </p:spPr>
      </p:pic>
      <p:pic>
        <p:nvPicPr>
          <p:cNvPr id="10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7FFBF7D7-29C6-4906-8476-7200FA60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EE078-B0A8-49AF-850D-CC1CB2F3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-Seite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012D64C5-7559-40AF-A04A-5262CF72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3714-9007-4110-80CE-A2762CDEA483}" type="slidenum">
              <a:rPr lang="de-DE" smtClean="0"/>
              <a:t>9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5081172-8E64-4C3F-B10D-212981AFF0C4}"/>
              </a:ext>
            </a:extLst>
          </p:cNvPr>
          <p:cNvGrpSpPr/>
          <p:nvPr/>
        </p:nvGrpSpPr>
        <p:grpSpPr>
          <a:xfrm>
            <a:off x="1278591" y="1352960"/>
            <a:ext cx="10515600" cy="668902"/>
            <a:chOff x="0" y="4077226"/>
            <a:chExt cx="10515600" cy="66890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7C5DD30-25CD-4095-AC3E-28937D7DA076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8757349-CCB5-4A1D-B6C3-FDFFF8D1CB2D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Qualifikation für Überkapitel und Unterkapitel wird überprüft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235F85-35B7-4DD2-8BFA-4EACDD18A031}"/>
              </a:ext>
            </a:extLst>
          </p:cNvPr>
          <p:cNvGrpSpPr/>
          <p:nvPr/>
        </p:nvGrpSpPr>
        <p:grpSpPr>
          <a:xfrm>
            <a:off x="1278591" y="5733329"/>
            <a:ext cx="3215148" cy="668902"/>
            <a:chOff x="0" y="4077226"/>
            <a:chExt cx="10515600" cy="66890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0AB8CF4-D85B-4804-B2E1-5A081B79819A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F1228FC-EE0D-4329-B539-A5FC53E73DDD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Qualifikation für Unter-kapitel, falls vorhanden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A95AE5-D844-458E-91B0-76C3CD22EF8A}"/>
              </a:ext>
            </a:extLst>
          </p:cNvPr>
          <p:cNvGrpSpPr/>
          <p:nvPr/>
        </p:nvGrpSpPr>
        <p:grpSpPr>
          <a:xfrm>
            <a:off x="4928817" y="5733329"/>
            <a:ext cx="3215148" cy="668902"/>
            <a:chOff x="0" y="4077226"/>
            <a:chExt cx="10515600" cy="66890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12B4ED6-537E-4C29-91BD-5DFE046B3D57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373A-DF4E-467A-97C0-0853DA9499D5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Einmaliger 2. Versuch pro Kapitel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AA0CE4-F9D6-49E7-992A-E1454D5C9EF3}"/>
              </a:ext>
            </a:extLst>
          </p:cNvPr>
          <p:cNvGrpSpPr/>
          <p:nvPr/>
        </p:nvGrpSpPr>
        <p:grpSpPr>
          <a:xfrm>
            <a:off x="8579043" y="5731578"/>
            <a:ext cx="3215148" cy="668902"/>
            <a:chOff x="0" y="4077226"/>
            <a:chExt cx="10515600" cy="66890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F4560C-1404-41C0-8DCA-A15FF3A800A0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F0B2CAD-2493-48C1-956D-9C93B3B010F8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Disqualifikation von Unterkapitel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9446DE2-28D0-4E0D-8A93-BAFD2126854B}"/>
              </a:ext>
            </a:extLst>
          </p:cNvPr>
          <p:cNvGrpSpPr/>
          <p:nvPr/>
        </p:nvGrpSpPr>
        <p:grpSpPr>
          <a:xfrm>
            <a:off x="1278591" y="4329978"/>
            <a:ext cx="10515600" cy="668902"/>
            <a:chOff x="0" y="4077226"/>
            <a:chExt cx="10515600" cy="66890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378BB56-EFF2-44CC-A276-23F6E143E87C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B50C63-7C2C-42FC-B77F-3924AB9FD315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err="1">
                  <a:solidFill>
                    <a:schemeClr val="tx1"/>
                  </a:solidFill>
                </a:rPr>
                <a:t>Answer</a:t>
              </a:r>
              <a:r>
                <a:rPr lang="de-DE" sz="2200">
                  <a:solidFill>
                    <a:schemeClr val="tx1"/>
                  </a:solidFill>
                </a:rPr>
                <a:t>-Checker berechnet die </a:t>
              </a:r>
              <a:r>
                <a:rPr lang="de-DE" sz="2200" err="1">
                  <a:solidFill>
                    <a:schemeClr val="tx1"/>
                  </a:solidFill>
                </a:rPr>
                <a:t>Similarity</a:t>
              </a:r>
              <a:r>
                <a:rPr lang="de-DE" sz="2200">
                  <a:solidFill>
                    <a:schemeClr val="tx1"/>
                  </a:solidFill>
                </a:rPr>
                <a:t> zwischen User-Antwort und System-Antwort 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DC38E13-5907-430D-932E-1758B847661A}"/>
              </a:ext>
            </a:extLst>
          </p:cNvPr>
          <p:cNvGrpSpPr/>
          <p:nvPr/>
        </p:nvGrpSpPr>
        <p:grpSpPr>
          <a:xfrm>
            <a:off x="1278591" y="2340795"/>
            <a:ext cx="10515600" cy="668902"/>
            <a:chOff x="0" y="4077226"/>
            <a:chExt cx="10515600" cy="66890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A15DB10-0723-4C56-9824-334ED62BAB85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25805E5-2080-424F-8430-EC2D15ABFE10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Zufällige Frage aus der untersten qualifizierten Kapitelebene wird generiert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4BE346F-DBAC-40BF-A895-091B664626DE}"/>
              </a:ext>
            </a:extLst>
          </p:cNvPr>
          <p:cNvGrpSpPr/>
          <p:nvPr/>
        </p:nvGrpSpPr>
        <p:grpSpPr>
          <a:xfrm>
            <a:off x="1278591" y="3328630"/>
            <a:ext cx="10515600" cy="668902"/>
            <a:chOff x="0" y="4077226"/>
            <a:chExt cx="10515600" cy="668902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17CF786-8AFE-467A-9D07-A8008A9CBCF0}"/>
                </a:ext>
              </a:extLst>
            </p:cNvPr>
            <p:cNvSpPr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solidFill>
              <a:prstClr val="white"/>
            </a:solidFill>
            <a:ln w="127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40052B3-5829-4051-B720-CE8626DD2338}"/>
                </a:ext>
              </a:extLst>
            </p:cNvPr>
            <p:cNvSpPr txBox="1"/>
            <p:nvPr/>
          </p:nvSpPr>
          <p:spPr>
            <a:xfrm>
              <a:off x="0" y="4077226"/>
              <a:ext cx="10515600" cy="668902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>
                  <a:solidFill>
                    <a:schemeClr val="tx1"/>
                  </a:solidFill>
                </a:rPr>
                <a:t>User gibt Antwort zu der generierten Frage ein</a:t>
              </a:r>
            </a:p>
          </p:txBody>
        </p:sp>
      </p:grp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A32C50E9-C548-4872-9E75-8F3D6E66EBE2}"/>
              </a:ext>
            </a:extLst>
          </p:cNvPr>
          <p:cNvSpPr/>
          <p:nvPr/>
        </p:nvSpPr>
        <p:spPr>
          <a:xfrm rot="5400000">
            <a:off x="6296784" y="1873811"/>
            <a:ext cx="321895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E11EDEF-1C68-432C-B781-9A61245FDBA6}"/>
              </a:ext>
            </a:extLst>
          </p:cNvPr>
          <p:cNvSpPr/>
          <p:nvPr/>
        </p:nvSpPr>
        <p:spPr>
          <a:xfrm rot="5400000">
            <a:off x="6296783" y="2871910"/>
            <a:ext cx="321895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BC8AFE1B-8F96-434C-9312-B937B9A385FA}"/>
              </a:ext>
            </a:extLst>
          </p:cNvPr>
          <p:cNvSpPr/>
          <p:nvPr/>
        </p:nvSpPr>
        <p:spPr>
          <a:xfrm rot="5400000">
            <a:off x="6296782" y="3849694"/>
            <a:ext cx="321895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95580F3-555F-4838-A630-3908C67BD63C}"/>
              </a:ext>
            </a:extLst>
          </p:cNvPr>
          <p:cNvSpPr/>
          <p:nvPr/>
        </p:nvSpPr>
        <p:spPr>
          <a:xfrm rot="5400000">
            <a:off x="2604044" y="5226506"/>
            <a:ext cx="402004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06282BDD-8252-46CD-A839-4A2EF4920F4E}"/>
              </a:ext>
            </a:extLst>
          </p:cNvPr>
          <p:cNvSpPr/>
          <p:nvPr/>
        </p:nvSpPr>
        <p:spPr>
          <a:xfrm rot="5400000">
            <a:off x="6249520" y="5212721"/>
            <a:ext cx="416416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0FF4F41D-7BB7-4B49-A607-1D42E017213B}"/>
              </a:ext>
            </a:extLst>
          </p:cNvPr>
          <p:cNvSpPr/>
          <p:nvPr/>
        </p:nvSpPr>
        <p:spPr>
          <a:xfrm rot="5400000">
            <a:off x="10059523" y="5217548"/>
            <a:ext cx="416418" cy="61164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4A131A-3DC8-4A9E-AC22-38DDDEF78998}"/>
              </a:ext>
            </a:extLst>
          </p:cNvPr>
          <p:cNvSpPr/>
          <p:nvPr/>
        </p:nvSpPr>
        <p:spPr>
          <a:xfrm>
            <a:off x="1278590" y="5004802"/>
            <a:ext cx="3215145" cy="3265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Similarity</a:t>
            </a:r>
            <a:r>
              <a:rPr lang="de-DE">
                <a:solidFill>
                  <a:schemeClr val="tx1"/>
                </a:solidFill>
              </a:rPr>
              <a:t> &gt; 50%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9D638BD-E237-4534-A09B-3824B32B3A04}"/>
              </a:ext>
            </a:extLst>
          </p:cNvPr>
          <p:cNvSpPr/>
          <p:nvPr/>
        </p:nvSpPr>
        <p:spPr>
          <a:xfrm>
            <a:off x="4928820" y="5008304"/>
            <a:ext cx="3215145" cy="3265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Similarity</a:t>
            </a:r>
            <a:r>
              <a:rPr lang="de-DE">
                <a:solidFill>
                  <a:schemeClr val="tx1"/>
                </a:solidFill>
              </a:rPr>
              <a:t> &lt; 50% &amp; 1. Versuch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61F867-62AB-4505-8007-357B7C8C97D0}"/>
              </a:ext>
            </a:extLst>
          </p:cNvPr>
          <p:cNvSpPr/>
          <p:nvPr/>
        </p:nvSpPr>
        <p:spPr>
          <a:xfrm>
            <a:off x="8579046" y="5004801"/>
            <a:ext cx="3215145" cy="3265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Similarity</a:t>
            </a:r>
            <a:r>
              <a:rPr lang="de-DE">
                <a:solidFill>
                  <a:schemeClr val="tx1"/>
                </a:solidFill>
              </a:rPr>
              <a:t> &lt; 50% &amp; 2. Versuch</a:t>
            </a:r>
          </a:p>
        </p:txBody>
      </p:sp>
      <p:pic>
        <p:nvPicPr>
          <p:cNvPr id="39" name="Picture 2" descr="Web Application Icons - Download Free Vector Icons | Noun Project">
            <a:extLst>
              <a:ext uri="{FF2B5EF4-FFF2-40B4-BE49-F238E27FC236}">
                <a16:creationId xmlns:a16="http://schemas.microsoft.com/office/drawing/2014/main" id="{DD05A7E1-452D-41E6-9F59-D07D43DE3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50" y="70626"/>
            <a:ext cx="971365" cy="971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Application>Microsoft Office PowerPoint</Application>
  <PresentationFormat>Breitbild</PresentationFormat>
  <Slides>22</Slides>
  <Notes>6</Notes>
  <HiddenSlides>4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Ausschnitt</vt:lpstr>
      <vt:lpstr>Learning Forest</vt:lpstr>
      <vt:lpstr>Übersicht</vt:lpstr>
      <vt:lpstr>PowerPoint-Präsentation</vt:lpstr>
      <vt:lpstr>GUI-Seiten</vt:lpstr>
      <vt:lpstr>Upload-Prozess</vt:lpstr>
      <vt:lpstr>PowerPoint-Präsentation</vt:lpstr>
      <vt:lpstr>Learning-Seite</vt:lpstr>
      <vt:lpstr>Exercise-Seite</vt:lpstr>
      <vt:lpstr>Exercise-Seite</vt:lpstr>
      <vt:lpstr>PowerPoint-Präsentation</vt:lpstr>
      <vt:lpstr>Overview-Seite</vt:lpstr>
      <vt:lpstr>Beispiel-Berechnung</vt:lpstr>
      <vt:lpstr>Question Generator</vt:lpstr>
      <vt:lpstr>Roadmap der QG-Entwicklung</vt:lpstr>
      <vt:lpstr>t5-Transformer</vt:lpstr>
      <vt:lpstr>SQuAD Datensatz</vt:lpstr>
      <vt:lpstr>Dataset</vt:lpstr>
      <vt:lpstr>Training und Validation</vt:lpstr>
      <vt:lpstr>Fragenerstellung</vt:lpstr>
      <vt:lpstr>TF-IDF</vt:lpstr>
      <vt:lpstr>Ablauf der Funktion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Phillip Lange</dc:creator>
  <cp:revision>2</cp:revision>
  <dcterms:created xsi:type="dcterms:W3CDTF">2022-01-05T13:16:54Z</dcterms:created>
  <dcterms:modified xsi:type="dcterms:W3CDTF">2022-01-18T17:31:51Z</dcterms:modified>
</cp:coreProperties>
</file>