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1" r:id="rId5"/>
    <p:sldId id="263" r:id="rId6"/>
    <p:sldId id="262" r:id="rId7"/>
    <p:sldId id="260" r:id="rId8"/>
    <p:sldId id="266" r:id="rId9"/>
    <p:sldId id="274" r:id="rId10"/>
    <p:sldId id="275" r:id="rId11"/>
    <p:sldId id="276" r:id="rId12"/>
    <p:sldId id="267" r:id="rId13"/>
    <p:sldId id="277" r:id="rId14"/>
    <p:sldId id="272" r:id="rId15"/>
    <p:sldId id="278" r:id="rId16"/>
    <p:sldId id="279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2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5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67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0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4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6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21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6FA8A3F-325B-49E3-8C02-2DCDC41B492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2A4AB12-73B3-430C-9779-BAE94B545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18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Интеграционное тестирование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Подготовила: Наги Алина ИС-31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7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Подход Большого взрыва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150" y="1678675"/>
            <a:ext cx="10536072" cy="473577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solidFill>
                  <a:srgbClr val="FF0000"/>
                </a:solidFill>
              </a:rPr>
              <a:t>Здесь </a:t>
            </a:r>
            <a:r>
              <a:rPr lang="ru-RU" dirty="0">
                <a:solidFill>
                  <a:srgbClr val="FF0000"/>
                </a:solidFill>
              </a:rPr>
              <a:t>все компоненты собираются вместе, а затем </a:t>
            </a:r>
            <a:r>
              <a:rPr lang="ru-RU" dirty="0" smtClean="0">
                <a:solidFill>
                  <a:srgbClr val="FF0000"/>
                </a:solidFill>
              </a:rPr>
              <a:t>тестируются.</a:t>
            </a:r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rgbClr val="7030A0"/>
                </a:solidFill>
              </a:rPr>
              <a:t>Преимущества</a:t>
            </a:r>
            <a:r>
              <a:rPr lang="ru-RU" dirty="0">
                <a:solidFill>
                  <a:srgbClr val="7030A0"/>
                </a:solidFill>
              </a:rPr>
              <a:t>:</a:t>
            </a:r>
            <a:r>
              <a:rPr lang="ru-RU" dirty="0">
                <a:solidFill>
                  <a:srgbClr val="7030A0"/>
                </a:solidFill>
              </a:rPr>
              <a:t/>
            </a:r>
            <a:br>
              <a:rPr lang="ru-RU" dirty="0">
                <a:solidFill>
                  <a:srgbClr val="7030A0"/>
                </a:solidFill>
              </a:rPr>
            </a:br>
            <a:r>
              <a:rPr lang="ru-RU" dirty="0">
                <a:solidFill>
                  <a:srgbClr val="7030A0"/>
                </a:solidFill>
              </a:rPr>
              <a:t>Удобно для небольших систем.</a:t>
            </a:r>
            <a:r>
              <a:rPr lang="ru-RU" dirty="0">
                <a:solidFill>
                  <a:srgbClr val="FF0000"/>
                </a:solidFill>
              </a:rPr>
              <a:t/>
            </a:r>
            <a:br>
              <a:rPr lang="ru-RU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ru-RU" dirty="0">
                <a:solidFill>
                  <a:schemeClr val="accent2"/>
                </a:solidFill>
              </a:rPr>
              <a:t>Недостатки:</a:t>
            </a:r>
            <a:r>
              <a:rPr lang="ru-RU" dirty="0">
                <a:solidFill>
                  <a:schemeClr val="accent2"/>
                </a:solidFill>
              </a:rPr>
              <a:t/>
            </a:r>
            <a:br>
              <a:rPr lang="ru-RU" dirty="0">
                <a:solidFill>
                  <a:schemeClr val="accent2"/>
                </a:solidFill>
              </a:rPr>
            </a:br>
            <a:r>
              <a:rPr lang="ru-RU" dirty="0">
                <a:solidFill>
                  <a:schemeClr val="accent2"/>
                </a:solidFill>
              </a:rPr>
              <a:t>Сложно локализовать баги.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2"/>
                </a:solidFill>
              </a:rPr>
              <a:t>Учитывая огромное количество интерфейсов, некоторые из них при тестировании можно запросто пропустить.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2"/>
                </a:solidFill>
              </a:rPr>
              <a:t>Недостаток времени для группы тестирования, </a:t>
            </a:r>
            <a:r>
              <a:rPr lang="ru-RU" dirty="0" err="1">
                <a:solidFill>
                  <a:schemeClr val="accent2"/>
                </a:solidFill>
              </a:rPr>
              <a:t>т.к</a:t>
            </a:r>
            <a:r>
              <a:rPr lang="ru-RU" dirty="0">
                <a:solidFill>
                  <a:schemeClr val="accent2"/>
                </a:solidFill>
              </a:rPr>
              <a:t> тестирование интеграции может начаться только после того, как все модули спроектированы.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2"/>
                </a:solidFill>
              </a:rPr>
              <a:t>Поскольку все модули тестируются одновременно, критические модули высокого риска не изолируются и тестируются в приоритетном порядке. Периферийные модули, которые имеют дело с пользовательскими интерфейсами, также не изолированы и не проверены на приоритет.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629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Инкрементальный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В данном подходе тестирование выполняется путем объединения двух или более логически связанных модулей. Затем добавляются другие связанные модули и проверяются на правильность функционирования. Процесс продолжается до тех пор, пока все модули не будут соединены и успешно протестированы.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Поэтапный подход, в свою очередь, осуществляется двумя разными методами:</a:t>
            </a:r>
            <a:r>
              <a:rPr lang="ru-RU" dirty="0"/>
              <a:t/>
            </a:r>
            <a:br>
              <a:rPr lang="ru-RU" dirty="0"/>
            </a:br>
            <a:endParaRPr lang="en-US" dirty="0" smtClean="0"/>
          </a:p>
          <a:p>
            <a:pPr marL="45720" indent="0">
              <a:buNone/>
            </a:pPr>
            <a:r>
              <a:rPr lang="ru-RU" dirty="0" smtClean="0"/>
              <a:t>Снизу </a:t>
            </a:r>
            <a:r>
              <a:rPr lang="ru-RU" dirty="0"/>
              <a:t>вверх</a:t>
            </a:r>
          </a:p>
          <a:p>
            <a:pPr marL="45720" indent="0">
              <a:buNone/>
            </a:pPr>
            <a:r>
              <a:rPr lang="ru-RU" dirty="0"/>
              <a:t>Сверху вниз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7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7340" y="855259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 </a:t>
            </a:r>
            <a:r>
              <a:rPr lang="ru-RU" dirty="0">
                <a:solidFill>
                  <a:srgbClr val="C00000"/>
                </a:solidFill>
              </a:rPr>
              <a:t>Разработка драйверов и заглушек при восходящем интеграционном тестировании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706" y="2423686"/>
            <a:ext cx="58769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Заглушка и драйвер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Инкрементальный подход осуществляется с помощью фиктивных программ, называемых заглушками и драйверами. Заглушки и драйверы не реализуют всю логику программного модуля, а только моделируют обмен данными с вызывающим модулем.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Заглушка: вызывается тестируемым модулем.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Драйвер: вызывает модуль для тестирования.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8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Постепенная интеграция модулей при нисходящем методе тестирования</a:t>
            </a:r>
          </a:p>
        </p:txBody>
      </p:sp>
      <p:pic>
        <p:nvPicPr>
          <p:cNvPr id="2050" name="Picture 2" descr="Постепенная интеграция модулей при нисходящем методе тестирован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62" y="2524622"/>
            <a:ext cx="8462223" cy="29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967" y="477672"/>
            <a:ext cx="11532358" cy="6073253"/>
          </a:xfrm>
        </p:spPr>
        <p:txBody>
          <a:bodyPr>
            <a:normAutofit fontScale="55000" lnSpcReduction="20000"/>
          </a:bodyPr>
          <a:lstStyle/>
          <a:p>
            <a:r>
              <a:rPr lang="ru-RU" sz="2900" b="1" dirty="0"/>
              <a:t>Интеграция «снизу вверх»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>В восходящей стратегии каждый модуль на более низких уровнях тестируется с модулями более высоких уровней, пока не будут протестированы все модули. Требуется помощь драйверов для тестирования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>Преимущества: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>Проще локализовать ошибки.</a:t>
            </a:r>
          </a:p>
          <a:p>
            <a:r>
              <a:rPr lang="ru-RU" sz="2900" dirty="0"/>
              <a:t>Не тратится время на ожидание разработки всех модулей, в отличие от подхода Большого взрыва.</a:t>
            </a:r>
          </a:p>
          <a:p>
            <a:r>
              <a:rPr lang="ru-RU" sz="2900" dirty="0"/>
              <a:t>Недостатки: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>Критические модули (на верхнем уровне архитектуры программного обеспечения), которые контролируют поток приложения, тестируются последними и могут быть подвержены дефектам.</a:t>
            </a:r>
          </a:p>
          <a:p>
            <a:r>
              <a:rPr lang="ru-RU" sz="2900" dirty="0"/>
              <a:t>Не возможно реализовать ранний прототип</a:t>
            </a:r>
          </a:p>
          <a:p>
            <a:pPr marL="45720" indent="0">
              <a:buNone/>
            </a:pPr>
            <a:r>
              <a:rPr lang="ru-RU" sz="2900" b="1" dirty="0"/>
              <a:t/>
            </a:r>
            <a:br>
              <a:rPr lang="ru-RU" sz="2900" b="1" dirty="0"/>
            </a:br>
            <a:r>
              <a:rPr lang="ru-RU" sz="2900" b="1" dirty="0"/>
              <a:t>Интеграция «сверху вниз»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>При подходе «сверху вниз» тестирование, что логично, выполняется сверху вниз, следуя потоку управления программной системы. Используются заглушки для тестирования.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>Преимущества: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>Проще локализовать баги.</a:t>
            </a:r>
          </a:p>
          <a:p>
            <a:r>
              <a:rPr lang="ru-RU" sz="2900" dirty="0"/>
              <a:t>Возможность получить ранний прототип.</a:t>
            </a:r>
          </a:p>
          <a:p>
            <a:r>
              <a:rPr lang="ru-RU" sz="2900" dirty="0"/>
              <a:t>Критические Модули тестируются на приоритет; основные недостатки дизайна могут быть найдены и исправлены в первую очередь.</a:t>
            </a:r>
          </a:p>
          <a:p>
            <a:r>
              <a:rPr lang="ru-RU" sz="2900" dirty="0"/>
              <a:t>Недостатки: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>Нужно много пней.</a:t>
            </a:r>
          </a:p>
          <a:p>
            <a:r>
              <a:rPr lang="ru-RU" sz="2900" dirty="0"/>
              <a:t>Модули на более низком уровне тестируются неадекватно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8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Сэндвич (гибридная интеграция)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Эта стратегия представляет собой комбинацию подходов «сверху вниз» и «снизу вверх». Здесь </a:t>
            </a:r>
            <a:r>
              <a:rPr lang="ru-RU" dirty="0" err="1"/>
              <a:t>верхнеуровневые</a:t>
            </a:r>
            <a:r>
              <a:rPr lang="ru-RU" dirty="0"/>
              <a:t> модули тестируются с </a:t>
            </a:r>
            <a:r>
              <a:rPr lang="ru-RU" dirty="0" err="1"/>
              <a:t>нижнеуровневыми</a:t>
            </a:r>
            <a:r>
              <a:rPr lang="ru-RU" dirty="0"/>
              <a:t>, а </a:t>
            </a:r>
            <a:r>
              <a:rPr lang="ru-RU" dirty="0" err="1"/>
              <a:t>нижнеуровневые</a:t>
            </a:r>
            <a:r>
              <a:rPr lang="ru-RU" dirty="0"/>
              <a:t> модули интегрируются с </a:t>
            </a:r>
            <a:r>
              <a:rPr lang="ru-RU" dirty="0" err="1"/>
              <a:t>верхнеуровневыми</a:t>
            </a:r>
            <a:r>
              <a:rPr lang="ru-RU" dirty="0"/>
              <a:t>, соответственно, и тестируются. Эта стратегия использует и заглушки, и драйверы.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8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9347" y="2670412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Спасибо за внимание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2236" y="582305"/>
            <a:ext cx="6008427" cy="135636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определение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843814"/>
            <a:ext cx="9872871" cy="173667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Интеграционное тестирование - это тестирование части системы, состоящей из двух и более модулей. </a:t>
            </a:r>
            <a:r>
              <a:rPr lang="ru-RU" sz="2400" b="1" dirty="0">
                <a:solidFill>
                  <a:srgbClr val="C00000"/>
                </a:solidFill>
              </a:rPr>
              <a:t>Ц</a:t>
            </a:r>
            <a:r>
              <a:rPr lang="ru-RU" sz="2400" b="1" dirty="0" smtClean="0">
                <a:solidFill>
                  <a:srgbClr val="C00000"/>
                </a:solidFill>
              </a:rPr>
              <a:t>ель</a:t>
            </a:r>
            <a:r>
              <a:rPr lang="ru-RU" sz="2400" b="1" dirty="0">
                <a:solidFill>
                  <a:srgbClr val="C00000"/>
                </a:solidFill>
              </a:rPr>
              <a:t> </a:t>
            </a:r>
            <a:r>
              <a:rPr lang="ru-RU" sz="2400" b="1" dirty="0" smtClean="0">
                <a:solidFill>
                  <a:srgbClr val="C00000"/>
                </a:solidFill>
              </a:rPr>
              <a:t>- поиск </a:t>
            </a:r>
            <a:r>
              <a:rPr lang="ru-RU" sz="2400" b="1" dirty="0">
                <a:solidFill>
                  <a:srgbClr val="C00000"/>
                </a:solidFill>
              </a:rPr>
              <a:t>дефектов, связанных с ошибками в реализации и </a:t>
            </a:r>
            <a:r>
              <a:rPr lang="ru-RU" sz="2400" b="1" dirty="0" smtClean="0">
                <a:solidFill>
                  <a:srgbClr val="C00000"/>
                </a:solidFill>
              </a:rPr>
              <a:t>интерпретации </a:t>
            </a:r>
            <a:r>
              <a:rPr lang="ru-RU" sz="2400" b="1" dirty="0">
                <a:solidFill>
                  <a:srgbClr val="C00000"/>
                </a:solidFill>
              </a:rPr>
              <a:t>интерфейсного взаимодействия </a:t>
            </a:r>
            <a:r>
              <a:rPr lang="ru-RU" sz="2400" b="1" dirty="0" smtClean="0">
                <a:solidFill>
                  <a:srgbClr val="C00000"/>
                </a:solidFill>
              </a:rPr>
              <a:t>между модулями</a:t>
            </a:r>
          </a:p>
          <a:p>
            <a:endParaRPr lang="ru-RU" sz="24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17" y="3580492"/>
            <a:ext cx="7137425" cy="283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1609" y="609600"/>
            <a:ext cx="7960057" cy="135636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Основная задача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712" b="29625"/>
          <a:stretch/>
        </p:blipFill>
        <p:spPr>
          <a:xfrm>
            <a:off x="1074761" y="1747596"/>
            <a:ext cx="10019840" cy="36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350"/>
          <a:stretch/>
        </p:blipFill>
        <p:spPr>
          <a:xfrm>
            <a:off x="1940270" y="474259"/>
            <a:ext cx="8175060" cy="55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19" t="40638" r="2718" b="5293"/>
          <a:stretch/>
        </p:blipFill>
        <p:spPr>
          <a:xfrm>
            <a:off x="1310183" y="1405717"/>
            <a:ext cx="9958945" cy="43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1991" y="677839"/>
            <a:ext cx="9875520" cy="135636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Разница между модульным </a:t>
            </a:r>
            <a:r>
              <a:rPr lang="ru-RU" dirty="0">
                <a:solidFill>
                  <a:srgbClr val="C00000"/>
                </a:solidFill>
              </a:rPr>
              <a:t>и интеграционным тестированием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384946"/>
            <a:ext cx="9872871" cy="4038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Основная разница между модульным и интеграционным тестированием состоит в целях, то есть в типах обнаруживаемых дефектов, которые, в свою очередь, определяют стратегию выбора входных данных и методов анализа. В частности, на уровне интеграционного тестирования часто применяются методы, связанные с покрытием интерфейсов, например, вызовов функций или методов, или анализ использования интерфейсных объектов, таких как глобальные ресурсы, средства коммуникаций, предоставляемых операционной 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8655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346"/>
          <a:stretch/>
        </p:blipFill>
        <p:spPr>
          <a:xfrm>
            <a:off x="1530836" y="709684"/>
            <a:ext cx="8353564" cy="52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6457" y="701040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Интеграционное тестирование включает в себя следующие этапы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692322"/>
            <a:ext cx="9872871" cy="4403678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45720" indent="0">
              <a:buNone/>
            </a:pPr>
            <a:r>
              <a:rPr lang="ru-RU" sz="2800" dirty="0">
                <a:solidFill>
                  <a:srgbClr val="C00000"/>
                </a:solidFill>
              </a:rPr>
              <a:t>составление тест-плана,</a:t>
            </a:r>
            <a:br>
              <a:rPr lang="ru-RU" sz="2800" dirty="0">
                <a:solidFill>
                  <a:srgbClr val="C00000"/>
                </a:solidFill>
              </a:rPr>
            </a:br>
            <a:r>
              <a:rPr lang="ru-RU" sz="2800" dirty="0">
                <a:solidFill>
                  <a:srgbClr val="C00000"/>
                </a:solidFill>
              </a:rPr>
              <a:t>создание тест-кейсов и юз-кейсов,</a:t>
            </a:r>
            <a:br>
              <a:rPr lang="ru-RU" sz="2800" dirty="0">
                <a:solidFill>
                  <a:srgbClr val="C00000"/>
                </a:solidFill>
              </a:rPr>
            </a:br>
            <a:r>
              <a:rPr lang="ru-RU" sz="2800" dirty="0">
                <a:solidFill>
                  <a:srgbClr val="C00000"/>
                </a:solidFill>
              </a:rPr>
              <a:t>выполнение тестов после интеграции модулей,</a:t>
            </a:r>
            <a:br>
              <a:rPr lang="ru-RU" sz="2800" dirty="0">
                <a:solidFill>
                  <a:srgbClr val="C00000"/>
                </a:solidFill>
              </a:rPr>
            </a:br>
            <a:r>
              <a:rPr lang="ru-RU" sz="2800" dirty="0">
                <a:solidFill>
                  <a:srgbClr val="C00000"/>
                </a:solidFill>
              </a:rPr>
              <a:t>выявление ошибок и повторное тестирование после их исправления.</a:t>
            </a:r>
            <a:br>
              <a:rPr lang="ru-RU" sz="2800" dirty="0">
                <a:solidFill>
                  <a:srgbClr val="C00000"/>
                </a:solidFill>
              </a:rPr>
            </a:br>
            <a:r>
              <a:rPr lang="ru-RU" sz="2800" dirty="0">
                <a:solidFill>
                  <a:srgbClr val="C00000"/>
                </a:solidFill>
              </a:rPr>
              <a:t>Мы повторяем цикл тестирования до тех пор, пока все баги не будут исправлены.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6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Стратегии, методологии и подходы в интеграционном тестировании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Программная инженерия задает различные стратегии интеграционного тестирования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Подход </a:t>
            </a:r>
            <a:r>
              <a:rPr lang="ru-RU" dirty="0"/>
              <a:t>Большого взрыва.</a:t>
            </a:r>
          </a:p>
          <a:p>
            <a:r>
              <a:rPr lang="ru-RU" dirty="0"/>
              <a:t>Инкрементальный подход:</a:t>
            </a:r>
          </a:p>
          <a:p>
            <a:pPr lvl="1"/>
            <a:r>
              <a:rPr lang="ru-RU" dirty="0"/>
              <a:t>Нисходящий подход (сверху вниз)</a:t>
            </a:r>
          </a:p>
          <a:p>
            <a:pPr lvl="1"/>
            <a:r>
              <a:rPr lang="ru-RU" dirty="0"/>
              <a:t>Подход «снизу вверх»</a:t>
            </a:r>
          </a:p>
          <a:p>
            <a:pPr lvl="1"/>
            <a:r>
              <a:rPr lang="ru-RU" dirty="0"/>
              <a:t>Сэндвич - комбинация «сверху вниз» и «снизу вверх»</a:t>
            </a:r>
          </a:p>
          <a:p>
            <a:pPr marL="4572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6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105</TotalTime>
  <Words>130</Words>
  <Application>Microsoft Office PowerPoint</Application>
  <PresentationFormat>Широкоэкранный</PresentationFormat>
  <Paragraphs>45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Corbel</vt:lpstr>
      <vt:lpstr>Базис</vt:lpstr>
      <vt:lpstr>Интеграционное тестирование </vt:lpstr>
      <vt:lpstr>определение</vt:lpstr>
      <vt:lpstr>Основная задача</vt:lpstr>
      <vt:lpstr>Презентация PowerPoint</vt:lpstr>
      <vt:lpstr>Презентация PowerPoint</vt:lpstr>
      <vt:lpstr>Разница между модульным и интеграционным тестированием </vt:lpstr>
      <vt:lpstr>Презентация PowerPoint</vt:lpstr>
      <vt:lpstr>Интеграционное тестирование включает в себя следующие этапы</vt:lpstr>
      <vt:lpstr>Стратегии, методологии и подходы в интеграционном тестировании</vt:lpstr>
      <vt:lpstr>Подход Большого взрыва</vt:lpstr>
      <vt:lpstr>Инкрементальный подход</vt:lpstr>
      <vt:lpstr> Разработка драйверов и заглушек при восходящем интеграционном тестировании</vt:lpstr>
      <vt:lpstr>Заглушка и драйвер</vt:lpstr>
      <vt:lpstr>Постепенная интеграция модулей при нисходящем методе тестирования</vt:lpstr>
      <vt:lpstr>Презентация PowerPoint</vt:lpstr>
      <vt:lpstr>Сэндвич (гибридная интеграция)</vt:lpstr>
      <vt:lpstr>Спасибо за внимание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Интеграционное тестирование</dc:title>
  <dc:creator>alina nagi</dc:creator>
  <cp:lastModifiedBy>alina nagi</cp:lastModifiedBy>
  <cp:revision>7</cp:revision>
  <dcterms:created xsi:type="dcterms:W3CDTF">2021-02-22T06:26:46Z</dcterms:created>
  <dcterms:modified xsi:type="dcterms:W3CDTF">2021-02-24T11:08:02Z</dcterms:modified>
</cp:coreProperties>
</file>