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2" r:id="rId8"/>
    <p:sldId id="263" r:id="rId9"/>
    <p:sldId id="265" r:id="rId10"/>
    <p:sldId id="260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7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43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46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9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14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6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216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5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9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2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9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7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3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6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5F58-B596-4582-A768-E910C92ACBA4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A8D6-1F41-4E21-A40B-4DF3F66D90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9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673" y="1325756"/>
            <a:ext cx="7278806" cy="208155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Конфигурационное тестирование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7814" y="3823133"/>
            <a:ext cx="7838364" cy="1094012"/>
          </a:xfrm>
        </p:spPr>
        <p:txBody>
          <a:bodyPr/>
          <a:lstStyle/>
          <a:p>
            <a:r>
              <a:rPr lang="ru-RU" dirty="0" smtClean="0"/>
              <a:t>Подготовила: Наги Алина ИС-31</a:t>
            </a:r>
            <a:endParaRPr lang="ru-RU" dirty="0"/>
          </a:p>
        </p:txBody>
      </p:sp>
      <p:pic>
        <p:nvPicPr>
          <p:cNvPr id="1026" name="Picture 2" descr="https://a3-images.myspacecdn.com/images04/10/51e40898899a49198c18f364437f4e40/300x3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0"/>
          <a:stretch/>
        </p:blipFill>
        <p:spPr bwMode="auto">
          <a:xfrm>
            <a:off x="7340357" y="1325756"/>
            <a:ext cx="4851643" cy="31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0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898835"/>
            <a:ext cx="8610600" cy="1293028"/>
          </a:xfrm>
        </p:spPr>
        <p:txBody>
          <a:bodyPr/>
          <a:lstStyle/>
          <a:p>
            <a:r>
              <a:rPr lang="ru-RU" b="1" dirty="0"/>
              <a:t>Как провести тестирование конфигурации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823" y="2614943"/>
            <a:ext cx="4745554" cy="31033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ru-RU" sz="2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ru-RU" sz="3300" dirty="0" smtClean="0">
                <a:solidFill>
                  <a:srgbClr val="FF0000"/>
                </a:solidFill>
              </a:rPr>
              <a:t>Есть </a:t>
            </a:r>
            <a:r>
              <a:rPr lang="ru-RU" sz="3300" dirty="0">
                <a:solidFill>
                  <a:srgbClr val="FF0000"/>
                </a:solidFill>
              </a:rPr>
              <a:t>два типа тестирования </a:t>
            </a:r>
            <a:r>
              <a:rPr lang="ru-RU" sz="3300" dirty="0" smtClean="0">
                <a:solidFill>
                  <a:srgbClr val="FF0000"/>
                </a:solidFill>
              </a:rPr>
              <a:t>конфигурации:</a:t>
            </a:r>
          </a:p>
          <a:p>
            <a:pPr marL="0" indent="0">
              <a:buNone/>
            </a:pPr>
            <a:endParaRPr lang="ru-RU" sz="2600" dirty="0" smtClean="0"/>
          </a:p>
          <a:p>
            <a:r>
              <a:rPr lang="ru-RU" sz="2600" dirty="0" smtClean="0">
                <a:solidFill>
                  <a:schemeClr val="accent4">
                    <a:lumMod val="50000"/>
                  </a:schemeClr>
                </a:solidFill>
              </a:rPr>
              <a:t>Тестирование </a:t>
            </a:r>
            <a:r>
              <a:rPr lang="ru-RU" sz="2600" dirty="0">
                <a:solidFill>
                  <a:schemeClr val="accent4">
                    <a:lumMod val="50000"/>
                  </a:schemeClr>
                </a:solidFill>
              </a:rPr>
              <a:t>конфигурации программного </a:t>
            </a:r>
            <a:r>
              <a:rPr lang="ru-RU" sz="2600" dirty="0" smtClean="0">
                <a:solidFill>
                  <a:schemeClr val="accent4">
                    <a:lumMod val="50000"/>
                  </a:schemeClr>
                </a:solidFill>
              </a:rPr>
              <a:t>обеспечения</a:t>
            </a:r>
          </a:p>
          <a:p>
            <a:r>
              <a:rPr lang="ru-RU" sz="2600" dirty="0" smtClean="0">
                <a:solidFill>
                  <a:srgbClr val="7030A0"/>
                </a:solidFill>
              </a:rPr>
              <a:t>Тестирование </a:t>
            </a:r>
            <a:r>
              <a:rPr lang="ru-RU" sz="2600" dirty="0">
                <a:solidFill>
                  <a:srgbClr val="7030A0"/>
                </a:solidFill>
              </a:rPr>
              <a:t>конфигурации </a:t>
            </a:r>
            <a:r>
              <a:rPr lang="ru-RU" sz="2600" dirty="0" smtClean="0">
                <a:solidFill>
                  <a:srgbClr val="7030A0"/>
                </a:solidFill>
              </a:rPr>
              <a:t>оборудования</a:t>
            </a:r>
          </a:p>
          <a:p>
            <a:endParaRPr lang="ru-RU" dirty="0"/>
          </a:p>
        </p:txBody>
      </p:sp>
      <p:pic>
        <p:nvPicPr>
          <p:cNvPr id="6146" name="Picture 2" descr="https://www.prepaway.com/design/img/courses/3x/934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 b="11560"/>
          <a:stretch/>
        </p:blipFill>
        <p:spPr bwMode="auto">
          <a:xfrm>
            <a:off x="5653821" y="2396579"/>
            <a:ext cx="6001366" cy="38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1400" y="559657"/>
            <a:ext cx="8610600" cy="1293028"/>
          </a:xfrm>
        </p:spPr>
        <p:txBody>
          <a:bodyPr/>
          <a:lstStyle/>
          <a:p>
            <a:r>
              <a:rPr lang="ru-RU" b="1" dirty="0"/>
              <a:t>Тестирование конфигурации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068" y="2276446"/>
            <a:ext cx="11586949" cy="413800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Тестирование конфигурации программного обеспечения - это тестирование тестируемого приложения с несколькими ОС, различными обновлениями программного обеспечения и т. д. </a:t>
            </a:r>
            <a:endParaRPr lang="ru-RU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Тестирование </a:t>
            </a:r>
            <a:r>
              <a:rPr lang="ru-RU" dirty="0">
                <a:solidFill>
                  <a:srgbClr val="7030A0"/>
                </a:solidFill>
              </a:rPr>
              <a:t>конфигурации программного обеспечения занимает очень много времени, так как требуется время для установки и удаления различных программ, используемых для тестирования</a:t>
            </a:r>
            <a:r>
              <a:rPr lang="ru-RU" dirty="0" smtClean="0">
                <a:solidFill>
                  <a:srgbClr val="7030A0"/>
                </a:solidFill>
              </a:rPr>
              <a:t>.</a:t>
            </a:r>
          </a:p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Один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из подходов, которым следует тестировать конфигурацию программного обеспечения, является тестирование на виртуальных машинах. </a:t>
            </a:r>
            <a:endParaRPr lang="ru-RU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Виртуальная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машина - это среда, которая устанавливается на программное обеспечение и действует как физическое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оборудование. </a:t>
            </a:r>
          </a:p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Этот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процесс может быть выполнен за счет наличия нескольких виртуальных машин, что упрощает работу </a:t>
            </a:r>
            <a:r>
              <a:rPr lang="ru-RU" dirty="0" err="1">
                <a:solidFill>
                  <a:schemeClr val="accent4">
                    <a:lumMod val="50000"/>
                  </a:schemeClr>
                </a:solidFill>
              </a:rPr>
              <a:t>тестировщика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5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 конфигурации оборудования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2013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Тестирование конфигурации оборудования обычно проводится в </a:t>
            </a:r>
            <a:r>
              <a:rPr lang="ru-RU" dirty="0" smtClean="0"/>
              <a:t>лабораториях</a:t>
            </a:r>
          </a:p>
          <a:p>
            <a:r>
              <a:rPr lang="ru-RU" dirty="0"/>
              <a:t>Всякий раз, когда выпускается сборка, программное обеспечение должно быть установлено на всех физических машинах, на которых подключено оборудование, а тестовый пакет должен быть запущен на каждой машине, чтобы убедиться, что приложение работает нормально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/>
              <a:t>выполнения вышеуказанной задачи требуется значительное количество усилий для установки программного обеспечения на каждую машину, подключения оборудования и ручного запуска или даже автоматизации вышеуказанного процесса и запуска тестового пакета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Кроме </a:t>
            </a:r>
            <a:r>
              <a:rPr lang="ru-RU" dirty="0"/>
              <a:t>того, при выполнении тестирования конфигурации оборудования мы указываем тип оборудования для тестирования, и </a:t>
            </a:r>
            <a:r>
              <a:rPr lang="ru-RU" dirty="0" smtClean="0"/>
              <a:t>существует </a:t>
            </a:r>
            <a:r>
              <a:rPr lang="ru-RU" dirty="0"/>
              <a:t>много компьютерного оборудования и периферийных устройств, которые </a:t>
            </a:r>
            <a:r>
              <a:rPr lang="ru-RU" dirty="0" smtClean="0"/>
              <a:t>невозможно запустить.  </a:t>
            </a:r>
            <a:r>
              <a:rPr lang="ru-RU" dirty="0"/>
              <a:t>Так что обязанностью </a:t>
            </a:r>
            <a:r>
              <a:rPr lang="ru-RU" dirty="0" err="1"/>
              <a:t>тестировщика</a:t>
            </a:r>
            <a:r>
              <a:rPr lang="ru-RU" dirty="0"/>
              <a:t> становится проанализировать, какое железо в основном используют пользователи и попытаться сделать тестирование исходя из </a:t>
            </a:r>
            <a:r>
              <a:rPr lang="ru-RU" dirty="0" err="1"/>
              <a:t>приоритизации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2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4212" y="764373"/>
            <a:ext cx="7613176" cy="1293028"/>
          </a:xfrm>
        </p:spPr>
        <p:txBody>
          <a:bodyPr/>
          <a:lstStyle/>
          <a:p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1334" y="2057401"/>
            <a:ext cx="5619466" cy="4670945"/>
          </a:xfrm>
        </p:spPr>
        <p:txBody>
          <a:bodyPr>
            <a:normAutofit/>
          </a:bodyPr>
          <a:lstStyle/>
          <a:p>
            <a:r>
              <a:rPr lang="ru-RU" dirty="0"/>
              <a:t>В программной разработке </a:t>
            </a:r>
            <a:r>
              <a:rPr lang="ru-RU" dirty="0" smtClean="0"/>
              <a:t>тестированию </a:t>
            </a:r>
            <a:r>
              <a:rPr lang="ru-RU" dirty="0"/>
              <a:t>конфигурации должно быть </a:t>
            </a:r>
            <a:r>
              <a:rPr lang="ru-RU" dirty="0" smtClean="0"/>
              <a:t>уделено равное </a:t>
            </a:r>
            <a:r>
              <a:rPr lang="ru-RU" dirty="0"/>
              <a:t>значение, как и другим типам тестирования. </a:t>
            </a:r>
            <a:endParaRPr lang="ru-RU" dirty="0" smtClean="0"/>
          </a:p>
          <a:p>
            <a:r>
              <a:rPr lang="ru-RU" dirty="0" smtClean="0"/>
              <a:t>Без </a:t>
            </a:r>
            <a:r>
              <a:rPr lang="ru-RU" dirty="0"/>
              <a:t>проведения тестирования конфигурации трудно проанализировать оптимальную производительность системы, а также программное обеспечение может столкнуться с проблемами совместимости, на которых оно должно работать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7170" name="Picture 2" descr="https://cdn.softwaretestinghelp.com/wp-content/qa/uploads/2018/01/Configuration-Tes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12137" r="7916" b="8307"/>
          <a:stretch/>
        </p:blipFill>
        <p:spPr bwMode="auto">
          <a:xfrm>
            <a:off x="6086901" y="1801503"/>
            <a:ext cx="5437520" cy="279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5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9063" y="2948015"/>
            <a:ext cx="8610600" cy="1293028"/>
          </a:xfrm>
        </p:spPr>
        <p:txBody>
          <a:bodyPr/>
          <a:lstStyle/>
          <a:p>
            <a:r>
              <a:rPr lang="ru-RU" dirty="0" smtClean="0"/>
              <a:t>Спасибо за внимание!!1!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8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93760" y="1772621"/>
            <a:ext cx="8610600" cy="1293028"/>
          </a:xfrm>
        </p:spPr>
        <p:txBody>
          <a:bodyPr/>
          <a:lstStyle/>
          <a:p>
            <a:r>
              <a:rPr lang="ru-RU" b="1" dirty="0" smtClean="0"/>
              <a:t>определение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68740" y="4828578"/>
            <a:ext cx="10877266" cy="1640461"/>
          </a:xfrm>
        </p:spPr>
        <p:txBody>
          <a:bodyPr/>
          <a:lstStyle/>
          <a:p>
            <a:r>
              <a:rPr lang="ru-RU" b="1" dirty="0"/>
              <a:t>Конфигурационное тестирование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специальный вид тестирования, направленный на проверку работы программного обеспечения при различных конфигурациях системы (заявленных платформах, поддерживаемых драйверах, при различных конфигурациях компьютеров и т.д</a:t>
            </a:r>
            <a:r>
              <a:rPr lang="ru-RU" dirty="0" smtClean="0"/>
              <a:t>.)</a:t>
            </a:r>
          </a:p>
          <a:p>
            <a:endParaRPr lang="ru-RU" dirty="0"/>
          </a:p>
        </p:txBody>
      </p:sp>
      <p:pic>
        <p:nvPicPr>
          <p:cNvPr id="2050" name="Picture 2" descr="Конфигурационное тестир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94" y="1393233"/>
            <a:ext cx="6327112" cy="30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8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 тестирования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зависимости от типа проекта конфигурационное тестирование может иметь разные цели:</a:t>
            </a:r>
          </a:p>
          <a:p>
            <a:r>
              <a:rPr lang="ru-RU" dirty="0"/>
              <a:t>Проект по профилированию работы системы</a:t>
            </a:r>
            <a:br>
              <a:rPr lang="ru-RU" dirty="0"/>
            </a:br>
            <a:r>
              <a:rPr lang="ru-RU" b="1" dirty="0"/>
              <a:t>Цель Тестирования</a:t>
            </a:r>
            <a:r>
              <a:rPr lang="ru-RU" dirty="0"/>
              <a:t>: определить оптимальную конфигурацию оборудования, обеспечивающую требуемые характеристики производительности и времени реакции тестируемой системы.</a:t>
            </a:r>
          </a:p>
          <a:p>
            <a:r>
              <a:rPr lang="ru-RU" dirty="0"/>
              <a:t>Проект по миграции системы с одной платформы на другую</a:t>
            </a:r>
            <a:br>
              <a:rPr lang="ru-RU" dirty="0"/>
            </a:br>
            <a:r>
              <a:rPr lang="ru-RU" b="1" dirty="0"/>
              <a:t>Цель Тестирования</a:t>
            </a:r>
            <a:r>
              <a:rPr lang="ru-RU" dirty="0"/>
              <a:t>: Проверить объект тестирования на совместимость с объявленным в спецификации оборудованием, операционными системами и программными продуктами третьих фирм.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07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Предварительные условия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любого проекта перед началом тестирования конфигурации мы должны следовать некоторым предварительным </a:t>
            </a:r>
            <a:r>
              <a:rPr lang="ru-RU" dirty="0" smtClean="0"/>
              <a:t>правилам.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матрицы, которая состоит из различных комбинаций программных и аппаратных </a:t>
            </a:r>
            <a:r>
              <a:rPr lang="ru-RU" dirty="0" smtClean="0"/>
              <a:t>конфигураций</a:t>
            </a:r>
          </a:p>
          <a:p>
            <a:r>
              <a:rPr lang="ru-RU" dirty="0" smtClean="0"/>
              <a:t>Определение </a:t>
            </a:r>
            <a:r>
              <a:rPr lang="ru-RU" dirty="0"/>
              <a:t>приоритета конфигураций, так </a:t>
            </a:r>
            <a:r>
              <a:rPr lang="ru-RU" dirty="0" smtClean="0"/>
              <a:t>как </a:t>
            </a:r>
            <a:r>
              <a:rPr lang="ru-RU" dirty="0"/>
              <a:t>трудно протестировать все </a:t>
            </a:r>
            <a:r>
              <a:rPr lang="ru-RU" dirty="0" smtClean="0"/>
              <a:t>конфигурации</a:t>
            </a:r>
          </a:p>
          <a:p>
            <a:r>
              <a:rPr lang="ru-RU" dirty="0" smtClean="0"/>
              <a:t>Тестирование </a:t>
            </a:r>
            <a:r>
              <a:rPr lang="ru-RU" dirty="0"/>
              <a:t>каждой конфигурации на основе определения приоритетов.</a:t>
            </a:r>
          </a:p>
        </p:txBody>
      </p:sp>
    </p:spTree>
    <p:extLst>
      <p:ext uri="{BB962C8B-B14F-4D97-AF65-F5344CB8AC3E}">
        <p14:creationId xmlns:p14="http://schemas.microsoft.com/office/powerpoint/2010/main" val="319555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0066" y="710463"/>
            <a:ext cx="8610600" cy="1293028"/>
          </a:xfrm>
        </p:spPr>
        <p:txBody>
          <a:bodyPr/>
          <a:lstStyle/>
          <a:p>
            <a:r>
              <a:rPr lang="ru-RU" b="1" dirty="0"/>
              <a:t>Ключевые преимущества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3082" y="2003491"/>
            <a:ext cx="10643098" cy="172715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⦁ </a:t>
            </a:r>
            <a:r>
              <a:rPr lang="ru-RU" dirty="0"/>
              <a:t>Конфигурационное тестирование полностью имитирует фактическое использование системы.</a:t>
            </a:r>
            <a:br>
              <a:rPr lang="ru-RU" dirty="0"/>
            </a:br>
            <a:r>
              <a:rPr lang="ru-RU" dirty="0"/>
              <a:t>⦁ Позволяет своевременно выявить системные ошибки ПО в работе под разными конфигурациями, и, таким образом, предотвратить проблемы при работе с ним.</a:t>
            </a:r>
          </a:p>
          <a:p>
            <a:endParaRPr lang="ru-RU" dirty="0"/>
          </a:p>
        </p:txBody>
      </p:sp>
      <p:pic>
        <p:nvPicPr>
          <p:cNvPr id="5122" name="Picture 2" descr="https://blogs.sap.com/wp-content/uploads/2014/01/cbta1_3746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87" y="3795146"/>
            <a:ext cx="8674527" cy="245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7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Порядок проведения тестирования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399276"/>
            <a:ext cx="10820400" cy="4024125"/>
          </a:xfrm>
        </p:spPr>
        <p:txBody>
          <a:bodyPr>
            <a:normAutofit/>
          </a:bodyPr>
          <a:lstStyle/>
          <a:p>
            <a:r>
              <a:rPr lang="ru-RU" b="1" dirty="0"/>
              <a:t>Подготовка</a:t>
            </a:r>
            <a:r>
              <a:rPr lang="ru-RU" dirty="0"/>
              <a:t> — Составляется перечень конфигураций системы, при которых будет происходить тестирование. На практике часто невозможно описать всю совокупность конфигураций, при которых система будет использоваться. Поэтому проводится их </a:t>
            </a:r>
            <a:r>
              <a:rPr lang="ru-RU" dirty="0" err="1"/>
              <a:t>приоритизация</a:t>
            </a:r>
            <a:r>
              <a:rPr lang="ru-RU" dirty="0"/>
              <a:t>, и только самые важные конфигурации попадают в конечный список.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Проведение</a:t>
            </a:r>
            <a:r>
              <a:rPr lang="ru-RU" dirty="0"/>
              <a:t> — Производится тестирование системы на выбранных конфигурациях.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Отчет</a:t>
            </a:r>
            <a:r>
              <a:rPr lang="ru-RU" dirty="0"/>
              <a:t> – Компании клиенту предоставляется подробный отчет с перечнем дефектов и отклонений, обнаруженных в работе системы при каждом варианте конфигураций.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0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191167"/>
            <a:ext cx="8500281" cy="1293028"/>
          </a:xfrm>
        </p:spPr>
        <p:txBody>
          <a:bodyPr/>
          <a:lstStyle/>
          <a:p>
            <a:r>
              <a:rPr lang="ru-RU" b="1" dirty="0" smtClean="0"/>
              <a:t>Этапы тестирования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2203" y="1375695"/>
            <a:ext cx="4679926" cy="527076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Уже на начальном этапе становится очевидно, что чем больше требований к работе приложения при различных конфигурациях рабочих станций, тем больше тестов нам необходимо будет провести.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связи с этим, </a:t>
            </a:r>
            <a:r>
              <a:rPr lang="ru-RU" dirty="0" smtClean="0"/>
              <a:t>рекомендуется, </a:t>
            </a:r>
            <a:r>
              <a:rPr lang="ru-RU" dirty="0"/>
              <a:t>по возможности, автоматизировать этот процесс, так как именно при конфигурационном тестировании автоматизация реально помогает сэкономить время и ресурсы.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 descr="https://mypresentation.ru/documents/97d4621a3e9ae55baa69c6130062ec8d/img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8" b="1093"/>
          <a:stretch/>
        </p:blipFill>
        <p:spPr bwMode="auto">
          <a:xfrm>
            <a:off x="5732059" y="1484196"/>
            <a:ext cx="5964071" cy="44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7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18615" y="1635004"/>
            <a:ext cx="4749422" cy="487497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Тестирование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конфигурации ограничено не только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программным обеспечением, но и применимо к аппаратному обеспечению, поэтому оно также называется тестированием конфигурации оборудования, где мы тестируем различные аппаратные устройства, такие как принтеры, сканеры, веб-камеры и т. д., которые поддерживают тестируемое приложение.</a:t>
            </a:r>
          </a:p>
        </p:txBody>
      </p:sp>
      <p:pic>
        <p:nvPicPr>
          <p:cNvPr id="3076" name="Picture 4" descr="Configuration Testing Tutorial: Sample Test Cases &amp;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993" r="2693" b="12352"/>
          <a:stretch/>
        </p:blipFill>
        <p:spPr bwMode="auto">
          <a:xfrm>
            <a:off x="5268037" y="1738713"/>
            <a:ext cx="6687402" cy="43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8036" y="532543"/>
            <a:ext cx="6687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Типы тестирования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61742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409531"/>
            <a:ext cx="8610600" cy="1293028"/>
          </a:xfrm>
        </p:spPr>
        <p:txBody>
          <a:bodyPr/>
          <a:lstStyle/>
          <a:p>
            <a:r>
              <a:rPr lang="ru-RU" b="1" dirty="0" smtClean="0"/>
              <a:t>Для чего проводится тестирование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365" y="1702560"/>
            <a:ext cx="11723426" cy="4957547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accent6"/>
                </a:solidFill>
              </a:rPr>
              <a:t>Проверка приложения, чтобы определить, соответствует ли оно требованиям к </a:t>
            </a:r>
            <a:r>
              <a:rPr lang="ru-RU" dirty="0" smtClean="0">
                <a:solidFill>
                  <a:schemeClr val="accent6"/>
                </a:solidFill>
              </a:rPr>
              <a:t>настройке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Определить оптимальную </a:t>
            </a:r>
            <a:r>
              <a:rPr lang="ru-RU" dirty="0">
                <a:solidFill>
                  <a:schemeClr val="accent6"/>
                </a:solidFill>
              </a:rPr>
              <a:t>конфигурацию тестируемого приложения</a:t>
            </a:r>
            <a:r>
              <a:rPr lang="ru-RU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Анализ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производительности системы путем добавления или изменения аппаратных ресурсов, таких как </a:t>
            </a:r>
            <a:r>
              <a:rPr lang="ru-RU" dirty="0" err="1">
                <a:solidFill>
                  <a:schemeClr val="accent4">
                    <a:lumMod val="75000"/>
                  </a:schemeClr>
                </a:solidFill>
              </a:rPr>
              <a:t>балансировщики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 нагрузки, увеличение или уменьшение объема памяти, подключение различных моделей принтеров и т. д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Анализ </a:t>
            </a:r>
            <a:r>
              <a:rPr lang="ru-RU" dirty="0">
                <a:solidFill>
                  <a:schemeClr val="accent6"/>
                </a:solidFill>
              </a:rPr>
              <a:t>эффективности системы на основе определения приоритетов, насколько эффективно проводились испытания с использованием имеющихся ресурсов для достижения оптимальной конфигурации системы</a:t>
            </a:r>
            <a:r>
              <a:rPr lang="ru-RU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Проверка </a:t>
            </a:r>
            <a:r>
              <a:rPr lang="ru-RU" dirty="0">
                <a:solidFill>
                  <a:schemeClr val="accent6"/>
                </a:solidFill>
              </a:rPr>
              <a:t>системы в географически распределенной среде для проверки эффективности работы </a:t>
            </a:r>
            <a:r>
              <a:rPr lang="ru-RU" dirty="0" smtClean="0">
                <a:solidFill>
                  <a:schemeClr val="accent6"/>
                </a:solidFill>
              </a:rPr>
              <a:t>системы. </a:t>
            </a:r>
          </a:p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того, насколько легко ошибки воспроизводятся независимо от изменений конфигурации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ru-RU" dirty="0" smtClean="0">
                <a:solidFill>
                  <a:schemeClr val="accent6"/>
                </a:solidFill>
              </a:rPr>
              <a:t>Обеспечение </a:t>
            </a:r>
            <a:r>
              <a:rPr lang="ru-RU" dirty="0">
                <a:solidFill>
                  <a:schemeClr val="accent6"/>
                </a:solidFill>
              </a:rPr>
              <a:t>того, насколько отслеживаемы элементы приложения, путем надлежащего </a:t>
            </a:r>
            <a:r>
              <a:rPr lang="ru-RU" dirty="0" smtClean="0">
                <a:solidFill>
                  <a:schemeClr val="accent6"/>
                </a:solidFill>
              </a:rPr>
              <a:t>документирования.</a:t>
            </a:r>
          </a:p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Проверка того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, насколько управляемы элементы приложения на протяжении всего жизненного цикла разработки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196893184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73</TotalTime>
  <Words>608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След самолета</vt:lpstr>
      <vt:lpstr>Конфигурационное тестирование</vt:lpstr>
      <vt:lpstr>определение</vt:lpstr>
      <vt:lpstr>Цели тестирования</vt:lpstr>
      <vt:lpstr>Предварительные условия</vt:lpstr>
      <vt:lpstr>Ключевые преимущества </vt:lpstr>
      <vt:lpstr>Порядок проведения тестирования</vt:lpstr>
      <vt:lpstr>Этапы тестирования</vt:lpstr>
      <vt:lpstr>Презентация PowerPoint</vt:lpstr>
      <vt:lpstr>Для чего проводится тестирование</vt:lpstr>
      <vt:lpstr>Как провести тестирование конфигурации</vt:lpstr>
      <vt:lpstr>Тестирование конфигурации программного обеспечения</vt:lpstr>
      <vt:lpstr>Тестирование конфигурации оборудования</vt:lpstr>
      <vt:lpstr>вывод</vt:lpstr>
      <vt:lpstr>Спасибо за внимание!!1!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Конфигурационное тестирование</dc:title>
  <dc:creator>alina nagi</dc:creator>
  <cp:lastModifiedBy>alina nagi</cp:lastModifiedBy>
  <cp:revision>8</cp:revision>
  <dcterms:created xsi:type="dcterms:W3CDTF">2021-03-02T16:10:29Z</dcterms:created>
  <dcterms:modified xsi:type="dcterms:W3CDTF">2021-03-02T17:24:05Z</dcterms:modified>
</cp:coreProperties>
</file>