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  <p:sldId id="25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705" autoAdjust="0"/>
  </p:normalViewPr>
  <p:slideViewPr>
    <p:cSldViewPr>
      <p:cViewPr>
        <p:scale>
          <a:sx n="112" d="100"/>
          <a:sy n="112" d="100"/>
        </p:scale>
        <p:origin x="-858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D71C-04EA-4AAA-8090-5A28C3FD0F10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A572-9DF0-4A8B-A24A-AEF71F03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4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D71C-04EA-4AAA-8090-5A28C3FD0F10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A572-9DF0-4A8B-A24A-AEF71F03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7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D71C-04EA-4AAA-8090-5A28C3FD0F10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A572-9DF0-4A8B-A24A-AEF71F03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0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D71C-04EA-4AAA-8090-5A28C3FD0F10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A572-9DF0-4A8B-A24A-AEF71F03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0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D71C-04EA-4AAA-8090-5A28C3FD0F10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A572-9DF0-4A8B-A24A-AEF71F03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6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D71C-04EA-4AAA-8090-5A28C3FD0F10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A572-9DF0-4A8B-A24A-AEF71F03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4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D71C-04EA-4AAA-8090-5A28C3FD0F10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A572-9DF0-4A8B-A24A-AEF71F03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3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D71C-04EA-4AAA-8090-5A28C3FD0F10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A572-9DF0-4A8B-A24A-AEF71F03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0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D71C-04EA-4AAA-8090-5A28C3FD0F10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A572-9DF0-4A8B-A24A-AEF71F03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6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D71C-04EA-4AAA-8090-5A28C3FD0F10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A572-9DF0-4A8B-A24A-AEF71F03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5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D71C-04EA-4AAA-8090-5A28C3FD0F10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A572-9DF0-4A8B-A24A-AEF71F03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5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CD71C-04EA-4AAA-8090-5A28C3FD0F10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DA572-9DF0-4A8B-A24A-AEF71F03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1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78"/>
          <p:cNvSpPr/>
          <p:nvPr/>
        </p:nvSpPr>
        <p:spPr>
          <a:xfrm>
            <a:off x="2743200" y="3200400"/>
            <a:ext cx="6000472" cy="3276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30598" y="304800"/>
            <a:ext cx="3482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 smtClean="0"/>
              <a:t>cmi - Object Structure</a:t>
            </a:r>
            <a:endParaRPr lang="en-US" sz="28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2600992"/>
            <a:ext cx="2209800" cy="203132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/>
              <a:t>CMIclass</a:t>
            </a:r>
            <a:r>
              <a:rPr lang="en-US" dirty="0" smtClean="0"/>
              <a:t> &lt; </a:t>
            </a:r>
            <a:r>
              <a:rPr lang="en-US" sz="1400" dirty="0" smtClean="0"/>
              <a:t>handle</a:t>
            </a:r>
            <a:endParaRPr lang="en-US" dirty="0" smtClean="0"/>
          </a:p>
          <a:p>
            <a:r>
              <a:rPr lang="en-US" sz="1200" dirty="0" smtClean="0"/>
              <a:t>Purpose: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Contain CMI figure handles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Methods/Properties relevant to image display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Track current slice, orientation, etc.</a:t>
            </a:r>
          </a:p>
          <a:p>
            <a:r>
              <a:rPr lang="en-US" sz="1200" dirty="0" smtClean="0"/>
              <a:t>Contains: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err="1" smtClean="0"/>
              <a:t>img</a:t>
            </a:r>
            <a:r>
              <a:rPr lang="en-US" sz="1200" dirty="0" smtClean="0"/>
              <a:t> = </a:t>
            </a:r>
            <a:r>
              <a:rPr lang="en-US" sz="1200" dirty="0" err="1" smtClean="0"/>
              <a:t>ImageClass</a:t>
            </a: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err="1" smtClean="0"/>
              <a:t>histObj</a:t>
            </a:r>
            <a:r>
              <a:rPr lang="en-US" sz="1200" dirty="0" smtClean="0"/>
              <a:t> = </a:t>
            </a:r>
            <a:r>
              <a:rPr lang="en-US" sz="1200" dirty="0" err="1" smtClean="0"/>
              <a:t>HistogramClass</a:t>
            </a:r>
            <a:endParaRPr lang="en-US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839065" y="3939064"/>
            <a:ext cx="2571472" cy="166199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/>
              <a:t>ImageClass</a:t>
            </a:r>
            <a:r>
              <a:rPr lang="en-US" dirty="0" smtClean="0"/>
              <a:t> &lt; </a:t>
            </a:r>
            <a:r>
              <a:rPr lang="en-US" sz="1400" dirty="0" smtClean="0"/>
              <a:t>Mat3Dclass</a:t>
            </a:r>
            <a:endParaRPr lang="en-US" dirty="0" smtClean="0"/>
          </a:p>
          <a:p>
            <a:r>
              <a:rPr lang="en-US" sz="1200" dirty="0" smtClean="0"/>
              <a:t>Purpose: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Contain image-relevant values (scaling, threshold, labels, etc.)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Perform analysis on images</a:t>
            </a:r>
          </a:p>
          <a:p>
            <a:r>
              <a:rPr lang="en-US" sz="1200" dirty="0" smtClean="0"/>
              <a:t>Contains: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err="1" smtClean="0"/>
              <a:t>prm</a:t>
            </a:r>
            <a:r>
              <a:rPr lang="en-US" sz="1200" dirty="0" smtClean="0"/>
              <a:t> = </a:t>
            </a:r>
            <a:r>
              <a:rPr lang="en-US" sz="1200" dirty="0" err="1" smtClean="0"/>
              <a:t>PRMclass</a:t>
            </a: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mask = </a:t>
            </a:r>
            <a:r>
              <a:rPr lang="en-US" sz="1200" dirty="0" err="1" smtClean="0"/>
              <a:t>MaskClass</a:t>
            </a:r>
            <a:endParaRPr lang="en-US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867400" y="3564013"/>
            <a:ext cx="2571472" cy="923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/>
              <a:t>Mask</a:t>
            </a:r>
            <a:r>
              <a:rPr lang="en-US" b="1" dirty="0" err="1" smtClean="0"/>
              <a:t>Class</a:t>
            </a:r>
            <a:r>
              <a:rPr lang="en-US" dirty="0" smtClean="0"/>
              <a:t> &lt; </a:t>
            </a:r>
            <a:r>
              <a:rPr lang="en-US" sz="1400" dirty="0" smtClean="0"/>
              <a:t>Mat3Dclass</a:t>
            </a:r>
            <a:endParaRPr lang="en-US" dirty="0" smtClean="0"/>
          </a:p>
          <a:p>
            <a:r>
              <a:rPr lang="en-US" sz="1200" dirty="0" smtClean="0"/>
              <a:t>Purpose: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Contain mask-relevant methods (load, save, etc.)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74669" y="4770060"/>
            <a:ext cx="2571472" cy="147732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/>
              <a:t>PRMc</a:t>
            </a:r>
            <a:r>
              <a:rPr lang="en-US" b="1" dirty="0" err="1" smtClean="0"/>
              <a:t>lass</a:t>
            </a:r>
            <a:r>
              <a:rPr lang="en-US" dirty="0" smtClean="0"/>
              <a:t> &lt; </a:t>
            </a:r>
            <a:r>
              <a:rPr lang="en-US" sz="1400" dirty="0" smtClean="0"/>
              <a:t>Mat3Dclass</a:t>
            </a:r>
            <a:endParaRPr lang="en-US" dirty="0" smtClean="0"/>
          </a:p>
          <a:p>
            <a:r>
              <a:rPr lang="en-US" sz="1200" dirty="0" smtClean="0"/>
              <a:t>Purpose: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Contain PRM-relevant values / methods</a:t>
            </a:r>
          </a:p>
          <a:p>
            <a:r>
              <a:rPr lang="en-US" sz="1200" dirty="0" smtClean="0"/>
              <a:t>Contains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PRM model defaults and definitions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Handles to scatterplot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1412331"/>
            <a:ext cx="2571472" cy="129266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Mat3Dclass</a:t>
            </a:r>
            <a:r>
              <a:rPr lang="en-US" dirty="0" smtClean="0"/>
              <a:t> &lt; </a:t>
            </a:r>
            <a:r>
              <a:rPr lang="en-US" sz="1400" dirty="0" smtClean="0"/>
              <a:t>handle</a:t>
            </a:r>
            <a:endParaRPr lang="en-US" dirty="0" smtClean="0"/>
          </a:p>
          <a:p>
            <a:r>
              <a:rPr lang="en-US" sz="1200" dirty="0" smtClean="0"/>
              <a:t>Purpose: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Contain values/methods relevant to all 3D matrix object (image, mask, PRM, etc.)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* Use as parent of specific 3D class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55998" y="1492996"/>
            <a:ext cx="2571472" cy="147732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/>
              <a:t>HistogramClass</a:t>
            </a:r>
            <a:r>
              <a:rPr lang="en-US" dirty="0" smtClean="0"/>
              <a:t> </a:t>
            </a:r>
            <a:r>
              <a:rPr lang="en-US" dirty="0" smtClean="0"/>
              <a:t>&lt; </a:t>
            </a:r>
            <a:r>
              <a:rPr lang="en-US" sz="1400" dirty="0" smtClean="0"/>
              <a:t>handle</a:t>
            </a:r>
            <a:endParaRPr lang="en-US" dirty="0" smtClean="0"/>
          </a:p>
          <a:p>
            <a:r>
              <a:rPr lang="en-US" sz="1200" dirty="0" smtClean="0"/>
              <a:t>Purpose: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Methods for calculation/display of histograms generated from image VOIs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Tracks statistics for VOIs/ROIs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dirty="0" smtClean="0"/>
              <a:t>Mean, median, </a:t>
            </a:r>
            <a:r>
              <a:rPr lang="en-US" sz="1200" dirty="0" err="1" smtClean="0"/>
              <a:t>StDev</a:t>
            </a:r>
            <a:r>
              <a:rPr lang="en-US" sz="1200" dirty="0" smtClean="0"/>
              <a:t>, …</a:t>
            </a:r>
          </a:p>
        </p:txBody>
      </p:sp>
      <p:cxnSp>
        <p:nvCxnSpPr>
          <p:cNvPr id="13" name="Straight Arrow Connector 12"/>
          <p:cNvCxnSpPr>
            <a:stCxn id="6" idx="3"/>
            <a:endCxn id="11" idx="1"/>
          </p:cNvCxnSpPr>
          <p:nvPr/>
        </p:nvCxnSpPr>
        <p:spPr>
          <a:xfrm flipV="1">
            <a:off x="2514600" y="2231660"/>
            <a:ext cx="341398" cy="13849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1"/>
          </p:cNvCxnSpPr>
          <p:nvPr/>
        </p:nvCxnSpPr>
        <p:spPr>
          <a:xfrm>
            <a:off x="2514600" y="3616655"/>
            <a:ext cx="324465" cy="11534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9" idx="0"/>
            <a:endCxn id="10" idx="2"/>
          </p:cNvCxnSpPr>
          <p:nvPr/>
        </p:nvCxnSpPr>
        <p:spPr>
          <a:xfrm flipV="1">
            <a:off x="5743436" y="2704993"/>
            <a:ext cx="1409700" cy="49540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3"/>
            <a:endCxn id="8" idx="1"/>
          </p:cNvCxnSpPr>
          <p:nvPr/>
        </p:nvCxnSpPr>
        <p:spPr>
          <a:xfrm flipV="1">
            <a:off x="5410537" y="4025678"/>
            <a:ext cx="456863" cy="7443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3"/>
            <a:endCxn id="9" idx="1"/>
          </p:cNvCxnSpPr>
          <p:nvPr/>
        </p:nvCxnSpPr>
        <p:spPr>
          <a:xfrm>
            <a:off x="5410537" y="4770061"/>
            <a:ext cx="464132" cy="7386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69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CMIclass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Start the GUI:</a:t>
            </a:r>
          </a:p>
          <a:p>
            <a:pPr lvl="1"/>
            <a:r>
              <a:rPr lang="en-US" dirty="0" smtClean="0"/>
              <a:t>Type “cmi” on the command prompt</a:t>
            </a:r>
          </a:p>
          <a:p>
            <a:pPr lvl="2"/>
            <a:r>
              <a:rPr lang="en-US" dirty="0" smtClean="0"/>
              <a:t>Creates a </a:t>
            </a:r>
            <a:r>
              <a:rPr lang="en-US" dirty="0" err="1" smtClean="0"/>
              <a:t>CMIclass</a:t>
            </a:r>
            <a:r>
              <a:rPr lang="en-US" dirty="0" smtClean="0"/>
              <a:t> object and places it on the ‘base’ workspace</a:t>
            </a:r>
          </a:p>
          <a:p>
            <a:pPr lvl="2"/>
            <a:r>
              <a:rPr lang="en-US" dirty="0" smtClean="0"/>
              <a:t>All data is available through either the GUI or command-line inputs</a:t>
            </a:r>
          </a:p>
          <a:p>
            <a:pPr lvl="1"/>
            <a:r>
              <a:rPr lang="en-US" dirty="0" smtClean="0"/>
              <a:t>Create a new </a:t>
            </a:r>
            <a:r>
              <a:rPr lang="en-US" dirty="0" err="1" smtClean="0"/>
              <a:t>CMIclass</a:t>
            </a:r>
            <a:r>
              <a:rPr lang="en-US" dirty="0" smtClean="0"/>
              <a:t> object</a:t>
            </a:r>
          </a:p>
          <a:p>
            <a:pPr lvl="2"/>
            <a:r>
              <a:rPr lang="en-US" dirty="0" err="1" smtClean="0"/>
              <a:t>cmiObj</a:t>
            </a:r>
            <a:r>
              <a:rPr lang="en-US" dirty="0" smtClean="0"/>
              <a:t> = </a:t>
            </a:r>
            <a:r>
              <a:rPr lang="en-US" dirty="0" err="1" smtClean="0"/>
              <a:t>CMIclass</a:t>
            </a:r>
            <a:r>
              <a:rPr lang="en-US" dirty="0" smtClean="0"/>
              <a:t>(</a:t>
            </a:r>
            <a:r>
              <a:rPr lang="en-US" dirty="0" err="1" smtClean="0"/>
              <a:t>disp</a:t>
            </a:r>
            <a:r>
              <a:rPr lang="en-US" dirty="0" smtClean="0"/>
              <a:t>)</a:t>
            </a:r>
          </a:p>
          <a:p>
            <a:pPr lvl="3"/>
            <a:r>
              <a:rPr lang="en-US" dirty="0" err="1" smtClean="0"/>
              <a:t>disp</a:t>
            </a:r>
            <a:r>
              <a:rPr lang="en-US" dirty="0" smtClean="0"/>
              <a:t> </a:t>
            </a:r>
            <a:r>
              <a:rPr lang="en-US" sz="1200" i="1" dirty="0" smtClean="0"/>
              <a:t>(optional)</a:t>
            </a:r>
            <a:r>
              <a:rPr lang="en-US" dirty="0" smtClean="0"/>
              <a:t> = true</a:t>
            </a:r>
            <a:r>
              <a:rPr lang="en-US" sz="1200" i="1" dirty="0" smtClean="0"/>
              <a:t>(default)</a:t>
            </a:r>
            <a:r>
              <a:rPr lang="en-US" dirty="0" smtClean="0"/>
              <a:t>: use GUI ; false: no GUI</a:t>
            </a:r>
          </a:p>
          <a:p>
            <a:r>
              <a:rPr lang="en-US" dirty="0" smtClean="0"/>
              <a:t>Batch scripting:</a:t>
            </a:r>
          </a:p>
          <a:p>
            <a:pPr lvl="1"/>
            <a:r>
              <a:rPr lang="en-US" dirty="0" smtClean="0"/>
              <a:t>Generally don’t want display, so start with </a:t>
            </a:r>
            <a:r>
              <a:rPr lang="en-US" dirty="0" err="1" smtClean="0"/>
              <a:t>ImageClass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6891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Add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Add to GUI pull-down options</a:t>
            </a:r>
          </a:p>
          <a:p>
            <a:pPr lvl="1"/>
            <a:r>
              <a:rPr lang="en-US" dirty="0" smtClean="0"/>
              <a:t>Generally, basic tools should go in “Tools”, image manipulation in “Image”, and analytical methods/scripts in “Analysis”</a:t>
            </a:r>
          </a:p>
          <a:p>
            <a:pPr lvl="1"/>
            <a:r>
              <a:rPr lang="en-US" dirty="0" smtClean="0"/>
              <a:t>No </a:t>
            </a:r>
            <a:r>
              <a:rPr lang="en-US" b="1" i="1" dirty="0" smtClean="0"/>
              <a:t>Callback</a:t>
            </a:r>
            <a:r>
              <a:rPr lang="en-US" dirty="0" smtClean="0"/>
              <a:t> functionality yet</a:t>
            </a:r>
          </a:p>
          <a:p>
            <a:r>
              <a:rPr lang="en-US" dirty="0" smtClean="0"/>
              <a:t>Create a new function</a:t>
            </a:r>
          </a:p>
          <a:p>
            <a:pPr lvl="1"/>
            <a:r>
              <a:rPr lang="en-US" dirty="0" smtClean="0"/>
              <a:t>Decide what object methods are needed</a:t>
            </a:r>
          </a:p>
          <a:p>
            <a:pPr lvl="2"/>
            <a:r>
              <a:rPr lang="en-US" dirty="0" smtClean="0"/>
              <a:t>Will the GUI or display need updates? – </a:t>
            </a:r>
            <a:r>
              <a:rPr lang="en-US" dirty="0" err="1" smtClean="0"/>
              <a:t>CMIclass</a:t>
            </a:r>
            <a:endParaRPr lang="en-US" dirty="0" smtClean="0"/>
          </a:p>
          <a:p>
            <a:pPr lvl="2"/>
            <a:r>
              <a:rPr lang="en-US" dirty="0" smtClean="0"/>
              <a:t>Are you modifying the image? – </a:t>
            </a:r>
            <a:r>
              <a:rPr lang="en-US" dirty="0" err="1" smtClean="0"/>
              <a:t>ImageClass</a:t>
            </a:r>
            <a:endParaRPr lang="en-US" dirty="0" smtClean="0"/>
          </a:p>
          <a:p>
            <a:pPr lvl="2"/>
            <a:r>
              <a:rPr lang="en-US" dirty="0" smtClean="0"/>
              <a:t>Are you modifying the VOI? – </a:t>
            </a:r>
            <a:r>
              <a:rPr lang="en-US" dirty="0" err="1" smtClean="0"/>
              <a:t>MaskClass</a:t>
            </a:r>
            <a:endParaRPr lang="en-US" dirty="0" smtClean="0"/>
          </a:p>
          <a:p>
            <a:pPr lvl="1"/>
            <a:r>
              <a:rPr lang="en-US" dirty="0" smtClean="0"/>
              <a:t>Often you will need to write a simple method in </a:t>
            </a:r>
            <a:r>
              <a:rPr lang="en-US" dirty="0" err="1" smtClean="0"/>
              <a:t>CMIclass</a:t>
            </a:r>
            <a:r>
              <a:rPr lang="en-US" dirty="0" smtClean="0"/>
              <a:t> to call a specific method on a sub-class (</a:t>
            </a:r>
            <a:r>
              <a:rPr lang="en-US" dirty="0" err="1" smtClean="0"/>
              <a:t>ImageClass</a:t>
            </a:r>
            <a:r>
              <a:rPr lang="en-US" dirty="0" smtClean="0"/>
              <a:t>/</a:t>
            </a:r>
            <a:r>
              <a:rPr lang="en-US" dirty="0" err="1" smtClean="0"/>
              <a:t>PRMclass</a:t>
            </a:r>
            <a:r>
              <a:rPr lang="en-US" dirty="0" smtClean="0"/>
              <a:t>/…) and update the GUI with any changes.</a:t>
            </a:r>
          </a:p>
          <a:p>
            <a:pPr lvl="1"/>
            <a:r>
              <a:rPr lang="en-US" dirty="0" smtClean="0"/>
              <a:t>Save the function .m file in the class folder - @</a:t>
            </a:r>
            <a:r>
              <a:rPr lang="en-US" dirty="0" err="1" smtClean="0"/>
              <a:t>CMIclass</a:t>
            </a:r>
            <a:r>
              <a:rPr lang="en-US" dirty="0" smtClean="0"/>
              <a:t> for example</a:t>
            </a:r>
          </a:p>
          <a:p>
            <a:r>
              <a:rPr lang="en-US" dirty="0" smtClean="0"/>
              <a:t>Add </a:t>
            </a:r>
            <a:r>
              <a:rPr lang="en-US" b="1" i="1" dirty="0" smtClean="0"/>
              <a:t>Callback</a:t>
            </a:r>
            <a:r>
              <a:rPr lang="en-US" dirty="0" smtClean="0"/>
              <a:t> definition to </a:t>
            </a:r>
            <a:r>
              <a:rPr lang="en-US" dirty="0" err="1" smtClean="0"/>
              <a:t>CMIclass</a:t>
            </a:r>
            <a:r>
              <a:rPr lang="en-US" dirty="0" smtClean="0"/>
              <a:t> constructor function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CMIclass.m</a:t>
            </a:r>
            <a:r>
              <a:rPr lang="en-US" dirty="0" smtClean="0"/>
              <a:t>, under methods you’ll see “</a:t>
            </a:r>
            <a:r>
              <a:rPr lang="en-US" dirty="0" smtClean="0">
                <a:solidFill>
                  <a:srgbClr val="0000FF"/>
                </a:solidFill>
              </a:rPr>
              <a:t>function</a:t>
            </a:r>
            <a:r>
              <a:rPr lang="en-US" dirty="0" smtClean="0"/>
              <a:t> self = </a:t>
            </a:r>
            <a:r>
              <a:rPr lang="en-US" dirty="0" err="1" smtClean="0"/>
              <a:t>CMIclass</a:t>
            </a:r>
            <a:r>
              <a:rPr lang="en-US" dirty="0" smtClean="0"/>
              <a:t>(</a:t>
            </a:r>
            <a:r>
              <a:rPr lang="en-US" dirty="0" err="1" smtClean="0"/>
              <a:t>disp</a:t>
            </a:r>
            <a:r>
              <a:rPr lang="en-US" dirty="0" smtClean="0"/>
              <a:t>)”</a:t>
            </a:r>
          </a:p>
          <a:p>
            <a:pPr lvl="1"/>
            <a:r>
              <a:rPr lang="en-US" dirty="0" smtClean="0"/>
              <a:t>Add line to set the </a:t>
            </a:r>
            <a:r>
              <a:rPr lang="en-US" b="1" i="1" dirty="0" smtClean="0"/>
              <a:t>callback</a:t>
            </a:r>
            <a:r>
              <a:rPr lang="en-US" dirty="0" smtClean="0"/>
              <a:t> to your method using the </a:t>
            </a:r>
            <a:r>
              <a:rPr lang="en-US" b="1" i="1" dirty="0" smtClean="0"/>
              <a:t>tag</a:t>
            </a:r>
            <a:r>
              <a:rPr lang="en-US" dirty="0" smtClean="0"/>
              <a:t> that you gave it</a:t>
            </a:r>
          </a:p>
          <a:p>
            <a:pPr lvl="1"/>
            <a:r>
              <a:rPr lang="en-US" dirty="0" smtClean="0"/>
              <a:t>set(</a:t>
            </a:r>
            <a:r>
              <a:rPr lang="en-US" dirty="0" err="1" smtClean="0"/>
              <a:t>th.newTag</a:t>
            </a:r>
            <a:r>
              <a:rPr lang="en-US" dirty="0" smtClean="0"/>
              <a:t>, ’Callback’ , @</a:t>
            </a:r>
            <a:r>
              <a:rPr lang="en-US" dirty="0" err="1" smtClean="0"/>
              <a:t>self.newMethod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These are grouped by object type for ease of use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th</a:t>
            </a:r>
            <a:r>
              <a:rPr lang="en-US" dirty="0" smtClean="0"/>
              <a:t>” here is a structure containing all GUI handles, saved in the </a:t>
            </a:r>
            <a:r>
              <a:rPr lang="en-US" dirty="0" err="1" smtClean="0"/>
              <a:t>CMIclass</a:t>
            </a:r>
            <a:r>
              <a:rPr lang="en-US" dirty="0" smtClean="0"/>
              <a:t> object as “</a:t>
            </a:r>
            <a:r>
              <a:rPr lang="en-US" dirty="0" err="1" smtClean="0"/>
              <a:t>self.h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574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Syntax </a:t>
            </a:r>
            <a:r>
              <a:rPr lang="en-US" dirty="0" smtClean="0"/>
              <a:t>– class methods</a:t>
            </a:r>
            <a:endParaRPr lang="en-US" dirty="0"/>
          </a:p>
          <a:p>
            <a:pPr lvl="1"/>
            <a:r>
              <a:rPr lang="en-US" dirty="0"/>
              <a:t>Mostly the same as any other function in </a:t>
            </a:r>
            <a:r>
              <a:rPr lang="en-US" dirty="0" err="1" smtClean="0"/>
              <a:t>Matlab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function</a:t>
            </a:r>
            <a:r>
              <a:rPr lang="en-US" b="1" dirty="0"/>
              <a:t> [out1</a:t>
            </a:r>
            <a:r>
              <a:rPr lang="en-US" b="1" dirty="0" smtClean="0"/>
              <a:t>,…] </a:t>
            </a:r>
            <a:r>
              <a:rPr lang="en-US" b="1" dirty="0"/>
              <a:t>= </a:t>
            </a:r>
            <a:r>
              <a:rPr lang="en-US" b="1" dirty="0" err="1" smtClean="0"/>
              <a:t>functionName</a:t>
            </a:r>
            <a:r>
              <a:rPr lang="en-US" b="1" dirty="0" smtClean="0"/>
              <a:t>(self,in1,…)</a:t>
            </a:r>
            <a:endParaRPr lang="en-US" b="1" dirty="0"/>
          </a:p>
          <a:p>
            <a:pPr lvl="2"/>
            <a:r>
              <a:rPr lang="en-US" dirty="0"/>
              <a:t>“self” is the object that the function belongs </a:t>
            </a:r>
            <a:r>
              <a:rPr lang="en-US" dirty="0" smtClean="0"/>
              <a:t>to</a:t>
            </a:r>
          </a:p>
          <a:p>
            <a:pPr lvl="2"/>
            <a:r>
              <a:rPr lang="en-US" dirty="0" smtClean="0"/>
              <a:t>Add as many inputs/outputs as you need</a:t>
            </a:r>
          </a:p>
          <a:p>
            <a:pPr lvl="1"/>
            <a:r>
              <a:rPr lang="en-US" i="1" dirty="0" smtClean="0"/>
              <a:t>Special case</a:t>
            </a:r>
            <a:r>
              <a:rPr lang="en-US" dirty="0" smtClean="0"/>
              <a:t>: programming for </a:t>
            </a:r>
            <a:r>
              <a:rPr lang="en-US" b="1" i="1" dirty="0" smtClean="0"/>
              <a:t>Callbacks</a:t>
            </a:r>
          </a:p>
          <a:p>
            <a:pPr lvl="2"/>
            <a:r>
              <a:rPr lang="en-US" dirty="0" smtClean="0"/>
              <a:t>Will usually only need in “</a:t>
            </a:r>
            <a:r>
              <a:rPr lang="en-US" dirty="0" err="1" smtClean="0"/>
              <a:t>CMIclass</a:t>
            </a:r>
            <a:r>
              <a:rPr lang="en-US" dirty="0" smtClean="0"/>
              <a:t>” methods</a:t>
            </a:r>
          </a:p>
          <a:p>
            <a:pPr lvl="2"/>
            <a:r>
              <a:rPr lang="en-US" dirty="0" smtClean="0"/>
              <a:t>Required inputs:</a:t>
            </a:r>
          </a:p>
          <a:p>
            <a:pPr lvl="3"/>
            <a:r>
              <a:rPr lang="en-US" dirty="0" smtClean="0"/>
              <a:t>self : same as all other class methods</a:t>
            </a:r>
          </a:p>
          <a:p>
            <a:pPr lvl="3"/>
            <a:r>
              <a:rPr lang="en-US" dirty="0" smtClean="0"/>
              <a:t>At least two more for Callback</a:t>
            </a:r>
          </a:p>
          <a:p>
            <a:pPr lvl="4"/>
            <a:r>
              <a:rPr lang="en-US" dirty="0" smtClean="0"/>
              <a:t>First is the handle of the object calling the method</a:t>
            </a:r>
          </a:p>
          <a:p>
            <a:pPr lvl="4"/>
            <a:r>
              <a:rPr lang="en-US" dirty="0" smtClean="0"/>
              <a:t>Second is a “</a:t>
            </a:r>
            <a:r>
              <a:rPr lang="en-US" dirty="0" err="1" smtClean="0"/>
              <a:t>handle.EventData</a:t>
            </a:r>
            <a:r>
              <a:rPr lang="en-US" dirty="0" smtClean="0"/>
              <a:t>”, which you will probably never need, so replace with “~” to ignore it unless you want to keep the variable spot open for manual inputs</a:t>
            </a:r>
          </a:p>
          <a:p>
            <a:pPr lvl="4"/>
            <a:r>
              <a:rPr lang="en-US" dirty="0" smtClean="0"/>
              <a:t>Add any more inputs that you need after that</a:t>
            </a:r>
          </a:p>
          <a:p>
            <a:pPr lvl="2"/>
            <a:r>
              <a:rPr lang="en-US" dirty="0" smtClean="0"/>
              <a:t>e.g. “</a:t>
            </a:r>
            <a:r>
              <a:rPr lang="en-US" b="1" dirty="0" smtClean="0">
                <a:solidFill>
                  <a:srgbClr val="0000FF"/>
                </a:solidFill>
              </a:rPr>
              <a:t>function</a:t>
            </a:r>
            <a:r>
              <a:rPr lang="en-US" b="1" dirty="0" smtClean="0"/>
              <a:t> [out1,…] = </a:t>
            </a:r>
            <a:r>
              <a:rPr lang="en-US" b="1" dirty="0" err="1" smtClean="0"/>
              <a:t>funcName</a:t>
            </a:r>
            <a:r>
              <a:rPr lang="en-US" b="1" dirty="0" smtClean="0"/>
              <a:t>(self , x , ~)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Usually, you only need to know that the function </a:t>
            </a:r>
            <a:r>
              <a:rPr lang="en-US" smtClean="0"/>
              <a:t>was called by the GUI</a:t>
            </a:r>
            <a:endParaRPr lang="en-US" dirty="0" smtClean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034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PRM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Create script function for performing the analysis</a:t>
            </a:r>
          </a:p>
          <a:p>
            <a:pPr lvl="1"/>
            <a:r>
              <a:rPr lang="en-US" dirty="0" smtClean="0"/>
              <a:t>Begin function name with “</a:t>
            </a:r>
            <a:r>
              <a:rPr lang="en-US" dirty="0" err="1" smtClean="0"/>
              <a:t>prm</a:t>
            </a:r>
            <a:r>
              <a:rPr lang="en-US" dirty="0" smtClean="0"/>
              <a:t>_” for consistency</a:t>
            </a:r>
          </a:p>
          <a:p>
            <a:pPr lvl="1"/>
            <a:r>
              <a:rPr lang="en-US" dirty="0" smtClean="0"/>
              <a:t>Save in “cmi” folder</a:t>
            </a:r>
          </a:p>
          <a:p>
            <a:pPr lvl="1"/>
            <a:r>
              <a:rPr lang="en-US" dirty="0" smtClean="0"/>
              <a:t>Syntax: </a:t>
            </a:r>
          </a:p>
          <a:p>
            <a:pPr lvl="2"/>
            <a:r>
              <a:rPr lang="en-US" b="1" i="1" u="sng" dirty="0" smtClean="0"/>
              <a:t>[ </a:t>
            </a:r>
            <a:r>
              <a:rPr lang="en-US" b="1" i="1" u="sng" dirty="0" err="1" smtClean="0"/>
              <a:t>prmvals</a:t>
            </a:r>
            <a:r>
              <a:rPr lang="en-US" b="1" i="1" u="sng" dirty="0" smtClean="0"/>
              <a:t> , </a:t>
            </a:r>
            <a:r>
              <a:rPr lang="en-US" b="1" i="1" u="sng" dirty="0" err="1" smtClean="0"/>
              <a:t>cmap</a:t>
            </a:r>
            <a:r>
              <a:rPr lang="en-US" b="1" i="1" u="sng" dirty="0" smtClean="0"/>
              <a:t> , labels , limits , </a:t>
            </a:r>
            <a:r>
              <a:rPr lang="en-US" b="1" i="1" u="sng" dirty="0" err="1" smtClean="0"/>
              <a:t>axlabels</a:t>
            </a:r>
            <a:r>
              <a:rPr lang="en-US" b="1" i="1" u="sng" dirty="0" smtClean="0"/>
              <a:t> ] = </a:t>
            </a:r>
            <a:r>
              <a:rPr lang="en-US" b="1" i="1" u="sng" dirty="0" err="1" smtClean="0"/>
              <a:t>prm_newModel</a:t>
            </a:r>
            <a:r>
              <a:rPr lang="en-US" b="1" i="1" u="sng" dirty="0" smtClean="0"/>
              <a:t>( </a:t>
            </a:r>
            <a:r>
              <a:rPr lang="en-US" b="1" i="1" u="sng" dirty="0" err="1" smtClean="0"/>
              <a:t>vals</a:t>
            </a:r>
            <a:r>
              <a:rPr lang="en-US" b="1" i="1" u="sng" dirty="0" smtClean="0"/>
              <a:t> , options )</a:t>
            </a:r>
          </a:p>
          <a:p>
            <a:pPr lvl="2"/>
            <a:r>
              <a:rPr lang="en-US" dirty="0" smtClean="0"/>
              <a:t>Inputs:</a:t>
            </a:r>
          </a:p>
          <a:p>
            <a:pPr lvl="3"/>
            <a:r>
              <a:rPr lang="en-US" dirty="0" err="1" smtClean="0"/>
              <a:t>vals</a:t>
            </a:r>
            <a:r>
              <a:rPr lang="en-US" dirty="0" smtClean="0"/>
              <a:t> = [</a:t>
            </a:r>
            <a:r>
              <a:rPr lang="en-US" b="1" dirty="0" smtClean="0"/>
              <a:t>n</a:t>
            </a:r>
            <a:r>
              <a:rPr lang="en-US" dirty="0" smtClean="0"/>
              <a:t> x 2] matrix containing </a:t>
            </a:r>
            <a:r>
              <a:rPr lang="en-US" b="1" dirty="0" smtClean="0"/>
              <a:t>n</a:t>
            </a:r>
            <a:r>
              <a:rPr lang="en-US" dirty="0" smtClean="0"/>
              <a:t> value pairs [</a:t>
            </a:r>
            <a:r>
              <a:rPr lang="en-US" dirty="0" err="1" smtClean="0"/>
              <a:t>x,y</a:t>
            </a:r>
            <a:r>
              <a:rPr lang="en-US" dirty="0" smtClean="0"/>
              <a:t>]</a:t>
            </a:r>
          </a:p>
          <a:p>
            <a:pPr lvl="3"/>
            <a:r>
              <a:rPr lang="en-US" dirty="0" smtClean="0"/>
              <a:t>options = vector of model option values (e.g. thresholds, etc.)</a:t>
            </a:r>
          </a:p>
          <a:p>
            <a:pPr lvl="2"/>
            <a:r>
              <a:rPr lang="en-US" dirty="0" smtClean="0"/>
              <a:t>Outputs:</a:t>
            </a:r>
          </a:p>
          <a:p>
            <a:pPr lvl="3"/>
            <a:r>
              <a:rPr lang="en-US" dirty="0" err="1" smtClean="0"/>
              <a:t>prmvals</a:t>
            </a:r>
            <a:r>
              <a:rPr lang="en-US" dirty="0" smtClean="0"/>
              <a:t> = [</a:t>
            </a:r>
            <a:r>
              <a:rPr lang="en-US" b="1" dirty="0"/>
              <a:t>n</a:t>
            </a:r>
            <a:r>
              <a:rPr lang="en-US" dirty="0" smtClean="0"/>
              <a:t> x 1] vector of </a:t>
            </a:r>
            <a:r>
              <a:rPr lang="en-US" b="1" dirty="0" smtClean="0"/>
              <a:t>n</a:t>
            </a:r>
            <a:r>
              <a:rPr lang="en-US" dirty="0" smtClean="0"/>
              <a:t> PRM index values (note: highest index </a:t>
            </a:r>
            <a:r>
              <a:rPr lang="en-US" dirty="0" smtClean="0">
                <a:sym typeface="Wingdings" pitchFamily="2" charset="2"/>
              </a:rPr>
              <a:t> first </a:t>
            </a:r>
            <a:r>
              <a:rPr lang="en-US" dirty="0" err="1" smtClean="0">
                <a:sym typeface="Wingdings" pitchFamily="2" charset="2"/>
              </a:rPr>
              <a:t>cmap</a:t>
            </a:r>
            <a:r>
              <a:rPr lang="en-US" dirty="0" smtClean="0">
                <a:sym typeface="Wingdings" pitchFamily="2" charset="2"/>
              </a:rPr>
              <a:t>/labels value</a:t>
            </a:r>
            <a:r>
              <a:rPr lang="en-US" dirty="0" smtClean="0"/>
              <a:t>)</a:t>
            </a:r>
          </a:p>
          <a:p>
            <a:pPr lvl="3"/>
            <a:r>
              <a:rPr lang="en-US" dirty="0" err="1" smtClean="0"/>
              <a:t>cmap</a:t>
            </a:r>
            <a:r>
              <a:rPr lang="en-US" dirty="0" smtClean="0"/>
              <a:t> = [</a:t>
            </a:r>
            <a:r>
              <a:rPr lang="en-US" b="1" dirty="0" smtClean="0"/>
              <a:t>p</a:t>
            </a:r>
            <a:r>
              <a:rPr lang="en-US" dirty="0" smtClean="0"/>
              <a:t> x 3] RGB matrix describing desired PRM colors corresponding to each PRM index</a:t>
            </a:r>
          </a:p>
          <a:p>
            <a:pPr lvl="3"/>
            <a:r>
              <a:rPr lang="en-US" dirty="0" smtClean="0"/>
              <a:t>labels = {1 x </a:t>
            </a:r>
            <a:r>
              <a:rPr lang="en-US" b="1" dirty="0" smtClean="0"/>
              <a:t>p</a:t>
            </a:r>
            <a:r>
              <a:rPr lang="en-US" dirty="0" smtClean="0"/>
              <a:t>} cell array of strings labeling each PRM region</a:t>
            </a:r>
          </a:p>
          <a:p>
            <a:pPr lvl="3"/>
            <a:r>
              <a:rPr lang="en-US" dirty="0" smtClean="0"/>
              <a:t>limits = [2 x 2] matrix with desired min/max values for the scatterplot x- and y-axes</a:t>
            </a:r>
          </a:p>
          <a:p>
            <a:pPr lvl="3"/>
            <a:r>
              <a:rPr lang="en-US" dirty="0" err="1" smtClean="0"/>
              <a:t>axlabels</a:t>
            </a:r>
            <a:r>
              <a:rPr lang="en-US" dirty="0" smtClean="0"/>
              <a:t> = {1 x 2} cell array of strings containing axes labels for scatterplot</a:t>
            </a:r>
          </a:p>
          <a:p>
            <a:r>
              <a:rPr lang="en-US" dirty="0" smtClean="0"/>
              <a:t>Add definition to </a:t>
            </a:r>
            <a:r>
              <a:rPr lang="en-US" dirty="0" err="1" smtClean="0"/>
              <a:t>PRMclass.m</a:t>
            </a:r>
            <a:endParaRPr lang="en-US" dirty="0" smtClean="0"/>
          </a:p>
          <a:p>
            <a:pPr lvl="1"/>
            <a:r>
              <a:rPr lang="en-US" dirty="0" smtClean="0"/>
              <a:t>Property: “</a:t>
            </a:r>
            <a:r>
              <a:rPr lang="en-US" dirty="0" err="1" smtClean="0"/>
              <a:t>prmdef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name – string describing the model</a:t>
            </a:r>
          </a:p>
          <a:p>
            <a:pPr lvl="2"/>
            <a:r>
              <a:rPr lang="en-US" dirty="0" smtClean="0"/>
              <a:t>prompt – cell array of strings for input options</a:t>
            </a:r>
          </a:p>
          <a:p>
            <a:pPr lvl="2"/>
            <a:r>
              <a:rPr lang="en-US" dirty="0" err="1" smtClean="0"/>
              <a:t>def</a:t>
            </a:r>
            <a:r>
              <a:rPr lang="en-US" dirty="0" smtClean="0"/>
              <a:t> – default values for prompt options</a:t>
            </a:r>
          </a:p>
          <a:p>
            <a:pPr lvl="2"/>
            <a:r>
              <a:rPr lang="en-US" dirty="0" err="1" smtClean="0"/>
              <a:t>func</a:t>
            </a:r>
            <a:r>
              <a:rPr lang="en-US" dirty="0" smtClean="0"/>
              <a:t> – string describing the function handle for your new function (</a:t>
            </a:r>
            <a:r>
              <a:rPr lang="en-US" dirty="0" smtClean="0">
                <a:solidFill>
                  <a:srgbClr val="CC00CC"/>
                </a:solidFill>
              </a:rPr>
              <a:t>‘@</a:t>
            </a:r>
            <a:r>
              <a:rPr lang="en-US" dirty="0" err="1" smtClean="0">
                <a:solidFill>
                  <a:srgbClr val="CC00CC"/>
                </a:solidFill>
              </a:rPr>
              <a:t>functionName</a:t>
            </a:r>
            <a:r>
              <a:rPr lang="en-US" dirty="0" smtClean="0">
                <a:solidFill>
                  <a:srgbClr val="CC00CC"/>
                </a:solidFill>
              </a:rPr>
              <a:t>’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05883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3494" y="1076110"/>
            <a:ext cx="2513830" cy="5539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CMI – member </a:t>
            </a:r>
            <a:r>
              <a:rPr lang="en-US" dirty="0" smtClean="0"/>
              <a:t>functions</a:t>
            </a:r>
            <a:endParaRPr lang="en-US" dirty="0" smtClean="0"/>
          </a:p>
          <a:p>
            <a:pPr algn="ctr"/>
            <a:r>
              <a:rPr lang="en-US" sz="1200" dirty="0" smtClean="0"/>
              <a:t>(for display updates)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46603" y="4164544"/>
            <a:ext cx="1091966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dispUDbg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080739" y="4953000"/>
            <a:ext cx="1112292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dispUDroi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745887" y="3374951"/>
            <a:ext cx="1269899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dispUDslice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448288" y="2376604"/>
            <a:ext cx="1297599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dispUDview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506354" y="4768334"/>
            <a:ext cx="1207382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dispUDimg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658754" y="2013746"/>
            <a:ext cx="1375698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dispUDcmap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62754" y="2383078"/>
            <a:ext cx="1350050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dispUDmask</a:t>
            </a:r>
            <a:endParaRPr lang="en-US" dirty="0" smtClean="0"/>
          </a:p>
        </p:txBody>
      </p:sp>
      <p:cxnSp>
        <p:nvCxnSpPr>
          <p:cNvPr id="15" name="Straight Connector 14"/>
          <p:cNvCxnSpPr>
            <a:stCxn id="4" idx="2"/>
            <a:endCxn id="6" idx="0"/>
          </p:cNvCxnSpPr>
          <p:nvPr/>
        </p:nvCxnSpPr>
        <p:spPr>
          <a:xfrm>
            <a:off x="4530409" y="1630108"/>
            <a:ext cx="3362177" cy="253443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2"/>
            <a:endCxn id="10" idx="0"/>
          </p:cNvCxnSpPr>
          <p:nvPr/>
        </p:nvCxnSpPr>
        <p:spPr>
          <a:xfrm flipH="1">
            <a:off x="3097088" y="1630108"/>
            <a:ext cx="1433321" cy="74649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2"/>
            <a:endCxn id="11" idx="0"/>
          </p:cNvCxnSpPr>
          <p:nvPr/>
        </p:nvCxnSpPr>
        <p:spPr>
          <a:xfrm>
            <a:off x="4530409" y="1630108"/>
            <a:ext cx="2579636" cy="313822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2"/>
            <a:endCxn id="8" idx="0"/>
          </p:cNvCxnSpPr>
          <p:nvPr/>
        </p:nvCxnSpPr>
        <p:spPr>
          <a:xfrm>
            <a:off x="4530409" y="1630108"/>
            <a:ext cx="1106476" cy="332289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2"/>
            <a:endCxn id="9" idx="0"/>
          </p:cNvCxnSpPr>
          <p:nvPr/>
        </p:nvCxnSpPr>
        <p:spPr>
          <a:xfrm flipH="1">
            <a:off x="4380837" y="1630108"/>
            <a:ext cx="149572" cy="174484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2"/>
            <a:endCxn id="11" idx="0"/>
          </p:cNvCxnSpPr>
          <p:nvPr/>
        </p:nvCxnSpPr>
        <p:spPr>
          <a:xfrm>
            <a:off x="4380837" y="3744283"/>
            <a:ext cx="2729208" cy="102405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2"/>
            <a:endCxn id="6" idx="0"/>
          </p:cNvCxnSpPr>
          <p:nvPr/>
        </p:nvCxnSpPr>
        <p:spPr>
          <a:xfrm>
            <a:off x="4380837" y="3744283"/>
            <a:ext cx="3511749" cy="42026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" idx="2"/>
            <a:endCxn id="12" idx="0"/>
          </p:cNvCxnSpPr>
          <p:nvPr/>
        </p:nvCxnSpPr>
        <p:spPr>
          <a:xfrm>
            <a:off x="4530409" y="1630108"/>
            <a:ext cx="2816194" cy="38363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2"/>
            <a:endCxn id="8" idx="0"/>
          </p:cNvCxnSpPr>
          <p:nvPr/>
        </p:nvCxnSpPr>
        <p:spPr>
          <a:xfrm>
            <a:off x="4380837" y="3744283"/>
            <a:ext cx="1256048" cy="120871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" idx="2"/>
            <a:endCxn id="9" idx="0"/>
          </p:cNvCxnSpPr>
          <p:nvPr/>
        </p:nvCxnSpPr>
        <p:spPr>
          <a:xfrm>
            <a:off x="3097088" y="2745936"/>
            <a:ext cx="1283749" cy="629015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" idx="2"/>
            <a:endCxn id="13" idx="0"/>
          </p:cNvCxnSpPr>
          <p:nvPr/>
        </p:nvCxnSpPr>
        <p:spPr>
          <a:xfrm flipH="1">
            <a:off x="1237779" y="1630108"/>
            <a:ext cx="3292630" cy="75297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3" idx="2"/>
            <a:endCxn id="9" idx="0"/>
          </p:cNvCxnSpPr>
          <p:nvPr/>
        </p:nvCxnSpPr>
        <p:spPr>
          <a:xfrm>
            <a:off x="1237779" y="2752410"/>
            <a:ext cx="3143058" cy="62254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897080" y="4953000"/>
            <a:ext cx="1200008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dispUDhist</a:t>
            </a:r>
            <a:endParaRPr lang="en-US" dirty="0" smtClean="0"/>
          </a:p>
        </p:txBody>
      </p:sp>
      <p:cxnSp>
        <p:nvCxnSpPr>
          <p:cNvPr id="49" name="Straight Connector 48"/>
          <p:cNvCxnSpPr>
            <a:stCxn id="13" idx="2"/>
            <a:endCxn id="50" idx="0"/>
          </p:cNvCxnSpPr>
          <p:nvPr/>
        </p:nvCxnSpPr>
        <p:spPr>
          <a:xfrm>
            <a:off x="1237779" y="2752410"/>
            <a:ext cx="1259305" cy="220059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716588" y="3693260"/>
            <a:ext cx="301686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</a:t>
            </a:r>
          </a:p>
        </p:txBody>
      </p:sp>
      <p:cxnSp>
        <p:nvCxnSpPr>
          <p:cNvPr id="85" name="Straight Connector 84"/>
          <p:cNvCxnSpPr>
            <a:stCxn id="4" idx="2"/>
            <a:endCxn id="50" idx="0"/>
          </p:cNvCxnSpPr>
          <p:nvPr/>
        </p:nvCxnSpPr>
        <p:spPr>
          <a:xfrm flipH="1">
            <a:off x="2497084" y="1630108"/>
            <a:ext cx="2033325" cy="332289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743200" y="3864019"/>
            <a:ext cx="508474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0/1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85308" y="304800"/>
            <a:ext cx="55733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 err="1" smtClean="0"/>
              <a:t>CMIclass</a:t>
            </a:r>
            <a:r>
              <a:rPr lang="en-US" sz="2800" b="1" u="sng" dirty="0" smtClean="0"/>
              <a:t> Methods for Image Display</a:t>
            </a:r>
          </a:p>
          <a:p>
            <a:pPr algn="ctr"/>
            <a:r>
              <a:rPr lang="en-US" sz="1400" dirty="0" smtClean="0"/>
              <a:t>(in “</a:t>
            </a:r>
            <a:r>
              <a:rPr lang="en-US" sz="1400" dirty="0" err="1" smtClean="0"/>
              <a:t>CMIclass.m</a:t>
            </a:r>
            <a:r>
              <a:rPr lang="en-US" sz="1400" dirty="0" smtClean="0"/>
              <a:t>”)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62754" y="6019800"/>
            <a:ext cx="828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Higher-level functions call lower ones to limit display updates to only what is needed.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993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830</Words>
  <Application>Microsoft Office PowerPoint</Application>
  <PresentationFormat>On-screen Show (4:3)</PresentationFormat>
  <Paragraphs>113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Using CMIclass</vt:lpstr>
      <vt:lpstr>How to Add a Function</vt:lpstr>
      <vt:lpstr>Class Method Syntax</vt:lpstr>
      <vt:lpstr>Adding a PRM Model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bahoff</dc:creator>
  <cp:lastModifiedBy>bahoff</cp:lastModifiedBy>
  <cp:revision>28</cp:revision>
  <dcterms:created xsi:type="dcterms:W3CDTF">2013-02-01T18:29:50Z</dcterms:created>
  <dcterms:modified xsi:type="dcterms:W3CDTF">2013-02-11T21:21:56Z</dcterms:modified>
</cp:coreProperties>
</file>