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combine" TargetMode="External"/><Relationship Id="rId3" Type="http://schemas.openxmlformats.org/officeDocument/2006/relationships/hyperlink" Target="https://en.m.wikipedia.org/wiki/Reactive_Stream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flawless-app-stories/will-combine-kill-rxswift-64780a150d89"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k.wikipedia.org/wiki/%D0%9F%D0%B0%D1%80%D0%B0%D0%B4%D0%B8%D0%B3%D0%BC%D0%B0_%D0%BF%D1%80%D0%BE%D0%B3%D1%80%D0%B0%D0%BC%D1%83%D0%B2%D0%B0%D0%BD%D0%BD%D1%8F" TargetMode="External"/><Relationship Id="rId3" Type="http://schemas.openxmlformats.org/officeDocument/2006/relationships/hyperlink" Target="https://uk.wikipedia.org/wiki/%D0%9C%D0%BE%D0%B2%D0%B0_%D0%BF%D1%80%D0%BE%D0%B3%D1%80%D0%B0%D0%BC%D1%83%D0%B2%D0%B0%D0%BD%D0%BD%D1%8F" TargetMode="External"/><Relationship Id="rId4" Type="http://schemas.openxmlformats.org/officeDocument/2006/relationships/hyperlink" Target="https://uk.wikipedia.org/wiki/%D0%A4%D1%83%D0%BD%D0%BA%D1%86%D1%96%D0%B9%D0%BD%D0%B5_%D0%BF%D1%80%D0%BE%D0%B3%D1%80%D0%B0%D0%BC%D1%83%D0%B2%D0%B0%D0%BD%D0%BD%D1%8F" TargetMode="External"/><Relationship Id="rId5" Type="http://schemas.openxmlformats.org/officeDocument/2006/relationships/hyperlink" Target="https://uk.wikipedia.org/wiki/%D0%95%D0%BB%D0%B5%D0%BA%D1%82%D1%80%D0%BE%D0%BD%D0%BD%D0%B8%D0%B9_%D0%B0%D1%80%D0%BA%D1%83%D1%88"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1" Type="http://schemas.openxmlformats.org/officeDocument/2006/relationships/hyperlink" Target="https://uk.wikipedia.org/wiki/SQL" TargetMode="External"/><Relationship Id="rId10" Type="http://schemas.openxmlformats.org/officeDocument/2006/relationships/hyperlink" Target="https://uk.wikipedia.org/wiki/Select_(SQL)" TargetMode="External"/><Relationship Id="rId13" Type="http://schemas.openxmlformats.org/officeDocument/2006/relationships/hyperlink" Target="https://uk.wikipedia.org/wiki/%D0%A4%D1%83%D0%BD%D0%BA%D1%86%D1%96%D0%BE%D0%BD%D0%B0%D0%BB%D1%8C%D0%BD%D0%B5_%D0%BF%D1%80%D0%BE%D0%B3%D1%80%D0%B0%D0%BC%D1%83%D0%B2%D0%B0%D0%BD%D0%BD%D1%8F" TargetMode="External"/><Relationship Id="rId12" Type="http://schemas.openxmlformats.org/officeDocument/2006/relationships/hyperlink" Target="https://uk.wikipedia.org/wiki/%D0%91%D0%B0%D0%B7%D0%B8_%D0%B4%D0%B0%D0%BD%D0%B8%D1%85" TargetMode="External"/><Relationship Id="rId1" Type="http://schemas.openxmlformats.org/officeDocument/2006/relationships/notesMaster" Target="../notesMasters/notesMaster1.xml"/><Relationship Id="rId2" Type="http://schemas.openxmlformats.org/officeDocument/2006/relationships/hyperlink" Target="https://uk.wikipedia.org/wiki/%D0%9F%D0%B0%D1%80%D0%B0%D0%B4%D0%B8%D0%B3%D0%BC%D0%B0_%D0%BF%D1%80%D0%BE%D0%B3%D1%80%D0%B0%D0%BC%D1%83%D0%B2%D0%B0%D0%BD%D0%BD%D1%8F" TargetMode="External"/><Relationship Id="rId3" Type="http://schemas.openxmlformats.org/officeDocument/2006/relationships/hyperlink" Target="https://uk.wikipedia.org/wiki/HTML" TargetMode="External"/><Relationship Id="rId4" Type="http://schemas.openxmlformats.org/officeDocument/2006/relationships/hyperlink" Target="https://uk.wikipedia.org/wiki/%D0%9C%D0%BE%D0%B2%D0%B0_%D0%BF%D1%80%D0%BE%D0%B3%D1%80%D0%B0%D0%BC%D1%83%D0%B2%D0%B0%D0%BD%D0%BD%D1%8F" TargetMode="External"/><Relationship Id="rId9" Type="http://schemas.openxmlformats.org/officeDocument/2006/relationships/hyperlink" Target="https://uk.wikipedia.org/wiki/%D0%90%D0%BB%D0%B3%D0%BE%D1%80%D0%B8%D1%82%D0%BC" TargetMode="External"/><Relationship Id="rId15" Type="http://schemas.openxmlformats.org/officeDocument/2006/relationships/hyperlink" Target="https://uk.wikipedia.org/wiki/%D0%9F%D1%80%D0%BE%D0%B3%D1%80%D0%B0%D0%BC%D1%83%D0%B2%D0%B0%D0%BD%D0%BD%D1%8F_%D0%BE%D0%B1%D0%BC%D0%B5%D0%B6%D0%B5%D0%BD%D0%BD%D1%8F%D0%BC%D0%B8" TargetMode="External"/><Relationship Id="rId14" Type="http://schemas.openxmlformats.org/officeDocument/2006/relationships/hyperlink" Target="https://uk.wikipedia.org/wiki/%D0%9B%D0%BE%D0%B3%D1%96%D1%87%D0%BD%D0%B5_%D0%BF%D1%80%D0%BE%D0%B3%D1%80%D0%B0%D0%BC%D1%83%D0%B2%D0%B0%D0%BD%D0%BD%D1%8F" TargetMode="External"/><Relationship Id="rId17" Type="http://schemas.openxmlformats.org/officeDocument/2006/relationships/hyperlink" Target="https://uk.wikipedia.org/wiki/%D0%9F%D1%80%D0%BE%D0%B3%D1%80%D0%B0%D0%BC%D1%83%D0%B2%D0%B0%D0%BD%D0%BD%D1%8F_%D0%BE%D0%B1%D0%BC%D0%B5%D0%B6%D0%B5%D0%BD%D0%BD%D1%8F%D0%BC%D0%B8" TargetMode="External"/><Relationship Id="rId16" Type="http://schemas.openxmlformats.org/officeDocument/2006/relationships/hyperlink" Target="https://uk.wikipedia.org/wiki/%D0%86%D0%BC%D0%BF%D0%B5%D1%80%D0%B0%D1%82%D0%B8%D0%B2%D0%BD%D0%B5_%D0%BF%D1%80%D0%BE%D0%B3%D1%80%D0%B0%D0%BC%D1%83%D0%B2%D0%B0%D0%BD%D0%BD%D1%8F" TargetMode="External"/><Relationship Id="rId5" Type="http://schemas.openxmlformats.org/officeDocument/2006/relationships/hyperlink" Target="https://uk.wikipedia.org/wiki/%D0%86%D0%BC%D0%BF%D0%B5%D1%80%D0%B0%D1%82%D0%B8%D0%B2%D0%BD%D0%B5_%D0%BF%D1%80%D0%BE%D0%B3%D1%80%D0%B0%D0%BC%D1%83%D0%B2%D0%B0%D0%BD%D0%BD%D1%8F" TargetMode="External"/><Relationship Id="rId6" Type="http://schemas.openxmlformats.org/officeDocument/2006/relationships/hyperlink" Target="https://uk.wikipedia.org/wiki/%D0%A4%D0%BE%D1%80%D1%82%D1%80%D0%B0%D0%BD" TargetMode="External"/><Relationship Id="rId7" Type="http://schemas.openxmlformats.org/officeDocument/2006/relationships/hyperlink" Target="https://uk.wikipedia.org/wiki/C_(%D0%BC%D0%BE%D0%B2%D0%B0_%D0%BF%D1%80%D0%BE%D0%B3%D1%80%D0%B0%D0%BC%D1%83%D0%B2%D0%B0%D0%BD%D0%BD%D1%8F)" TargetMode="External"/><Relationship Id="rId8" Type="http://schemas.openxmlformats.org/officeDocument/2006/relationships/hyperlink" Target="https://uk.wikipedia.org/wiki/Java_(%D0%BC%D0%BE%D0%B2%D0%B0_%D0%BF%D1%80%D0%BE%D0%B3%D1%80%D0%B0%D0%BC%D1%83%D0%B2%D0%B0%D0%BD%D0%BD%D1%8F)"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pple.com/documentation/combine/publisher" TargetMode="External"/><Relationship Id="rId3" Type="http://schemas.openxmlformats.org/officeDocument/2006/relationships/hyperlink" Target="https://developer.apple.com/documentation/combine/subscriber"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ReactiveX/RxSwift/blob/master/Documentation/MathBehindRx.md"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400">
                <a:uFill>
                  <a:noFill/>
                </a:uFill>
                <a:latin typeface="Georgia"/>
                <a:ea typeface="Georgia"/>
                <a:cs typeface="Georgia"/>
                <a:sym typeface="Georgia"/>
                <a:hlinkClick r:id="rId2"/>
              </a:rPr>
              <a:t>Combine framework</a:t>
            </a:r>
            <a:r>
              <a:rPr lang="uk" sz="1400">
                <a:highlight>
                  <a:srgbClr val="FFFFFF"/>
                </a:highlight>
                <a:latin typeface="Georgia"/>
                <a:ea typeface="Georgia"/>
                <a:cs typeface="Georgia"/>
                <a:sym typeface="Georgia"/>
              </a:rPr>
              <a:t> was presented at WWDC2019. This is an obvious competitor to RxSwift, which implements the </a:t>
            </a:r>
            <a:r>
              <a:rPr lang="uk" sz="1400">
                <a:uFill>
                  <a:noFill/>
                </a:uFill>
                <a:latin typeface="Georgia"/>
                <a:ea typeface="Georgia"/>
                <a:cs typeface="Georgia"/>
                <a:sym typeface="Georgia"/>
                <a:hlinkClick r:id="rId3"/>
              </a:rPr>
              <a:t>reactive streams specification</a:t>
            </a:r>
            <a:r>
              <a:rPr lang="uk" sz="1400">
                <a:highlight>
                  <a:srgbClr val="FFFFFF"/>
                </a:highlight>
                <a:latin typeface="Georgia"/>
                <a:ea typeface="Georgia"/>
                <a:cs typeface="Georgia"/>
                <a:sym typeface="Georgia"/>
              </a:rPr>
              <a:t>. Let’s talk about whether something changed in our lives.</a:t>
            </a:r>
            <a:endParaRPr sz="1400">
              <a:latin typeface="Georgia"/>
              <a:ea typeface="Georgia"/>
              <a:cs typeface="Georgia"/>
              <a:sym typeface="Georgi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ee474a9b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ee474a9b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2000"/>
              </a:spcBef>
              <a:spcAft>
                <a:spcPts val="0"/>
              </a:spcAft>
              <a:buNone/>
            </a:pPr>
            <a:r>
              <a:rPr b="1" lang="uk" sz="1400">
                <a:latin typeface="Georgia"/>
                <a:ea typeface="Georgia"/>
                <a:cs typeface="Georgia"/>
                <a:sym typeface="Georgia"/>
              </a:rPr>
              <a:t>Current compatibility</a:t>
            </a:r>
            <a:endParaRPr b="1" sz="1400">
              <a:latin typeface="Georgia"/>
              <a:ea typeface="Georgia"/>
              <a:cs typeface="Georgia"/>
              <a:sym typeface="Georgia"/>
            </a:endParaRPr>
          </a:p>
          <a:p>
            <a:pPr indent="0" lvl="0" marL="0" rtl="0" algn="l">
              <a:lnSpc>
                <a:spcPct val="100000"/>
              </a:lnSpc>
              <a:spcBef>
                <a:spcPts val="1400"/>
              </a:spcBef>
              <a:spcAft>
                <a:spcPts val="0"/>
              </a:spcAft>
              <a:buNone/>
            </a:pPr>
            <a:r>
              <a:rPr lang="uk" sz="1400">
                <a:latin typeface="Georgia"/>
                <a:ea typeface="Georgia"/>
                <a:cs typeface="Georgia"/>
                <a:sym typeface="Georgia"/>
              </a:rPr>
              <a:t>First off, Combine does not offer </a:t>
            </a:r>
            <a:r>
              <a:rPr i="1" lang="uk" sz="1400">
                <a:latin typeface="Georgia"/>
                <a:ea typeface="Georgia"/>
                <a:cs typeface="Georgia"/>
                <a:sym typeface="Georgia"/>
              </a:rPr>
              <a:t>backward compatibility</a:t>
            </a:r>
            <a:r>
              <a:rPr lang="uk" sz="1400">
                <a:latin typeface="Georgia"/>
                <a:ea typeface="Georgia"/>
                <a:cs typeface="Georgia"/>
                <a:sym typeface="Georgia"/>
              </a:rPr>
              <a:t>, that is, it’s not available for systems older than iOS 13 / macOS Catalina, since it needs the new </a:t>
            </a:r>
            <a:r>
              <a:rPr i="1" lang="uk" sz="1400">
                <a:latin typeface="Georgia"/>
                <a:ea typeface="Georgia"/>
                <a:cs typeface="Georgia"/>
                <a:sym typeface="Georgia"/>
              </a:rPr>
              <a:t>runtime</a:t>
            </a:r>
            <a:r>
              <a:rPr lang="uk" sz="1400">
                <a:latin typeface="Georgia"/>
                <a:ea typeface="Georgia"/>
                <a:cs typeface="Georgia"/>
                <a:sym typeface="Georgia"/>
              </a:rPr>
              <a:t> process in order to work. There are no future plans to introduce this backward compatibility.</a:t>
            </a:r>
            <a:endParaRPr sz="1400">
              <a:latin typeface="Georgia"/>
              <a:ea typeface="Georgia"/>
              <a:cs typeface="Georgia"/>
              <a:sym typeface="Georgia"/>
            </a:endParaRPr>
          </a:p>
          <a:p>
            <a:pPr indent="0" lvl="0" marL="0" rtl="0" algn="l">
              <a:lnSpc>
                <a:spcPct val="100000"/>
              </a:lnSpc>
              <a:spcBef>
                <a:spcPts val="1400"/>
              </a:spcBef>
              <a:spcAft>
                <a:spcPts val="0"/>
              </a:spcAft>
              <a:buNone/>
            </a:pPr>
            <a:r>
              <a:rPr lang="uk" sz="1400">
                <a:latin typeface="Georgia"/>
                <a:ea typeface="Georgia"/>
                <a:cs typeface="Georgia"/>
                <a:sym typeface="Georgia"/>
              </a:rPr>
              <a:t>RxSwift works with iOS 8 and above.</a:t>
            </a:r>
            <a:endParaRPr sz="1400">
              <a:latin typeface="Georgia"/>
              <a:ea typeface="Georgia"/>
              <a:cs typeface="Georgia"/>
              <a:sym typeface="Georgia"/>
            </a:endParaRPr>
          </a:p>
          <a:p>
            <a:pPr indent="0" lvl="0" marL="0" rtl="0" algn="l">
              <a:lnSpc>
                <a:spcPct val="100000"/>
              </a:lnSpc>
              <a:spcBef>
                <a:spcPts val="2000"/>
              </a:spcBef>
              <a:spcAft>
                <a:spcPts val="0"/>
              </a:spcAft>
              <a:buNone/>
            </a:pPr>
            <a:r>
              <a:rPr b="1" lang="uk" sz="1400">
                <a:latin typeface="Georgia"/>
                <a:ea typeface="Georgia"/>
                <a:cs typeface="Georgia"/>
                <a:sym typeface="Georgia"/>
              </a:rPr>
              <a:t>Error management</a:t>
            </a:r>
            <a:endParaRPr b="1" sz="1400">
              <a:latin typeface="Georgia"/>
              <a:ea typeface="Georgia"/>
              <a:cs typeface="Georgia"/>
              <a:sym typeface="Georgia"/>
            </a:endParaRPr>
          </a:p>
          <a:p>
            <a:pPr indent="0" lvl="0" marL="0" rtl="0" algn="l">
              <a:lnSpc>
                <a:spcPct val="100000"/>
              </a:lnSpc>
              <a:spcBef>
                <a:spcPts val="1400"/>
              </a:spcBef>
              <a:spcAft>
                <a:spcPts val="0"/>
              </a:spcAft>
              <a:buNone/>
            </a:pPr>
            <a:r>
              <a:rPr lang="uk" sz="1400">
                <a:latin typeface="Georgia"/>
                <a:ea typeface="Georgia"/>
                <a:cs typeface="Georgia"/>
                <a:sym typeface="Georgia"/>
              </a:rPr>
              <a:t>Looking at the specification for the </a:t>
            </a:r>
            <a:r>
              <a:rPr lang="uk" sz="1400">
                <a:highlight>
                  <a:srgbClr val="F7F7F7"/>
                </a:highlight>
                <a:latin typeface="Georgia"/>
                <a:ea typeface="Georgia"/>
                <a:cs typeface="Georgia"/>
                <a:sym typeface="Georgia"/>
              </a:rPr>
              <a:t>Observable</a:t>
            </a:r>
            <a:r>
              <a:rPr lang="uk" sz="1400">
                <a:latin typeface="Georgia"/>
                <a:ea typeface="Georgia"/>
                <a:cs typeface="Georgia"/>
                <a:sym typeface="Georgia"/>
              </a:rPr>
              <a:t> protocol we’ll spot the first differences.</a:t>
            </a:r>
            <a:endParaRPr sz="1400">
              <a:latin typeface="Georgia"/>
              <a:ea typeface="Georgia"/>
              <a:cs typeface="Georgia"/>
              <a:sym typeface="Georgia"/>
            </a:endParaRPr>
          </a:p>
          <a:p>
            <a:pPr indent="0" lvl="0" marL="0" rtl="0" algn="l">
              <a:lnSpc>
                <a:spcPct val="100000"/>
              </a:lnSpc>
              <a:spcBef>
                <a:spcPts val="1400"/>
              </a:spcBef>
              <a:spcAft>
                <a:spcPts val="0"/>
              </a:spcAft>
              <a:buNone/>
            </a:pPr>
            <a:r>
              <a:rPr lang="uk" sz="1400">
                <a:latin typeface="Georgia"/>
                <a:ea typeface="Georgia"/>
                <a:cs typeface="Georgia"/>
                <a:sym typeface="Georgia"/>
              </a:rPr>
              <a:t>In Combine, every </a:t>
            </a:r>
            <a:r>
              <a:rPr lang="uk" sz="1400">
                <a:highlight>
                  <a:srgbClr val="F7F7F7"/>
                </a:highlight>
                <a:latin typeface="Georgia"/>
                <a:ea typeface="Georgia"/>
                <a:cs typeface="Georgia"/>
                <a:sym typeface="Georgia"/>
              </a:rPr>
              <a:t>Publisher</a:t>
            </a:r>
            <a:r>
              <a:rPr lang="uk" sz="1400">
                <a:latin typeface="Georgia"/>
                <a:ea typeface="Georgia"/>
                <a:cs typeface="Georgia"/>
                <a:sym typeface="Georgia"/>
              </a:rPr>
              <a:t> needs to specify an error type, while in RxSwift, </a:t>
            </a:r>
            <a:r>
              <a:rPr lang="uk" sz="1400">
                <a:highlight>
                  <a:srgbClr val="F7F7F7"/>
                </a:highlight>
                <a:latin typeface="Georgia"/>
                <a:ea typeface="Georgia"/>
                <a:cs typeface="Georgia"/>
                <a:sym typeface="Georgia"/>
              </a:rPr>
              <a:t>Observables</a:t>
            </a:r>
            <a:r>
              <a:rPr lang="uk" sz="1400">
                <a:latin typeface="Georgia"/>
                <a:ea typeface="Georgia"/>
                <a:cs typeface="Georgia"/>
                <a:sym typeface="Georgia"/>
              </a:rPr>
              <a:t>don’t use an error type, instead they can </a:t>
            </a:r>
            <a:r>
              <a:rPr lang="uk" sz="1400">
                <a:highlight>
                  <a:srgbClr val="F7F7F7"/>
                </a:highlight>
                <a:latin typeface="Georgia"/>
                <a:ea typeface="Georgia"/>
                <a:cs typeface="Georgia"/>
                <a:sym typeface="Georgia"/>
              </a:rPr>
              <a:t>throw</a:t>
            </a:r>
            <a:r>
              <a:rPr lang="uk" sz="1400">
                <a:latin typeface="Georgia"/>
                <a:ea typeface="Georgia"/>
                <a:cs typeface="Georgia"/>
                <a:sym typeface="Georgia"/>
              </a:rPr>
              <a:t> any type of error at any given moment. This makes RxSwift’s </a:t>
            </a:r>
            <a:r>
              <a:rPr lang="uk" sz="1400">
                <a:highlight>
                  <a:srgbClr val="F7F7F7"/>
                </a:highlight>
                <a:latin typeface="Georgia"/>
                <a:ea typeface="Georgia"/>
                <a:cs typeface="Georgia"/>
                <a:sym typeface="Georgia"/>
              </a:rPr>
              <a:t>Observables</a:t>
            </a:r>
            <a:r>
              <a:rPr lang="uk" sz="1400">
                <a:latin typeface="Georgia"/>
                <a:ea typeface="Georgia"/>
                <a:cs typeface="Georgia"/>
                <a:sym typeface="Georgia"/>
              </a:rPr>
              <a:t> easier to use, since you don’t have to think about the types of errors that should be launched. On the other hand, this means you’ll have to be careful when managing errors by yourself, since the compiler won’t help you if you missed one, something that wouldn’t happen with Combine since it’s way more strict.</a:t>
            </a:r>
            <a:endParaRPr sz="1400">
              <a:latin typeface="Georgia"/>
              <a:ea typeface="Georgia"/>
              <a:cs typeface="Georgia"/>
              <a:sym typeface="Georgia"/>
            </a:endParaRPr>
          </a:p>
          <a:p>
            <a:pPr indent="0" lvl="0" marL="0" rtl="0" algn="l">
              <a:lnSpc>
                <a:spcPct val="100000"/>
              </a:lnSpc>
              <a:spcBef>
                <a:spcPts val="1400"/>
              </a:spcBef>
              <a:spcAft>
                <a:spcPts val="0"/>
              </a:spcAft>
              <a:buNone/>
            </a:pPr>
            <a:r>
              <a:rPr lang="uk" sz="1400">
                <a:latin typeface="Georgia"/>
                <a:ea typeface="Georgia"/>
                <a:cs typeface="Georgia"/>
                <a:sym typeface="Georgia"/>
              </a:rPr>
              <a:t>With Combine, if your stream doesn’t throw errors of any kind you can mark it with the type </a:t>
            </a:r>
            <a:r>
              <a:rPr lang="uk" sz="1400">
                <a:highlight>
                  <a:srgbClr val="F7F7F7"/>
                </a:highlight>
                <a:latin typeface="Georgia"/>
                <a:ea typeface="Georgia"/>
                <a:cs typeface="Georgia"/>
                <a:sym typeface="Georgia"/>
              </a:rPr>
              <a:t>Never</a:t>
            </a:r>
            <a:r>
              <a:rPr lang="uk" sz="1400">
                <a:latin typeface="Georgia"/>
                <a:ea typeface="Georgia"/>
                <a:cs typeface="Georgia"/>
                <a:sym typeface="Georgia"/>
              </a:rPr>
              <a:t>.</a:t>
            </a:r>
            <a:endParaRPr sz="1400">
              <a:latin typeface="Georgia"/>
              <a:ea typeface="Georgia"/>
              <a:cs typeface="Georgia"/>
              <a:sym typeface="Georgia"/>
            </a:endParaRPr>
          </a:p>
          <a:p>
            <a:pPr indent="0" lvl="0" marL="0" rtl="0" algn="l">
              <a:lnSpc>
                <a:spcPct val="100000"/>
              </a:lnSpc>
              <a:spcBef>
                <a:spcPts val="1400"/>
              </a:spcBef>
              <a:spcAft>
                <a:spcPts val="0"/>
              </a:spcAft>
              <a:buNone/>
            </a:pPr>
            <a:r>
              <a:rPr lang="uk" sz="1400">
                <a:latin typeface="Georgia"/>
                <a:ea typeface="Georgia"/>
                <a:cs typeface="Georgia"/>
                <a:sym typeface="Georgia"/>
              </a:rPr>
              <a:t>While this explicit specification of error types can be seen as an extra layer of security, it also adds some complications to the code. Meanwhile, you can get something similar with RxSwift using the </a:t>
            </a:r>
            <a:r>
              <a:rPr lang="uk" sz="1400">
                <a:highlight>
                  <a:srgbClr val="F7F7F7"/>
                </a:highlight>
                <a:latin typeface="Georgia"/>
                <a:ea typeface="Georgia"/>
                <a:cs typeface="Georgia"/>
                <a:sym typeface="Georgia"/>
              </a:rPr>
              <a:t>Result</a:t>
            </a:r>
            <a:r>
              <a:rPr lang="uk" sz="1400">
                <a:latin typeface="Georgia"/>
                <a:ea typeface="Georgia"/>
                <a:cs typeface="Georgia"/>
                <a:sym typeface="Georgia"/>
              </a:rPr>
              <a:t> type, which adds an additional error type but your stream wouldn’t stop after throwing an error, or using a specific stream for error management.</a:t>
            </a:r>
            <a:endParaRPr sz="1400">
              <a:latin typeface="Georgia"/>
              <a:ea typeface="Georgia"/>
              <a:cs typeface="Georgia"/>
              <a:sym typeface="Georgia"/>
            </a:endParaRPr>
          </a:p>
          <a:p>
            <a:pPr indent="0" lvl="0" marL="0" rtl="0" algn="l">
              <a:lnSpc>
                <a:spcPct val="100000"/>
              </a:lnSpc>
              <a:spcBef>
                <a:spcPts val="1400"/>
              </a:spcBef>
              <a:spcAft>
                <a:spcPts val="0"/>
              </a:spcAft>
              <a:buNone/>
            </a:pPr>
            <a:r>
              <a:rPr lang="uk" sz="1400">
                <a:latin typeface="Georgia"/>
                <a:ea typeface="Georgia"/>
                <a:cs typeface="Georgia"/>
                <a:sym typeface="Georgia"/>
              </a:rPr>
              <a:t>There’s another difference regarding error management: Combine separates functions as </a:t>
            </a:r>
            <a:r>
              <a:rPr lang="uk" sz="1400">
                <a:highlight>
                  <a:srgbClr val="F7F7F7"/>
                </a:highlight>
                <a:latin typeface="Georgia"/>
                <a:ea typeface="Georgia"/>
                <a:cs typeface="Georgia"/>
                <a:sym typeface="Georgia"/>
              </a:rPr>
              <a:t>throwing</a:t>
            </a:r>
            <a:r>
              <a:rPr lang="uk" sz="1400">
                <a:latin typeface="Georgia"/>
                <a:ea typeface="Georgia"/>
                <a:cs typeface="Georgia"/>
                <a:sym typeface="Georgia"/>
              </a:rPr>
              <a:t> or </a:t>
            </a:r>
            <a:r>
              <a:rPr lang="uk" sz="1400">
                <a:highlight>
                  <a:srgbClr val="F7F7F7"/>
                </a:highlight>
                <a:latin typeface="Georgia"/>
                <a:ea typeface="Georgia"/>
                <a:cs typeface="Georgia"/>
                <a:sym typeface="Georgia"/>
              </a:rPr>
              <a:t>non-throwing</a:t>
            </a:r>
            <a:r>
              <a:rPr lang="uk" sz="1400">
                <a:latin typeface="Georgia"/>
                <a:ea typeface="Georgia"/>
                <a:cs typeface="Georgia"/>
                <a:sym typeface="Georgia"/>
              </a:rPr>
              <a:t>. For example, there’re operators that have an error-throwing version and the </a:t>
            </a:r>
            <a:r>
              <a:rPr lang="uk" sz="1400">
                <a:highlight>
                  <a:srgbClr val="F7F7F7"/>
                </a:highlight>
                <a:latin typeface="Georgia"/>
                <a:ea typeface="Georgia"/>
                <a:cs typeface="Georgia"/>
                <a:sym typeface="Georgia"/>
              </a:rPr>
              <a:t>non-throwing</a:t>
            </a:r>
            <a:r>
              <a:rPr lang="uk" sz="1400">
                <a:latin typeface="Georgia"/>
                <a:ea typeface="Georgia"/>
                <a:cs typeface="Georgia"/>
                <a:sym typeface="Georgia"/>
              </a:rPr>
              <a:t> one.</a:t>
            </a:r>
            <a:endParaRPr sz="1400">
              <a:latin typeface="Georgia"/>
              <a:ea typeface="Georgia"/>
              <a:cs typeface="Georgia"/>
              <a:sym typeface="Georgia"/>
            </a:endParaRPr>
          </a:p>
          <a:p>
            <a:pPr indent="0" lvl="0" marL="0" rtl="0" algn="l">
              <a:lnSpc>
                <a:spcPct val="100000"/>
              </a:lnSpc>
              <a:spcBef>
                <a:spcPts val="0"/>
              </a:spcBef>
              <a:spcAft>
                <a:spcPts val="0"/>
              </a:spcAft>
              <a:buNone/>
            </a:pPr>
            <a:r>
              <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300">
                <a:solidFill>
                  <a:srgbClr val="777777"/>
                </a:solidFill>
                <a:highlight>
                  <a:srgbClr val="FFFFFF"/>
                </a:highlight>
              </a:rPr>
              <a:t>Combine and RxSwift have a lot of operators doing the same or a very similar job, but with a different </a:t>
            </a:r>
            <a:r>
              <a:rPr i="1" lang="uk" sz="1300">
                <a:solidFill>
                  <a:srgbClr val="777777"/>
                </a:solidFill>
              </a:rPr>
              <a:t>naming</a:t>
            </a:r>
            <a:r>
              <a:rPr lang="uk" sz="1300">
                <a:solidFill>
                  <a:srgbClr val="777777"/>
                </a:solidFill>
                <a:highlight>
                  <a:srgbClr val="FFFFFF"/>
                </a:highlight>
              </a:rPr>
              <a:t>.</a:t>
            </a:r>
            <a:endParaRPr sz="1300">
              <a:solidFill>
                <a:srgbClr val="777777"/>
              </a:solidFill>
              <a:highlight>
                <a:srgbClr val="FFFFFF"/>
              </a:highlight>
            </a:endParaRPr>
          </a:p>
          <a:p>
            <a:pPr indent="0" lvl="0" marL="0" rtl="0" algn="l">
              <a:lnSpc>
                <a:spcPct val="100000"/>
              </a:lnSpc>
              <a:spcBef>
                <a:spcPts val="0"/>
              </a:spcBef>
              <a:spcAft>
                <a:spcPts val="0"/>
              </a:spcAft>
              <a:buNone/>
            </a:pPr>
            <a:r>
              <a:rPr lang="uk" sz="1300">
                <a:solidFill>
                  <a:srgbClr val="777777"/>
                </a:solidFill>
                <a:highlight>
                  <a:srgbClr val="FFFFFF"/>
                </a:highlight>
              </a:rPr>
              <a:t>An important element that we’ve mentioned before is that Combine is not an open source project, something pretty logic if we take into account that the rest of Apple frameworks aren’t either. It’s feasible that Combine uses system </a:t>
            </a:r>
            <a:r>
              <a:rPr i="1" lang="uk" sz="1300">
                <a:solidFill>
                  <a:srgbClr val="777777"/>
                </a:solidFill>
              </a:rPr>
              <a:t>features</a:t>
            </a:r>
            <a:r>
              <a:rPr lang="uk" sz="1300">
                <a:solidFill>
                  <a:srgbClr val="777777"/>
                </a:solidFill>
                <a:highlight>
                  <a:srgbClr val="FFFFFF"/>
                </a:highlight>
              </a:rPr>
              <a:t> only available to Apple developers, but even if it was open source, Apple would still have a bigger advantage when tackling potential problems related to their core.</a:t>
            </a:r>
            <a:endParaRPr sz="1300">
              <a:solidFill>
                <a:srgbClr val="777777"/>
              </a:solidFill>
              <a:highlight>
                <a:srgbClr val="FFFFFF"/>
              </a:highlight>
            </a:endParaRPr>
          </a:p>
          <a:p>
            <a:pPr indent="0" lvl="0" marL="0" rtl="0" algn="l">
              <a:lnSpc>
                <a:spcPct val="175000"/>
              </a:lnSpc>
              <a:spcBef>
                <a:spcPts val="1400"/>
              </a:spcBef>
              <a:spcAft>
                <a:spcPts val="0"/>
              </a:spcAft>
              <a:buNone/>
            </a:pPr>
            <a:r>
              <a:rPr lang="uk" sz="1300">
                <a:solidFill>
                  <a:srgbClr val="777777"/>
                </a:solidFill>
              </a:rPr>
              <a:t>Inside a reactive framework we need some way to link the reactive flows to the view, and vice versa. RxSwift’s solution is </a:t>
            </a:r>
            <a:r>
              <a:rPr lang="uk" sz="1300">
                <a:solidFill>
                  <a:srgbClr val="777777"/>
                </a:solidFill>
                <a:highlight>
                  <a:srgbClr val="F7F7F7"/>
                </a:highlight>
                <a:latin typeface="Courier New"/>
                <a:ea typeface="Courier New"/>
                <a:cs typeface="Courier New"/>
                <a:sym typeface="Courier New"/>
              </a:rPr>
              <a:t>RxCocoa</a:t>
            </a:r>
            <a:r>
              <a:rPr lang="uk" sz="1300">
                <a:solidFill>
                  <a:srgbClr val="777777"/>
                </a:solidFill>
              </a:rPr>
              <a:t>.</a:t>
            </a:r>
            <a:endParaRPr sz="1300">
              <a:solidFill>
                <a:srgbClr val="777777"/>
              </a:solidFill>
            </a:endParaRPr>
          </a:p>
          <a:p>
            <a:pPr indent="0" lvl="0" marL="0" rtl="0" algn="l">
              <a:lnSpc>
                <a:spcPct val="175000"/>
              </a:lnSpc>
              <a:spcBef>
                <a:spcPts val="1400"/>
              </a:spcBef>
              <a:spcAft>
                <a:spcPts val="0"/>
              </a:spcAft>
              <a:buNone/>
            </a:pPr>
            <a:r>
              <a:rPr lang="uk" sz="1300">
                <a:solidFill>
                  <a:srgbClr val="777777"/>
                </a:solidFill>
              </a:rPr>
              <a:t>Combine doesn’t have a specific framework to do these </a:t>
            </a:r>
            <a:r>
              <a:rPr i="1" lang="uk" sz="1300">
                <a:solidFill>
                  <a:srgbClr val="777777"/>
                </a:solidFill>
              </a:rPr>
              <a:t>binds</a:t>
            </a:r>
            <a:r>
              <a:rPr lang="uk" sz="1300">
                <a:solidFill>
                  <a:srgbClr val="777777"/>
                </a:solidFill>
              </a:rPr>
              <a:t>, instead we can use the </a:t>
            </a:r>
            <a:r>
              <a:rPr lang="uk" sz="1300">
                <a:solidFill>
                  <a:srgbClr val="777777"/>
                </a:solidFill>
                <a:highlight>
                  <a:srgbClr val="F7F7F7"/>
                </a:highlight>
                <a:latin typeface="Courier New"/>
                <a:ea typeface="Courier New"/>
                <a:cs typeface="Courier New"/>
                <a:sym typeface="Courier New"/>
              </a:rPr>
              <a:t>assign</a:t>
            </a:r>
            <a:r>
              <a:rPr lang="uk" sz="1300">
                <a:solidFill>
                  <a:srgbClr val="777777"/>
                </a:solidFill>
              </a:rPr>
              <a:t>method to link a </a:t>
            </a:r>
            <a:r>
              <a:rPr lang="uk" sz="1300">
                <a:solidFill>
                  <a:srgbClr val="777777"/>
                </a:solidFill>
                <a:highlight>
                  <a:srgbClr val="F7F7F7"/>
                </a:highlight>
                <a:latin typeface="Courier New"/>
                <a:ea typeface="Courier New"/>
                <a:cs typeface="Courier New"/>
                <a:sym typeface="Courier New"/>
              </a:rPr>
              <a:t>stream</a:t>
            </a:r>
            <a:r>
              <a:rPr lang="uk" sz="1300">
                <a:solidFill>
                  <a:srgbClr val="777777"/>
                </a:solidFill>
              </a:rPr>
              <a:t> to a </a:t>
            </a:r>
            <a:r>
              <a:rPr i="1" lang="uk" sz="1300">
                <a:solidFill>
                  <a:srgbClr val="777777"/>
                </a:solidFill>
              </a:rPr>
              <a:t>key path</a:t>
            </a:r>
            <a:r>
              <a:rPr lang="uk" sz="1300">
                <a:solidFill>
                  <a:srgbClr val="777777"/>
                </a:solidFill>
              </a:rPr>
              <a:t> and a view property.</a:t>
            </a:r>
            <a:endParaRPr sz="1300">
              <a:solidFill>
                <a:srgbClr val="777777"/>
              </a:solidFill>
            </a:endParaRPr>
          </a:p>
          <a:p>
            <a:pPr indent="0" lvl="0" marL="0" rtl="0" algn="l">
              <a:lnSpc>
                <a:spcPct val="175000"/>
              </a:lnSpc>
              <a:spcBef>
                <a:spcPts val="1400"/>
              </a:spcBef>
              <a:spcAft>
                <a:spcPts val="0"/>
              </a:spcAft>
              <a:buNone/>
            </a:pPr>
            <a:r>
              <a:rPr lang="uk" sz="1300">
                <a:solidFill>
                  <a:srgbClr val="777777"/>
                </a:solidFill>
                <a:highlight>
                  <a:srgbClr val="F7F7F7"/>
                </a:highlight>
                <a:latin typeface="Courier New"/>
                <a:ea typeface="Courier New"/>
                <a:cs typeface="Courier New"/>
                <a:sym typeface="Courier New"/>
              </a:rPr>
              <a:t>publisher.assign(to: \.text, on: label)</a:t>
            </a:r>
            <a:endParaRPr sz="1300">
              <a:solidFill>
                <a:srgbClr val="777777"/>
              </a:solidFill>
              <a:highlight>
                <a:srgbClr val="F7F7F7"/>
              </a:highlight>
              <a:latin typeface="Courier New"/>
              <a:ea typeface="Courier New"/>
              <a:cs typeface="Courier New"/>
              <a:sym typeface="Courier New"/>
            </a:endParaRPr>
          </a:p>
          <a:p>
            <a:pPr indent="0" lvl="0" marL="0" rtl="0" algn="l">
              <a:lnSpc>
                <a:spcPct val="175000"/>
              </a:lnSpc>
              <a:spcBef>
                <a:spcPts val="1400"/>
              </a:spcBef>
              <a:spcAft>
                <a:spcPts val="0"/>
              </a:spcAft>
              <a:buNone/>
            </a:pPr>
            <a:r>
              <a:rPr lang="uk" sz="1300">
                <a:solidFill>
                  <a:srgbClr val="777777"/>
                </a:solidFill>
              </a:rPr>
              <a:t>Combine (still) doesn’t have a way to obtain a stream from a UI component in the same way we can with </a:t>
            </a:r>
            <a:r>
              <a:rPr lang="uk" sz="1300">
                <a:solidFill>
                  <a:srgbClr val="777777"/>
                </a:solidFill>
                <a:highlight>
                  <a:srgbClr val="F7F7F7"/>
                </a:highlight>
                <a:latin typeface="Courier New"/>
                <a:ea typeface="Courier New"/>
                <a:cs typeface="Courier New"/>
                <a:sym typeface="Courier New"/>
              </a:rPr>
              <a:t>RxCocoa</a:t>
            </a:r>
            <a:r>
              <a:rPr lang="uk" sz="1300">
                <a:solidFill>
                  <a:srgbClr val="777777"/>
                </a:solidFill>
              </a:rPr>
              <a:t>.</a:t>
            </a:r>
            <a:endParaRPr sz="1300">
              <a:solidFill>
                <a:srgbClr val="777777"/>
              </a:solidFill>
            </a:endParaRPr>
          </a:p>
          <a:p>
            <a:pPr indent="0" lvl="0" marL="0" rtl="0" algn="l">
              <a:lnSpc>
                <a:spcPct val="115000"/>
              </a:lnSpc>
              <a:spcBef>
                <a:spcPts val="0"/>
              </a:spcBef>
              <a:spcAft>
                <a:spcPts val="0"/>
              </a:spcAft>
              <a:buNone/>
            </a:pPr>
            <a:r>
              <a:t/>
            </a:r>
            <a:endParaRPr/>
          </a:p>
          <a:p>
            <a:pPr indent="0" lvl="0" marL="0" rtl="0" algn="l">
              <a:lnSpc>
                <a:spcPct val="100000"/>
              </a:lnSpc>
              <a:spcBef>
                <a:spcPts val="0"/>
              </a:spcBef>
              <a:spcAft>
                <a:spcPts val="0"/>
              </a:spcAft>
              <a:buNone/>
            </a:pPr>
            <a:r>
              <a:t/>
            </a:r>
            <a:endParaRPr sz="1300">
              <a:solidFill>
                <a:srgbClr val="777777"/>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ee474a9b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ee474a9b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1400"/>
              </a:spcBef>
              <a:spcAft>
                <a:spcPts val="0"/>
              </a:spcAft>
              <a:buNone/>
            </a:pPr>
            <a:r>
              <a:rPr i="1" lang="uk" sz="1300">
                <a:solidFill>
                  <a:srgbClr val="777777"/>
                </a:solidFill>
              </a:rPr>
              <a:t>Performance</a:t>
            </a:r>
            <a:r>
              <a:rPr lang="uk" sz="1300">
                <a:solidFill>
                  <a:srgbClr val="777777"/>
                </a:solidFill>
              </a:rPr>
              <a:t> wise, and while it’s undeniable that RxSwift is a properly optimized framework, Combine has been built by Apple’s engineers with a 100% focus on performance.</a:t>
            </a:r>
            <a:endParaRPr sz="1300">
              <a:solidFill>
                <a:srgbClr val="777777"/>
              </a:solidFill>
            </a:endParaRPr>
          </a:p>
          <a:p>
            <a:pPr indent="0" lvl="0" marL="0" rtl="0" algn="l">
              <a:lnSpc>
                <a:spcPct val="175000"/>
              </a:lnSpc>
              <a:spcBef>
                <a:spcPts val="1400"/>
              </a:spcBef>
              <a:spcAft>
                <a:spcPts val="0"/>
              </a:spcAft>
              <a:buNone/>
            </a:pPr>
            <a:r>
              <a:rPr lang="uk" sz="1300">
                <a:solidFill>
                  <a:srgbClr val="777777"/>
                </a:solidFill>
              </a:rPr>
              <a:t>As we can see on </a:t>
            </a:r>
            <a:r>
              <a:rPr lang="uk" sz="1300">
                <a:solidFill>
                  <a:srgbClr val="303133"/>
                </a:solidFill>
                <a:uFill>
                  <a:noFill/>
                </a:uFill>
                <a:hlinkClick r:id="rId2"/>
              </a:rPr>
              <a:t>Flawless iOS</a:t>
            </a:r>
            <a:r>
              <a:rPr lang="uk" sz="1300">
                <a:solidFill>
                  <a:srgbClr val="777777"/>
                </a:solidFill>
              </a:rPr>
              <a:t> blog, they did a comparison executing two code blocks doing the same work, one with Combine and the other with RxSwift, and we can observe that Combine’s time </a:t>
            </a:r>
            <a:r>
              <a:rPr i="1" lang="uk" sz="1300">
                <a:solidFill>
                  <a:srgbClr val="777777"/>
                </a:solidFill>
              </a:rPr>
              <a:t>performance</a:t>
            </a:r>
            <a:r>
              <a:rPr lang="uk" sz="1300">
                <a:solidFill>
                  <a:srgbClr val="777777"/>
                </a:solidFill>
              </a:rPr>
              <a:t> is the winner.</a:t>
            </a:r>
            <a:endParaRPr sz="1300">
              <a:solidFill>
                <a:srgbClr val="777777"/>
              </a:solidFill>
            </a:endParaRPr>
          </a:p>
          <a:p>
            <a:pPr indent="0" lvl="0" marL="0" rtl="0" algn="l">
              <a:spcBef>
                <a:spcPts val="0"/>
              </a:spcBef>
              <a:spcAft>
                <a:spcPts val="0"/>
              </a:spcAft>
              <a:buNone/>
            </a:pPr>
            <a:r>
              <a:rPr lang="uk" sz="1300">
                <a:solidFill>
                  <a:srgbClr val="777777"/>
                </a:solidFill>
                <a:highlight>
                  <a:srgbClr val="FFFFFF"/>
                </a:highlight>
              </a:rPr>
              <a:t>One of the main reasons for this improvement is because RxSwift uses Swift as its main language and thus needs to do a lot of </a:t>
            </a:r>
            <a:r>
              <a:rPr lang="uk" sz="1300">
                <a:solidFill>
                  <a:srgbClr val="777777"/>
                </a:solidFill>
                <a:highlight>
                  <a:srgbClr val="F7F7F7"/>
                </a:highlight>
                <a:latin typeface="Courier New"/>
                <a:ea typeface="Courier New"/>
                <a:cs typeface="Courier New"/>
                <a:sym typeface="Courier New"/>
              </a:rPr>
              <a:t>sinks</a:t>
            </a:r>
            <a:r>
              <a:rPr lang="uk" sz="1300">
                <a:solidFill>
                  <a:srgbClr val="777777"/>
                </a:solidFill>
                <a:highlight>
                  <a:srgbClr val="FFFFFF"/>
                </a:highlight>
              </a:rPr>
              <a:t> on the frameworks’ lower layers, affecting its performance. On the other hand, Combine is a Close Source project, and might not have necessarily been developed using Swift (but can expose a public Swift interface). Apple can use a lot of performance optimizations not available to developers outside of the company.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eef811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eef811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f1bfc76d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6f1bfc76d9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c4a10a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c4a10a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sz="1400">
                <a:highlight>
                  <a:srgbClr val="FFFFFF"/>
                </a:highlight>
                <a:latin typeface="Georgia"/>
                <a:ea typeface="Georgia"/>
                <a:cs typeface="Georgia"/>
                <a:sym typeface="Georgia"/>
              </a:rPr>
              <a:t>The Combine framework provides a declarative Swift API for processing values over time. These values can represent many kinds of asynchronous events</a:t>
            </a:r>
            <a:endParaRPr sz="1400">
              <a:latin typeface="Georgia"/>
              <a:ea typeface="Georgia"/>
              <a:cs typeface="Georgia"/>
              <a:sym typeface="Georgia"/>
            </a:endParaRPr>
          </a:p>
          <a:p>
            <a:pPr indent="0" lvl="0" marL="0" rtl="0" algn="l">
              <a:lnSpc>
                <a:spcPct val="100000"/>
              </a:lnSpc>
              <a:spcBef>
                <a:spcPts val="0"/>
              </a:spcBef>
              <a:spcAft>
                <a:spcPts val="0"/>
              </a:spcAft>
              <a:buNone/>
            </a:pPr>
            <a:r>
              <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Реактивне програмування</a:t>
            </a:r>
            <a:r>
              <a:rPr lang="uk" sz="1400">
                <a:highlight>
                  <a:srgbClr val="FFFFFF"/>
                </a:highlight>
                <a:latin typeface="Georgia"/>
                <a:ea typeface="Georgia"/>
                <a:cs typeface="Georgia"/>
                <a:sym typeface="Georgia"/>
              </a:rPr>
              <a:t> — це </a:t>
            </a:r>
            <a:r>
              <a:rPr lang="uk" sz="1400">
                <a:uFill>
                  <a:noFill/>
                </a:uFill>
                <a:latin typeface="Georgia"/>
                <a:ea typeface="Georgia"/>
                <a:cs typeface="Georgia"/>
                <a:sym typeface="Georgia"/>
                <a:hlinkClick r:id="rId2"/>
              </a:rPr>
              <a:t>парадигма програмування</a:t>
            </a:r>
            <a:r>
              <a:rPr lang="uk" sz="1400">
                <a:highlight>
                  <a:srgbClr val="FFFFFF"/>
                </a:highlight>
                <a:latin typeface="Georgia"/>
                <a:ea typeface="Georgia"/>
                <a:cs typeface="Georgia"/>
                <a:sym typeface="Georgia"/>
              </a:rPr>
              <a:t>, побудована на потоках даних і розповсюдженні змін. Це означає, що у </a:t>
            </a:r>
            <a:r>
              <a:rPr lang="uk" sz="1400">
                <a:uFill>
                  <a:noFill/>
                </a:uFill>
                <a:latin typeface="Georgia"/>
                <a:ea typeface="Georgia"/>
                <a:cs typeface="Georgia"/>
                <a:sym typeface="Georgia"/>
                <a:hlinkClick r:id="rId3"/>
              </a:rPr>
              <a:t>мовах програмування</a:t>
            </a:r>
            <a:r>
              <a:rPr lang="uk" sz="1400">
                <a:highlight>
                  <a:srgbClr val="FFFFFF"/>
                </a:highlight>
                <a:latin typeface="Georgia"/>
                <a:ea typeface="Georgia"/>
                <a:cs typeface="Georgia"/>
                <a:sym typeface="Georgia"/>
              </a:rPr>
              <a:t> має бути можливість легко виразити статичні чи динамічні потоки даних, а реалізована модель виконання буде автоматично розсилати зміни через потік даних.</a:t>
            </a:r>
            <a:endParaRPr sz="1400">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Наприклад, в імперативному програмуванні вираз,  означає, що  отримує результат виконання   безпосередньо під час обчислення виразу, і потім, якщо значення  і  зміняться, це не впливатиме на вже обчислене значення .</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Проте, в реактивному програмуванні значення  буде автоматично оновлено за новими значеннями, що є протилежністю </a:t>
            </a:r>
            <a:r>
              <a:rPr lang="uk" sz="1400">
                <a:uFill>
                  <a:noFill/>
                </a:uFill>
                <a:latin typeface="Georgia"/>
                <a:ea typeface="Georgia"/>
                <a:cs typeface="Georgia"/>
                <a:sym typeface="Georgia"/>
                <a:hlinkClick r:id="rId4"/>
              </a:rPr>
              <a:t>функційного програмування</a:t>
            </a:r>
            <a:r>
              <a:rPr lang="uk" sz="1400">
                <a:latin typeface="Georgia"/>
                <a:ea typeface="Georgia"/>
                <a:cs typeface="Georgia"/>
                <a:sym typeface="Georgia"/>
              </a:rPr>
              <a:t>.</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Сучасна програма </a:t>
            </a:r>
            <a:r>
              <a:rPr lang="uk" sz="1400">
                <a:uFill>
                  <a:noFill/>
                </a:uFill>
                <a:latin typeface="Georgia"/>
                <a:ea typeface="Georgia"/>
                <a:cs typeface="Georgia"/>
                <a:sym typeface="Georgia"/>
                <a:hlinkClick r:id="rId5"/>
              </a:rPr>
              <a:t>електронної таблиці</a:t>
            </a:r>
            <a:r>
              <a:rPr lang="uk" sz="1400">
                <a:latin typeface="Georgia"/>
                <a:ea typeface="Georgia"/>
                <a:cs typeface="Georgia"/>
                <a:sym typeface="Georgia"/>
              </a:rPr>
              <a:t> є прикладом реактивного програмування. </a:t>
            </a:r>
            <a:endParaRPr sz="1400">
              <a:latin typeface="Georgia"/>
              <a:ea typeface="Georgia"/>
              <a:cs typeface="Georgia"/>
              <a:sym typeface="Georgia"/>
            </a:endParaRPr>
          </a:p>
          <a:p>
            <a:pPr indent="0" lvl="0" marL="0" rtl="0" algn="l">
              <a:lnSpc>
                <a:spcPct val="100000"/>
              </a:lnSpc>
              <a:spcBef>
                <a:spcPts val="0"/>
              </a:spcBef>
              <a:spcAft>
                <a:spcPts val="0"/>
              </a:spcAft>
              <a:buNone/>
            </a:pPr>
            <a:r>
              <a:t/>
            </a:r>
            <a:endParaRPr sz="1400">
              <a:highlight>
                <a:srgbClr val="FFFFFF"/>
              </a:highlight>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ec4a10a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ec4a10a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ec4a10ac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ec4a10ac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b="1" lang="uk" sz="1400">
                <a:latin typeface="Georgia"/>
                <a:ea typeface="Georgia"/>
                <a:cs typeface="Georgia"/>
                <a:sym typeface="Georgia"/>
              </a:rPr>
              <a:t>Декларативне програмування</a:t>
            </a:r>
            <a:r>
              <a:rPr lang="uk" sz="1400">
                <a:latin typeface="Georgia"/>
                <a:ea typeface="Georgia"/>
                <a:cs typeface="Georgia"/>
                <a:sym typeface="Georgia"/>
              </a:rPr>
              <a:t> — </a:t>
            </a:r>
            <a:r>
              <a:rPr lang="uk" sz="1400">
                <a:uFill>
                  <a:noFill/>
                </a:uFill>
                <a:latin typeface="Georgia"/>
                <a:ea typeface="Georgia"/>
                <a:cs typeface="Georgia"/>
                <a:sym typeface="Georgia"/>
                <a:hlinkClick r:id="rId2"/>
              </a:rPr>
              <a:t>парадигма програмування</a:t>
            </a:r>
            <a:r>
              <a:rPr lang="uk" sz="1400">
                <a:latin typeface="Georgia"/>
                <a:ea typeface="Georgia"/>
                <a:cs typeface="Georgia"/>
                <a:sym typeface="Georgia"/>
              </a:rPr>
              <a:t>, відповідно до якої, програма описує, який результат необхідно отримати, замість описання послідовності отримання цього результату.</a:t>
            </a:r>
            <a:endParaRPr sz="1400">
              <a:latin typeface="Georgia"/>
              <a:ea typeface="Georgia"/>
              <a:cs typeface="Georgia"/>
              <a:sym typeface="Georgia"/>
            </a:endParaRPr>
          </a:p>
          <a:p>
            <a:pPr indent="0" lvl="0" marL="0" rtl="0" algn="l">
              <a:lnSpc>
                <a:spcPct val="100000"/>
              </a:lnSpc>
              <a:spcBef>
                <a:spcPts val="500"/>
              </a:spcBef>
              <a:spcAft>
                <a:spcPts val="0"/>
              </a:spcAft>
              <a:buNone/>
            </a:pPr>
            <a:r>
              <a:rPr lang="uk" sz="1400">
                <a:latin typeface="Georgia"/>
                <a:ea typeface="Georgia"/>
                <a:cs typeface="Georgia"/>
                <a:sym typeface="Georgia"/>
              </a:rPr>
              <a:t>Наприклад, веб-сторінки </a:t>
            </a:r>
            <a:r>
              <a:rPr lang="uk" sz="1400">
                <a:uFill>
                  <a:noFill/>
                </a:uFill>
                <a:latin typeface="Georgia"/>
                <a:ea typeface="Georgia"/>
                <a:cs typeface="Georgia"/>
                <a:sym typeface="Georgia"/>
                <a:hlinkClick r:id="rId3"/>
              </a:rPr>
              <a:t>HTML</a:t>
            </a:r>
            <a:r>
              <a:rPr lang="uk" sz="1400">
                <a:latin typeface="Georgia"/>
                <a:ea typeface="Georgia"/>
                <a:cs typeface="Georgia"/>
                <a:sym typeface="Georgia"/>
              </a:rPr>
              <a:t> — декларативні, оскільки вони описують, що містить сторінка та </a:t>
            </a:r>
            <a:r>
              <a:rPr i="1" lang="uk" sz="1400">
                <a:latin typeface="Georgia"/>
                <a:ea typeface="Georgia"/>
                <a:cs typeface="Georgia"/>
                <a:sym typeface="Georgia"/>
              </a:rPr>
              <a:t>що</a:t>
            </a:r>
            <a:r>
              <a:rPr lang="uk" sz="1400">
                <a:latin typeface="Georgia"/>
                <a:ea typeface="Georgia"/>
                <a:cs typeface="Georgia"/>
                <a:sym typeface="Georgia"/>
              </a:rPr>
              <a:t> має відображатись — заголовок, шрифт, текст, зображення — але не містить інструкцій </a:t>
            </a:r>
            <a:r>
              <a:rPr i="1" lang="uk" sz="1400">
                <a:latin typeface="Georgia"/>
                <a:ea typeface="Georgia"/>
                <a:cs typeface="Georgia"/>
                <a:sym typeface="Georgia"/>
              </a:rPr>
              <a:t>як</a:t>
            </a:r>
            <a:r>
              <a:rPr lang="uk" sz="1400">
                <a:latin typeface="Georgia"/>
                <a:ea typeface="Georgia"/>
                <a:cs typeface="Georgia"/>
                <a:sym typeface="Georgia"/>
              </a:rPr>
              <a:t> її слід відображати.</a:t>
            </a:r>
            <a:endParaRPr sz="1400">
              <a:latin typeface="Georgia"/>
              <a:ea typeface="Georgia"/>
              <a:cs typeface="Georgia"/>
              <a:sym typeface="Georgia"/>
            </a:endParaRPr>
          </a:p>
          <a:p>
            <a:pPr indent="0" lvl="0" marL="0" rtl="0" algn="l">
              <a:lnSpc>
                <a:spcPct val="100000"/>
              </a:lnSpc>
              <a:spcBef>
                <a:spcPts val="500"/>
              </a:spcBef>
              <a:spcAft>
                <a:spcPts val="0"/>
              </a:spcAft>
              <a:buNone/>
            </a:pPr>
            <a:r>
              <a:rPr lang="uk" sz="1400">
                <a:latin typeface="Georgia"/>
                <a:ea typeface="Georgia"/>
                <a:cs typeface="Georgia"/>
                <a:sym typeface="Georgia"/>
              </a:rPr>
              <a:t>Ця парадигма </a:t>
            </a:r>
            <a:r>
              <a:rPr lang="uk" sz="1400">
                <a:uFill>
                  <a:noFill/>
                </a:uFill>
                <a:latin typeface="Georgia"/>
                <a:ea typeface="Georgia"/>
                <a:cs typeface="Georgia"/>
                <a:sym typeface="Georgia"/>
                <a:hlinkClick r:id="rId4"/>
              </a:rPr>
              <a:t>мов програмування</a:t>
            </a:r>
            <a:r>
              <a:rPr lang="uk" sz="1400">
                <a:latin typeface="Georgia"/>
                <a:ea typeface="Georgia"/>
                <a:cs typeface="Georgia"/>
                <a:sym typeface="Georgia"/>
              </a:rPr>
              <a:t> відмінна від </a:t>
            </a:r>
            <a:r>
              <a:rPr lang="uk" sz="1400">
                <a:uFill>
                  <a:noFill/>
                </a:uFill>
                <a:latin typeface="Georgia"/>
                <a:ea typeface="Georgia"/>
                <a:cs typeface="Georgia"/>
                <a:sym typeface="Georgia"/>
                <a:hlinkClick r:id="rId5"/>
              </a:rPr>
              <a:t>імперативних мов програмування</a:t>
            </a:r>
            <a:r>
              <a:rPr lang="uk" sz="1400">
                <a:latin typeface="Georgia"/>
                <a:ea typeface="Georgia"/>
                <a:cs typeface="Georgia"/>
                <a:sym typeface="Georgia"/>
              </a:rPr>
              <a:t>, таких як, наприклад, </a:t>
            </a:r>
            <a:r>
              <a:rPr lang="uk" sz="1400">
                <a:uFill>
                  <a:noFill/>
                </a:uFill>
                <a:latin typeface="Georgia"/>
                <a:ea typeface="Georgia"/>
                <a:cs typeface="Georgia"/>
                <a:sym typeface="Georgia"/>
                <a:hlinkClick r:id="rId6"/>
              </a:rPr>
              <a:t>Фортран</a:t>
            </a:r>
            <a:r>
              <a:rPr lang="uk" sz="1400">
                <a:latin typeface="Georgia"/>
                <a:ea typeface="Georgia"/>
                <a:cs typeface="Georgia"/>
                <a:sym typeface="Georgia"/>
              </a:rPr>
              <a:t>, </a:t>
            </a:r>
            <a:r>
              <a:rPr lang="uk" sz="1400">
                <a:uFill>
                  <a:noFill/>
                </a:uFill>
                <a:latin typeface="Georgia"/>
                <a:ea typeface="Georgia"/>
                <a:cs typeface="Georgia"/>
                <a:sym typeface="Georgia"/>
                <a:hlinkClick r:id="rId7"/>
              </a:rPr>
              <a:t>C</a:t>
            </a:r>
            <a:r>
              <a:rPr lang="uk" sz="1400">
                <a:latin typeface="Georgia"/>
                <a:ea typeface="Georgia"/>
                <a:cs typeface="Georgia"/>
                <a:sym typeface="Georgia"/>
              </a:rPr>
              <a:t> і </a:t>
            </a:r>
            <a:r>
              <a:rPr lang="uk" sz="1400">
                <a:uFill>
                  <a:noFill/>
                </a:uFill>
                <a:latin typeface="Georgia"/>
                <a:ea typeface="Georgia"/>
                <a:cs typeface="Georgia"/>
                <a:sym typeface="Georgia"/>
                <a:hlinkClick r:id="rId8"/>
              </a:rPr>
              <a:t>Java</a:t>
            </a:r>
            <a:r>
              <a:rPr lang="uk" sz="1400">
                <a:latin typeface="Georgia"/>
                <a:ea typeface="Georgia"/>
                <a:cs typeface="Georgia"/>
                <a:sym typeface="Georgia"/>
              </a:rPr>
              <a:t>, які вимагають від розробника детального описання </a:t>
            </a:r>
            <a:r>
              <a:rPr lang="uk" sz="1400">
                <a:uFill>
                  <a:noFill/>
                </a:uFill>
                <a:latin typeface="Georgia"/>
                <a:ea typeface="Georgia"/>
                <a:cs typeface="Georgia"/>
                <a:sym typeface="Georgia"/>
                <a:hlinkClick r:id="rId9"/>
              </a:rPr>
              <a:t>алгоритму</a:t>
            </a:r>
            <a:r>
              <a:rPr lang="uk" sz="1400">
                <a:latin typeface="Georgia"/>
                <a:ea typeface="Georgia"/>
                <a:cs typeface="Georgia"/>
                <a:sym typeface="Georgia"/>
              </a:rPr>
              <a:t> отримання результатів.</a:t>
            </a:r>
            <a:endParaRPr sz="1400">
              <a:latin typeface="Georgia"/>
              <a:ea typeface="Georgia"/>
              <a:cs typeface="Georgia"/>
              <a:sym typeface="Georgia"/>
            </a:endParaRPr>
          </a:p>
          <a:p>
            <a:pPr indent="0" lvl="0" marL="0" rtl="0" algn="l">
              <a:lnSpc>
                <a:spcPct val="100000"/>
              </a:lnSpc>
              <a:spcBef>
                <a:spcPts val="500"/>
              </a:spcBef>
              <a:spcAft>
                <a:spcPts val="0"/>
              </a:spcAft>
              <a:buNone/>
            </a:pPr>
            <a:r>
              <a:rPr lang="uk" sz="1400">
                <a:latin typeface="Georgia"/>
                <a:ea typeface="Georgia"/>
                <a:cs typeface="Georgia"/>
                <a:sym typeface="Georgia"/>
              </a:rPr>
              <a:t>Стисло кажучи, для отримання результатів імперативні програми явно конкретизують алгоритм, а декларативні — явно конкретизують мету і залишають реалізацію алгоритму на допоміжному програмному забезпеченню (наприклад, </a:t>
            </a:r>
            <a:r>
              <a:rPr lang="uk" sz="1400">
                <a:uFill>
                  <a:noFill/>
                </a:uFill>
                <a:latin typeface="Georgia"/>
                <a:ea typeface="Georgia"/>
                <a:cs typeface="Georgia"/>
                <a:sym typeface="Georgia"/>
                <a:hlinkClick r:id="rId10"/>
              </a:rPr>
              <a:t>інструкція вибірки</a:t>
            </a:r>
            <a:r>
              <a:rPr lang="uk" sz="1400">
                <a:latin typeface="Georgia"/>
                <a:ea typeface="Georgia"/>
                <a:cs typeface="Georgia"/>
                <a:sym typeface="Georgia"/>
              </a:rPr>
              <a:t> </a:t>
            </a:r>
            <a:r>
              <a:rPr lang="uk" sz="1400">
                <a:uFill>
                  <a:noFill/>
                </a:uFill>
                <a:latin typeface="Georgia"/>
                <a:ea typeface="Georgia"/>
                <a:cs typeface="Georgia"/>
                <a:sym typeface="Georgia"/>
                <a:hlinkClick r:id="rId11"/>
              </a:rPr>
              <a:t>SQL</a:t>
            </a:r>
            <a:r>
              <a:rPr lang="uk" sz="1400">
                <a:latin typeface="Georgia"/>
                <a:ea typeface="Georgia"/>
                <a:cs typeface="Georgia"/>
                <a:sym typeface="Georgia"/>
              </a:rPr>
              <a:t> конкретизує властивості даних, які слід отримати від </a:t>
            </a:r>
            <a:r>
              <a:rPr lang="uk" sz="1400">
                <a:uFill>
                  <a:noFill/>
                </a:uFill>
                <a:latin typeface="Georgia"/>
                <a:ea typeface="Georgia"/>
                <a:cs typeface="Georgia"/>
                <a:sym typeface="Georgia"/>
                <a:hlinkClick r:id="rId12"/>
              </a:rPr>
              <a:t>бази даних</a:t>
            </a:r>
            <a:r>
              <a:rPr lang="uk" sz="1400">
                <a:latin typeface="Georgia"/>
                <a:ea typeface="Georgia"/>
                <a:cs typeface="Georgia"/>
                <a:sym typeface="Georgia"/>
              </a:rPr>
              <a:t>, але не процес отримання цих даних).</a:t>
            </a:r>
            <a:endParaRPr sz="1400">
              <a:latin typeface="Georgia"/>
              <a:ea typeface="Georgia"/>
              <a:cs typeface="Georgia"/>
              <a:sym typeface="Georgia"/>
            </a:endParaRPr>
          </a:p>
          <a:p>
            <a:pPr indent="0" lvl="0" marL="0" rtl="0" algn="l">
              <a:lnSpc>
                <a:spcPct val="100000"/>
              </a:lnSpc>
              <a:spcBef>
                <a:spcPts val="500"/>
              </a:spcBef>
              <a:spcAft>
                <a:spcPts val="0"/>
              </a:spcAft>
              <a:buNone/>
            </a:pPr>
            <a:r>
              <a:rPr lang="uk" sz="1400">
                <a:latin typeface="Georgia"/>
                <a:ea typeface="Georgia"/>
                <a:cs typeface="Georgia"/>
                <a:sym typeface="Georgia"/>
              </a:rPr>
              <a:t>Відповідно до іншого визначення, програма «декларативна», якщо її написано винятково </a:t>
            </a:r>
            <a:r>
              <a:rPr lang="uk" sz="1400">
                <a:uFill>
                  <a:noFill/>
                </a:uFill>
                <a:latin typeface="Georgia"/>
                <a:ea typeface="Georgia"/>
                <a:cs typeface="Georgia"/>
                <a:sym typeface="Georgia"/>
                <a:hlinkClick r:id="rId13"/>
              </a:rPr>
              <a:t>функціональною мовою програмування</a:t>
            </a:r>
            <a:r>
              <a:rPr lang="uk" sz="1400">
                <a:latin typeface="Georgia"/>
                <a:ea typeface="Georgia"/>
                <a:cs typeface="Georgia"/>
                <a:sym typeface="Georgia"/>
              </a:rPr>
              <a:t>, </a:t>
            </a:r>
            <a:r>
              <a:rPr lang="uk" sz="1400">
                <a:uFill>
                  <a:noFill/>
                </a:uFill>
                <a:latin typeface="Georgia"/>
                <a:ea typeface="Georgia"/>
                <a:cs typeface="Georgia"/>
                <a:sym typeface="Georgia"/>
                <a:hlinkClick r:id="rId14"/>
              </a:rPr>
              <a:t>логічною мовою програмування</a:t>
            </a:r>
            <a:r>
              <a:rPr lang="uk" sz="1400">
                <a:latin typeface="Georgia"/>
                <a:ea typeface="Georgia"/>
                <a:cs typeface="Georgia"/>
                <a:sym typeface="Georgia"/>
              </a:rPr>
              <a:t>, або </a:t>
            </a:r>
            <a:r>
              <a:rPr lang="uk" sz="1400">
                <a:uFill>
                  <a:noFill/>
                </a:uFill>
                <a:latin typeface="Georgia"/>
                <a:ea typeface="Georgia"/>
                <a:cs typeface="Georgia"/>
                <a:sym typeface="Georgia"/>
                <a:hlinkClick r:id="rId15"/>
              </a:rPr>
              <a:t>мовою обмежень</a:t>
            </a:r>
            <a:r>
              <a:rPr lang="uk" sz="1400">
                <a:latin typeface="Georgia"/>
                <a:ea typeface="Georgia"/>
                <a:cs typeface="Georgia"/>
                <a:sym typeface="Georgia"/>
              </a:rPr>
              <a:t>. Назва «Декларативна мова» іноді використовується, щоб згрупувати всі ці мови програмування та протиставити їх </a:t>
            </a:r>
            <a:r>
              <a:rPr lang="uk" sz="1400">
                <a:uFill>
                  <a:noFill/>
                </a:uFill>
                <a:latin typeface="Georgia"/>
                <a:ea typeface="Georgia"/>
                <a:cs typeface="Georgia"/>
                <a:sym typeface="Georgia"/>
                <a:hlinkClick r:id="rId16"/>
              </a:rPr>
              <a:t>імперативним мовам програмування</a:t>
            </a:r>
            <a:r>
              <a:rPr lang="uk" sz="1400">
                <a:latin typeface="Georgia"/>
                <a:ea typeface="Georgia"/>
                <a:cs typeface="Georgia"/>
                <a:sym typeface="Georgia"/>
              </a:rPr>
              <a:t>.</a:t>
            </a:r>
            <a:endParaRPr sz="1400">
              <a:latin typeface="Georgia"/>
              <a:ea typeface="Georgia"/>
              <a:cs typeface="Georgia"/>
              <a:sym typeface="Georgia"/>
            </a:endParaRPr>
          </a:p>
          <a:p>
            <a:pPr indent="0" lvl="0" marL="0" rtl="0" algn="l">
              <a:lnSpc>
                <a:spcPct val="100000"/>
              </a:lnSpc>
              <a:spcBef>
                <a:spcPts val="500"/>
              </a:spcBef>
              <a:spcAft>
                <a:spcPts val="0"/>
              </a:spcAft>
              <a:buNone/>
            </a:pPr>
            <a:r>
              <a:rPr lang="uk" sz="1400">
                <a:latin typeface="Georgia"/>
                <a:ea typeface="Georgia"/>
                <a:cs typeface="Georgia"/>
                <a:sym typeface="Georgia"/>
              </a:rPr>
              <a:t>Ці два визначення частково перекриваються. Зокрема, </a:t>
            </a:r>
            <a:r>
              <a:rPr lang="uk" sz="1400">
                <a:uFill>
                  <a:noFill/>
                </a:uFill>
                <a:latin typeface="Georgia"/>
                <a:ea typeface="Georgia"/>
                <a:cs typeface="Georgia"/>
                <a:sym typeface="Georgia"/>
                <a:hlinkClick r:id="rId17"/>
              </a:rPr>
              <a:t>програмування обмеженнями</a:t>
            </a:r>
            <a:r>
              <a:rPr lang="uk" sz="1400">
                <a:latin typeface="Georgia"/>
                <a:ea typeface="Georgia"/>
                <a:cs typeface="Georgia"/>
                <a:sym typeface="Georgia"/>
              </a:rPr>
              <a:t> і, меншою мірою, логічне програмування, зосереджуються на описі властивостей бажаного рішення (</a:t>
            </a:r>
            <a:r>
              <a:rPr i="1" lang="uk" sz="1400">
                <a:latin typeface="Georgia"/>
                <a:ea typeface="Georgia"/>
                <a:cs typeface="Georgia"/>
                <a:sym typeface="Georgia"/>
              </a:rPr>
              <a:t>що</a:t>
            </a:r>
            <a:r>
              <a:rPr lang="uk" sz="1400">
                <a:latin typeface="Georgia"/>
                <a:ea typeface="Georgia"/>
                <a:cs typeface="Georgia"/>
                <a:sym typeface="Georgia"/>
              </a:rPr>
              <a:t>), залишаючи невизначеним фактичний алгоритм, який необхідно використати для знаходження рішення (</a:t>
            </a:r>
            <a:r>
              <a:rPr i="1" lang="uk" sz="1400">
                <a:latin typeface="Georgia"/>
                <a:ea typeface="Georgia"/>
                <a:cs typeface="Georgia"/>
                <a:sym typeface="Georgia"/>
              </a:rPr>
              <a:t>як</a:t>
            </a:r>
            <a:r>
              <a:rPr lang="uk" sz="1400">
                <a:latin typeface="Georgia"/>
                <a:ea typeface="Georgia"/>
                <a:cs typeface="Georgia"/>
                <a:sym typeface="Georgia"/>
              </a:rPr>
              <a:t>). Проте, більшою мірою, мови логічного програмування, і, меншою, — мови обмеження, можуть описувати алгоритми і деталі реалізації, будучи таким чином не строго декларативними за першим визначенням.</a:t>
            </a:r>
            <a:endParaRPr sz="1400">
              <a:latin typeface="Georgia"/>
              <a:ea typeface="Georgia"/>
              <a:cs typeface="Georgia"/>
              <a:sym typeface="Georgia"/>
            </a:endParaRPr>
          </a:p>
          <a:p>
            <a:pPr indent="0" lvl="0" marL="0" rtl="0" algn="l">
              <a:lnSpc>
                <a:spcPct val="100000"/>
              </a:lnSpc>
              <a:spcBef>
                <a:spcPts val="500"/>
              </a:spcBef>
              <a:spcAft>
                <a:spcPts val="0"/>
              </a:spcAft>
              <a:buNone/>
            </a:pPr>
            <a:r>
              <a:t/>
            </a:r>
            <a:endParaRPr b="1" sz="1400">
              <a:latin typeface="Georgia"/>
              <a:ea typeface="Georgia"/>
              <a:cs typeface="Georgia"/>
              <a:sym typeface="Georgia"/>
            </a:endParaRPr>
          </a:p>
          <a:p>
            <a:pPr indent="0" lvl="0" marL="0" rtl="0" algn="l">
              <a:lnSpc>
                <a:spcPct val="100000"/>
              </a:lnSpc>
              <a:spcBef>
                <a:spcPts val="500"/>
              </a:spcBef>
              <a:spcAft>
                <a:spcPts val="0"/>
              </a:spcAft>
              <a:buNone/>
            </a:pPr>
            <a:r>
              <a:t/>
            </a:r>
            <a:endParaRPr sz="1400">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ec4a10ac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c4a10ac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ec4a10ac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c4a10ac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ec4a10a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ec4a10a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sz="1400">
                <a:latin typeface="Georgia"/>
                <a:ea typeface="Georgia"/>
                <a:cs typeface="Georgia"/>
                <a:sym typeface="Georgia"/>
              </a:rPr>
              <a:t>We’ll start by highlighting Combine’s three main attributes</a:t>
            </a:r>
            <a:endParaRPr sz="1400">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rPr lang="uk" sz="1400">
                <a:latin typeface="Georgia"/>
                <a:ea typeface="Georgia"/>
                <a:cs typeface="Georgia"/>
                <a:sym typeface="Georgia"/>
              </a:rPr>
              <a:t>Generic.</a:t>
            </a:r>
            <a:endParaRPr sz="1400">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rPr lang="uk" sz="1400">
                <a:latin typeface="Georgia"/>
                <a:ea typeface="Georgia"/>
                <a:cs typeface="Georgia"/>
                <a:sym typeface="Georgia"/>
              </a:rPr>
              <a:t>Type safe.</a:t>
            </a:r>
            <a:endParaRPr sz="1400">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rPr lang="uk" sz="1400">
                <a:latin typeface="Georgia"/>
                <a:ea typeface="Georgia"/>
                <a:cs typeface="Georgia"/>
                <a:sym typeface="Georgia"/>
              </a:rPr>
              <a:t>Composition first.</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Apple tells us in their Combine keynote that the main concepts are simple and easy to understand, but once combined they allow for more complex and interesting stuff to be done.</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Within Combine we’ll find:</a:t>
            </a:r>
            <a:endParaRPr sz="1400">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rPr lang="uk" sz="1400">
                <a:latin typeface="Georgia"/>
                <a:ea typeface="Georgia"/>
                <a:cs typeface="Georgia"/>
                <a:sym typeface="Georgia"/>
              </a:rPr>
              <a:t>Publishers</a:t>
            </a:r>
            <a:endParaRPr sz="1400">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rPr lang="uk" sz="1400">
                <a:latin typeface="Georgia"/>
                <a:ea typeface="Georgia"/>
                <a:cs typeface="Georgia"/>
                <a:sym typeface="Georgia"/>
              </a:rPr>
              <a:t>Subscribers</a:t>
            </a:r>
            <a:endParaRPr sz="1400">
              <a:latin typeface="Georgia"/>
              <a:ea typeface="Georgia"/>
              <a:cs typeface="Georgia"/>
              <a:sym typeface="Georgia"/>
            </a:endParaRPr>
          </a:p>
          <a:p>
            <a:pPr indent="-317500" lvl="0" marL="457200" rtl="0" algn="l">
              <a:lnSpc>
                <a:spcPct val="100000"/>
              </a:lnSpc>
              <a:spcBef>
                <a:spcPts val="0"/>
              </a:spcBef>
              <a:spcAft>
                <a:spcPts val="0"/>
              </a:spcAft>
              <a:buSzPts val="1400"/>
              <a:buFont typeface="Georgia"/>
              <a:buChar char="●"/>
            </a:pPr>
            <a:r>
              <a:rPr lang="uk" sz="1400">
                <a:latin typeface="Georgia"/>
                <a:ea typeface="Georgia"/>
                <a:cs typeface="Georgia"/>
                <a:sym typeface="Georgia"/>
              </a:rPr>
              <a:t>Operators</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Combine declares </a:t>
            </a:r>
            <a:r>
              <a:rPr i="1" lang="uk" sz="1400">
                <a:latin typeface="Georgia"/>
                <a:ea typeface="Georgia"/>
                <a:cs typeface="Georgia"/>
                <a:sym typeface="Georgia"/>
              </a:rPr>
              <a:t>publishers</a:t>
            </a:r>
            <a:r>
              <a:rPr lang="uk" sz="1400">
                <a:latin typeface="Georgia"/>
                <a:ea typeface="Georgia"/>
                <a:cs typeface="Georgia"/>
                <a:sym typeface="Georgia"/>
              </a:rPr>
              <a:t> to expose values that can change over time, and </a:t>
            </a:r>
            <a:r>
              <a:rPr i="1" lang="uk" sz="1400">
                <a:latin typeface="Georgia"/>
                <a:ea typeface="Georgia"/>
                <a:cs typeface="Georgia"/>
                <a:sym typeface="Georgia"/>
              </a:rPr>
              <a:t>subscribers</a:t>
            </a:r>
            <a:r>
              <a:rPr lang="uk" sz="1400">
                <a:latin typeface="Georgia"/>
                <a:ea typeface="Georgia"/>
                <a:cs typeface="Georgia"/>
                <a:sym typeface="Georgia"/>
              </a:rPr>
              <a:t> to receive those values from the publishers. </a:t>
            </a:r>
            <a:endParaRPr sz="1400">
              <a:latin typeface="Georgia"/>
              <a:ea typeface="Georgia"/>
              <a:cs typeface="Georgia"/>
              <a:sym typeface="Georgia"/>
            </a:endParaRPr>
          </a:p>
          <a:p>
            <a:pPr indent="-317500" lvl="0" marL="457200" rtl="0" algn="l">
              <a:lnSpc>
                <a:spcPct val="100000"/>
              </a:lnSpc>
              <a:spcBef>
                <a:spcPts val="0"/>
              </a:spcBef>
              <a:spcAft>
                <a:spcPts val="0"/>
              </a:spcAft>
              <a:buClr>
                <a:srgbClr val="000000"/>
              </a:buClr>
              <a:buSzPts val="1400"/>
              <a:buChar char="●"/>
            </a:pPr>
            <a:r>
              <a:rPr lang="uk" sz="1400">
                <a:latin typeface="Georgia"/>
                <a:ea typeface="Georgia"/>
                <a:cs typeface="Georgia"/>
                <a:sym typeface="Georgia"/>
              </a:rPr>
              <a:t>The </a:t>
            </a:r>
            <a:r>
              <a:rPr lang="uk" sz="1400">
                <a:uFill>
                  <a:noFill/>
                </a:uFill>
                <a:latin typeface="Georgia"/>
                <a:ea typeface="Georgia"/>
                <a:cs typeface="Georgia"/>
                <a:sym typeface="Georgia"/>
                <a:hlinkClick r:id="rId2"/>
              </a:rPr>
              <a:t>Publisher</a:t>
            </a:r>
            <a:r>
              <a:rPr lang="uk" sz="1400">
                <a:latin typeface="Georgia"/>
                <a:ea typeface="Georgia"/>
                <a:cs typeface="Georgia"/>
                <a:sym typeface="Georgia"/>
              </a:rPr>
              <a:t> protocol declares a type that can deliver a sequence of values over time. Publishers have </a:t>
            </a:r>
            <a:r>
              <a:rPr i="1" lang="uk" sz="1400">
                <a:latin typeface="Georgia"/>
                <a:ea typeface="Georgia"/>
                <a:cs typeface="Georgia"/>
                <a:sym typeface="Georgia"/>
              </a:rPr>
              <a:t>operators</a:t>
            </a:r>
            <a:r>
              <a:rPr lang="uk" sz="1400">
                <a:latin typeface="Georgia"/>
                <a:ea typeface="Georgia"/>
                <a:cs typeface="Georgia"/>
                <a:sym typeface="Georgia"/>
              </a:rPr>
              <a:t> to act on the values received from upstream publishers and republish them.</a:t>
            </a:r>
            <a:endParaRPr sz="1400">
              <a:latin typeface="Georgia"/>
              <a:ea typeface="Georgia"/>
              <a:cs typeface="Georgia"/>
              <a:sym typeface="Georgia"/>
            </a:endParaRPr>
          </a:p>
          <a:p>
            <a:pPr indent="-317500" lvl="0" marL="457200" rtl="0" algn="l">
              <a:lnSpc>
                <a:spcPct val="100000"/>
              </a:lnSpc>
              <a:spcBef>
                <a:spcPts val="0"/>
              </a:spcBef>
              <a:spcAft>
                <a:spcPts val="0"/>
              </a:spcAft>
              <a:buClr>
                <a:srgbClr val="000000"/>
              </a:buClr>
              <a:buSzPts val="1400"/>
              <a:buChar char="●"/>
            </a:pPr>
            <a:r>
              <a:rPr lang="uk" sz="1400">
                <a:latin typeface="Georgia"/>
                <a:ea typeface="Georgia"/>
                <a:cs typeface="Georgia"/>
                <a:sym typeface="Georgia"/>
              </a:rPr>
              <a:t>At the end of a chain of publishers, a </a:t>
            </a:r>
            <a:r>
              <a:rPr lang="uk" sz="1400">
                <a:uFill>
                  <a:noFill/>
                </a:uFill>
                <a:latin typeface="Georgia"/>
                <a:ea typeface="Georgia"/>
                <a:cs typeface="Georgia"/>
                <a:sym typeface="Georgia"/>
                <a:hlinkClick r:id="rId3"/>
              </a:rPr>
              <a:t>Subscriber</a:t>
            </a:r>
            <a:r>
              <a:rPr lang="uk" sz="1400">
                <a:latin typeface="Georgia"/>
                <a:ea typeface="Georgia"/>
                <a:cs typeface="Georgia"/>
                <a:sym typeface="Georgia"/>
              </a:rPr>
              <a:t> acts on elements as it receives them. Publishers only emit values when explicitly requested to do so by subscribers. This puts your subscriber code in control of how fast it receives events from the publishers it’s connected to.</a:t>
            </a:r>
            <a:endParaRPr sz="1400">
              <a:latin typeface="Georgia"/>
              <a:ea typeface="Georgia"/>
              <a:cs typeface="Georgia"/>
              <a:sym typeface="Georgia"/>
            </a:endParaRPr>
          </a:p>
          <a:p>
            <a:pPr indent="0" lvl="0" marL="0" rtl="0" algn="l">
              <a:lnSpc>
                <a:spcPct val="115000"/>
              </a:lnSpc>
              <a:spcBef>
                <a:spcPts val="0"/>
              </a:spcBef>
              <a:spcAft>
                <a:spcPts val="0"/>
              </a:spcAft>
              <a:buNone/>
            </a:pPr>
            <a:r>
              <a:rPr lang="uk" sz="1200">
                <a:solidFill>
                  <a:srgbClr val="222222"/>
                </a:solidFill>
              </a:rPr>
              <a:t>И так для начала нам нужно кратко вспомнить, как взаимодействуют между собой фундаментальные части Combine, а именно Publisher, Subscription, Subscriber.</a:t>
            </a:r>
            <a:endParaRPr sz="1200">
              <a:solidFill>
                <a:srgbClr val="222222"/>
              </a:solidFill>
            </a:endParaRPr>
          </a:p>
          <a:p>
            <a:pPr indent="0" lvl="0" marL="0" rtl="0" algn="l">
              <a:lnSpc>
                <a:spcPct val="115000"/>
              </a:lnSpc>
              <a:spcBef>
                <a:spcPts val="0"/>
              </a:spcBef>
              <a:spcAft>
                <a:spcPts val="0"/>
              </a:spcAft>
              <a:buNone/>
            </a:pPr>
            <a:r>
              <a:t/>
            </a:r>
            <a:endParaRPr/>
          </a:p>
          <a:p>
            <a:pPr indent="-304800" lvl="0" marL="787400" rtl="0" algn="l">
              <a:lnSpc>
                <a:spcPct val="160000"/>
              </a:lnSpc>
              <a:spcBef>
                <a:spcPts val="0"/>
              </a:spcBef>
              <a:spcAft>
                <a:spcPts val="0"/>
              </a:spcAft>
              <a:buClr>
                <a:srgbClr val="222222"/>
              </a:buClr>
              <a:buSzPts val="1200"/>
              <a:buChar char="●"/>
            </a:pPr>
            <a:r>
              <a:rPr lang="uk" sz="1200">
                <a:solidFill>
                  <a:srgbClr val="222222"/>
                </a:solidFill>
              </a:rPr>
              <a:t>Subscriber присоединяется к Publisher'у</a:t>
            </a:r>
            <a:endParaRPr sz="1200">
              <a:solidFill>
                <a:srgbClr val="222222"/>
              </a:solidFill>
            </a:endParaRPr>
          </a:p>
          <a:p>
            <a:pPr indent="-304800" lvl="0" marL="787400" rtl="0" algn="l">
              <a:lnSpc>
                <a:spcPct val="160000"/>
              </a:lnSpc>
              <a:spcBef>
                <a:spcPts val="0"/>
              </a:spcBef>
              <a:spcAft>
                <a:spcPts val="0"/>
              </a:spcAft>
              <a:buClr>
                <a:srgbClr val="222222"/>
              </a:buClr>
              <a:buSzPts val="1200"/>
              <a:buChar char="●"/>
            </a:pPr>
            <a:r>
              <a:rPr lang="uk" sz="1200">
                <a:solidFill>
                  <a:srgbClr val="222222"/>
                </a:solidFill>
              </a:rPr>
              <a:t>Publisher отправляет Subscription Subscriber'у</a:t>
            </a:r>
            <a:endParaRPr sz="1200">
              <a:solidFill>
                <a:srgbClr val="222222"/>
              </a:solidFill>
            </a:endParaRPr>
          </a:p>
          <a:p>
            <a:pPr indent="-304800" lvl="0" marL="787400" rtl="0" algn="l">
              <a:lnSpc>
                <a:spcPct val="160000"/>
              </a:lnSpc>
              <a:spcBef>
                <a:spcPts val="0"/>
              </a:spcBef>
              <a:spcAft>
                <a:spcPts val="0"/>
              </a:spcAft>
              <a:buClr>
                <a:srgbClr val="222222"/>
              </a:buClr>
              <a:buSzPts val="1200"/>
              <a:buChar char="●"/>
            </a:pPr>
            <a:r>
              <a:rPr lang="uk" sz="1200">
                <a:solidFill>
                  <a:srgbClr val="222222"/>
                </a:solidFill>
              </a:rPr>
              <a:t>Subscriber запрашивает N значений у Subscription</a:t>
            </a:r>
            <a:endParaRPr sz="1200">
              <a:solidFill>
                <a:srgbClr val="222222"/>
              </a:solidFill>
            </a:endParaRPr>
          </a:p>
          <a:p>
            <a:pPr indent="-304800" lvl="0" marL="787400" rtl="0" algn="l">
              <a:lnSpc>
                <a:spcPct val="160000"/>
              </a:lnSpc>
              <a:spcBef>
                <a:spcPts val="0"/>
              </a:spcBef>
              <a:spcAft>
                <a:spcPts val="0"/>
              </a:spcAft>
              <a:buClr>
                <a:srgbClr val="222222"/>
              </a:buClr>
              <a:buSzPts val="1200"/>
              <a:buChar char="●"/>
            </a:pPr>
            <a:r>
              <a:rPr lang="uk" sz="1200">
                <a:solidFill>
                  <a:srgbClr val="222222"/>
                </a:solidFill>
              </a:rPr>
              <a:t>Publisher отправляет N значений или меньше</a:t>
            </a:r>
            <a:endParaRPr sz="1200">
              <a:solidFill>
                <a:srgbClr val="222222"/>
              </a:solidFill>
            </a:endParaRPr>
          </a:p>
          <a:p>
            <a:pPr indent="-304800" lvl="0" marL="787400" rtl="0" algn="l">
              <a:lnSpc>
                <a:spcPct val="160000"/>
              </a:lnSpc>
              <a:spcBef>
                <a:spcPts val="0"/>
              </a:spcBef>
              <a:spcAft>
                <a:spcPts val="0"/>
              </a:spcAft>
              <a:buClr>
                <a:srgbClr val="222222"/>
              </a:buClr>
              <a:buSzPts val="1200"/>
              <a:buChar char="●"/>
            </a:pPr>
            <a:r>
              <a:rPr lang="uk" sz="1200">
                <a:solidFill>
                  <a:srgbClr val="222222"/>
                </a:solidFill>
              </a:rPr>
              <a:t>Publisher отправляет сигнал о завершении</a:t>
            </a:r>
            <a:endParaRPr sz="1200">
              <a:solidFill>
                <a:srgbClr val="222222"/>
              </a:solidFill>
            </a:endParaRPr>
          </a:p>
          <a:p>
            <a:pPr indent="0" lvl="0" marL="0" rtl="0" algn="l">
              <a:lnSpc>
                <a:spcPct val="100000"/>
              </a:lnSpc>
              <a:spcBef>
                <a:spcPts val="0"/>
              </a:spcBef>
              <a:spcAft>
                <a:spcPts val="0"/>
              </a:spcAft>
              <a:buNone/>
            </a:pPr>
            <a:r>
              <a:t/>
            </a:r>
            <a:endParaRPr sz="1400">
              <a:latin typeface="Georgia"/>
              <a:ea typeface="Georgia"/>
              <a:cs typeface="Georgia"/>
              <a:sym typeface="Georgia"/>
            </a:endParaRPr>
          </a:p>
          <a:p>
            <a:pPr indent="0" lvl="0" marL="457200" rtl="0" algn="l">
              <a:lnSpc>
                <a:spcPct val="100000"/>
              </a:lnSpc>
              <a:spcBef>
                <a:spcPts val="0"/>
              </a:spcBef>
              <a:spcAft>
                <a:spcPts val="0"/>
              </a:spcAft>
              <a:buNone/>
            </a:pPr>
            <a:r>
              <a:t/>
            </a:r>
            <a:endParaRPr sz="1400">
              <a:latin typeface="Georgia"/>
              <a:ea typeface="Georgia"/>
              <a:cs typeface="Georgia"/>
              <a:sym typeface="Georgia"/>
            </a:endParaRPr>
          </a:p>
          <a:p>
            <a:pPr indent="0" lvl="0" marL="0" rtl="0" algn="l">
              <a:spcBef>
                <a:spcPts val="0"/>
              </a:spcBef>
              <a:spcAft>
                <a:spcPts val="0"/>
              </a:spcAft>
              <a:buNone/>
            </a:pPr>
            <a:r>
              <a:rPr lang="uk" sz="1400">
                <a:latin typeface="Georgia"/>
                <a:ea typeface="Georgia"/>
                <a:cs typeface="Georgia"/>
                <a:sym typeface="Georgia"/>
              </a:rPr>
              <a:t>Two key concepts are the </a:t>
            </a:r>
            <a:r>
              <a:rPr b="1" lang="uk" sz="1400">
                <a:latin typeface="Georgia"/>
                <a:ea typeface="Georgia"/>
                <a:cs typeface="Georgia"/>
                <a:sym typeface="Georgia"/>
              </a:rPr>
              <a:t>Observable</a:t>
            </a:r>
            <a:r>
              <a:rPr lang="uk" sz="1400">
                <a:latin typeface="Georgia"/>
                <a:ea typeface="Georgia"/>
                <a:cs typeface="Georgia"/>
                <a:sym typeface="Georgia"/>
              </a:rPr>
              <a:t> and the </a:t>
            </a:r>
            <a:r>
              <a:rPr b="1" lang="uk" sz="1400">
                <a:latin typeface="Georgia"/>
                <a:ea typeface="Georgia"/>
                <a:cs typeface="Georgia"/>
                <a:sym typeface="Georgia"/>
              </a:rPr>
              <a:t>Observer</a:t>
            </a:r>
            <a:r>
              <a:rPr lang="uk" sz="1400">
                <a:latin typeface="Georgia"/>
                <a:ea typeface="Georgia"/>
                <a:cs typeface="Georgia"/>
                <a:sym typeface="Georgia"/>
              </a:rPr>
              <a:t>.</a:t>
            </a:r>
            <a:endParaRPr sz="1400">
              <a:latin typeface="Georgia"/>
              <a:ea typeface="Georgia"/>
              <a:cs typeface="Georgia"/>
              <a:sym typeface="Georgia"/>
            </a:endParaRPr>
          </a:p>
          <a:p>
            <a:pPr indent="-317500" lvl="0" marL="457200" rtl="0" algn="l">
              <a:spcBef>
                <a:spcPts val="0"/>
              </a:spcBef>
              <a:spcAft>
                <a:spcPts val="0"/>
              </a:spcAft>
              <a:buClr>
                <a:srgbClr val="000000"/>
              </a:buClr>
              <a:buSzPts val="1400"/>
              <a:buFont typeface="Times New Roman"/>
              <a:buChar char="●"/>
            </a:pPr>
            <a:r>
              <a:rPr lang="uk" sz="1400">
                <a:latin typeface="Georgia"/>
                <a:ea typeface="Georgia"/>
                <a:cs typeface="Georgia"/>
                <a:sym typeface="Georgia"/>
              </a:rPr>
              <a:t>An </a:t>
            </a:r>
            <a:r>
              <a:rPr b="1" lang="uk" sz="1400">
                <a:latin typeface="Georgia"/>
                <a:ea typeface="Georgia"/>
                <a:cs typeface="Georgia"/>
                <a:sym typeface="Georgia"/>
              </a:rPr>
              <a:t>Observable</a:t>
            </a:r>
            <a:r>
              <a:rPr lang="uk" sz="1400">
                <a:latin typeface="Georgia"/>
                <a:ea typeface="Georgia"/>
                <a:cs typeface="Georgia"/>
                <a:sym typeface="Georgia"/>
              </a:rPr>
              <a:t> emits notifications of change. </a:t>
            </a:r>
            <a:endParaRPr sz="1400">
              <a:latin typeface="Georgia"/>
              <a:ea typeface="Georgia"/>
              <a:cs typeface="Georgia"/>
              <a:sym typeface="Georgia"/>
            </a:endParaRPr>
          </a:p>
          <a:p>
            <a:pPr indent="-317500" lvl="0" marL="457200" rtl="0" algn="l">
              <a:spcBef>
                <a:spcPts val="0"/>
              </a:spcBef>
              <a:spcAft>
                <a:spcPts val="0"/>
              </a:spcAft>
              <a:buClr>
                <a:srgbClr val="000000"/>
              </a:buClr>
              <a:buSzPts val="1400"/>
              <a:buFont typeface="Times New Roman"/>
              <a:buChar char="●"/>
            </a:pPr>
            <a:r>
              <a:rPr lang="uk" sz="1400">
                <a:latin typeface="Georgia"/>
                <a:ea typeface="Georgia"/>
                <a:cs typeface="Georgia"/>
                <a:sym typeface="Georgia"/>
              </a:rPr>
              <a:t>An </a:t>
            </a:r>
            <a:r>
              <a:rPr b="1" lang="uk" sz="1400">
                <a:latin typeface="Georgia"/>
                <a:ea typeface="Georgia"/>
                <a:cs typeface="Georgia"/>
                <a:sym typeface="Georgia"/>
              </a:rPr>
              <a:t>Observer</a:t>
            </a:r>
            <a:r>
              <a:rPr lang="uk" sz="1400">
                <a:latin typeface="Georgia"/>
                <a:ea typeface="Georgia"/>
                <a:cs typeface="Georgia"/>
                <a:sym typeface="Georgia"/>
              </a:rPr>
              <a:t> subscribes to an Observable and gets notified when that Observable has changed.</a:t>
            </a:r>
            <a:endParaRPr sz="1400">
              <a:latin typeface="Georgia"/>
              <a:ea typeface="Georgia"/>
              <a:cs typeface="Georgia"/>
              <a:sym typeface="Georgia"/>
            </a:endParaRPr>
          </a:p>
          <a:p>
            <a:pPr indent="0" lvl="0" marL="457200" rtl="0" algn="l">
              <a:spcBef>
                <a:spcPts val="0"/>
              </a:spcBef>
              <a:spcAft>
                <a:spcPts val="0"/>
              </a:spcAft>
              <a:buNone/>
            </a:pPr>
            <a:r>
              <a:t/>
            </a:r>
            <a:endParaRPr sz="1400">
              <a:latin typeface="Georgia"/>
              <a:ea typeface="Georgia"/>
              <a:cs typeface="Georgia"/>
              <a:sym typeface="Georgia"/>
            </a:endParaRPr>
          </a:p>
          <a:p>
            <a:pPr indent="0" lvl="0" marL="0" rtl="0" algn="l">
              <a:spcBef>
                <a:spcPts val="0"/>
              </a:spcBef>
              <a:spcAft>
                <a:spcPts val="0"/>
              </a:spcAft>
              <a:buNone/>
            </a:pPr>
            <a:r>
              <a:rPr lang="uk" sz="1400">
                <a:latin typeface="Georgia"/>
                <a:ea typeface="Georgia"/>
                <a:cs typeface="Georgia"/>
                <a:sym typeface="Georgia"/>
              </a:rPr>
              <a:t>You can have multiple Observers listening to an Observable. When the Observable changes, it will notify all its Observers.</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Looking at these basic Combine concepts we can deduce that it is very similar to other existing reactive programming frameworks like RxSwift or ReactiveCocoa. For now, let’s focus on how it compares to RxSwift.</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If you’re familiar with RxSwift you’ll notice that </a:t>
            </a:r>
            <a:r>
              <a:rPr lang="uk" sz="1400">
                <a:highlight>
                  <a:srgbClr val="F7F7F7"/>
                </a:highlight>
                <a:latin typeface="Georgia"/>
                <a:ea typeface="Georgia"/>
                <a:cs typeface="Georgia"/>
                <a:sym typeface="Georgia"/>
              </a:rPr>
              <a:t>Publishers</a:t>
            </a:r>
            <a:r>
              <a:rPr lang="uk" sz="1400">
                <a:latin typeface="Georgia"/>
                <a:ea typeface="Georgia"/>
                <a:cs typeface="Georgia"/>
                <a:sym typeface="Georgia"/>
              </a:rPr>
              <a:t> are basically </a:t>
            </a:r>
            <a:r>
              <a:rPr lang="uk" sz="1400">
                <a:highlight>
                  <a:srgbClr val="F7F7F7"/>
                </a:highlight>
                <a:latin typeface="Georgia"/>
                <a:ea typeface="Georgia"/>
                <a:cs typeface="Georgia"/>
                <a:sym typeface="Georgia"/>
              </a:rPr>
              <a:t>Observables</a:t>
            </a:r>
            <a:r>
              <a:rPr lang="uk" sz="1400">
                <a:latin typeface="Georgia"/>
                <a:ea typeface="Georgia"/>
                <a:cs typeface="Georgia"/>
                <a:sym typeface="Georgia"/>
              </a:rPr>
              <a:t> and </a:t>
            </a:r>
            <a:r>
              <a:rPr lang="uk" sz="1400">
                <a:highlight>
                  <a:srgbClr val="F7F7F7"/>
                </a:highlight>
                <a:latin typeface="Georgia"/>
                <a:ea typeface="Georgia"/>
                <a:cs typeface="Georgia"/>
                <a:sym typeface="Georgia"/>
              </a:rPr>
              <a:t>Subscribers</a:t>
            </a:r>
            <a:r>
              <a:rPr lang="uk" sz="1400">
                <a:latin typeface="Georgia"/>
                <a:ea typeface="Georgia"/>
                <a:cs typeface="Georgia"/>
                <a:sym typeface="Georgia"/>
              </a:rPr>
              <a:t> are </a:t>
            </a:r>
            <a:r>
              <a:rPr lang="uk" sz="1400">
                <a:highlight>
                  <a:srgbClr val="F7F7F7"/>
                </a:highlight>
                <a:latin typeface="Georgia"/>
                <a:ea typeface="Georgia"/>
                <a:cs typeface="Georgia"/>
                <a:sym typeface="Georgia"/>
              </a:rPr>
              <a:t>Observers</a:t>
            </a:r>
            <a:r>
              <a:rPr lang="uk" sz="1400">
                <a:latin typeface="Georgia"/>
                <a:ea typeface="Georgia"/>
                <a:cs typeface="Georgia"/>
                <a:sym typeface="Georgia"/>
              </a:rPr>
              <a:t>; they have different names but work the same way. A Publisherexposes values that can change and a </a:t>
            </a:r>
            <a:r>
              <a:rPr lang="uk" sz="1400">
                <a:highlight>
                  <a:srgbClr val="F7F7F7"/>
                </a:highlight>
                <a:latin typeface="Georgia"/>
                <a:ea typeface="Georgia"/>
                <a:cs typeface="Georgia"/>
                <a:sym typeface="Georgia"/>
              </a:rPr>
              <a:t>Subscriber</a:t>
            </a:r>
            <a:r>
              <a:rPr lang="uk" sz="1400">
                <a:latin typeface="Georgia"/>
                <a:ea typeface="Georgia"/>
                <a:cs typeface="Georgia"/>
                <a:sym typeface="Georgia"/>
              </a:rPr>
              <a:t> “subscribes” so it can receive all these changes.</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Every Observable sequence is just a sequence. The key advantage for an Observable vs Swift's Sequence is that it can also receive elements asynchronously. This is the kernel of RxSwift, documentation from here is about ways that we expand on that idea.</a:t>
            </a:r>
            <a:endParaRPr sz="1400">
              <a:latin typeface="Georgia"/>
              <a:ea typeface="Georgia"/>
              <a:cs typeface="Georgia"/>
              <a:sym typeface="Georgia"/>
            </a:endParaRPr>
          </a:p>
          <a:p>
            <a:pPr indent="-317500" lvl="0" marL="457200" rtl="0" algn="l">
              <a:lnSpc>
                <a:spcPct val="100000"/>
              </a:lnSpc>
              <a:spcBef>
                <a:spcPts val="0"/>
              </a:spcBef>
              <a:spcAft>
                <a:spcPts val="0"/>
              </a:spcAft>
              <a:buClr>
                <a:srgbClr val="000000"/>
              </a:buClr>
              <a:buSzPts val="1400"/>
              <a:buChar char="●"/>
            </a:pPr>
            <a:r>
              <a:rPr lang="uk" sz="1400">
                <a:latin typeface="Georgia"/>
                <a:ea typeface="Georgia"/>
                <a:cs typeface="Georgia"/>
                <a:sym typeface="Georgia"/>
              </a:rPr>
              <a:t>Observable(ObservableType) is equivalent to Sequence</a:t>
            </a:r>
            <a:endParaRPr sz="1400">
              <a:latin typeface="Georgia"/>
              <a:ea typeface="Georgia"/>
              <a:cs typeface="Georgia"/>
              <a:sym typeface="Georgia"/>
            </a:endParaRPr>
          </a:p>
          <a:p>
            <a:pPr indent="-317500" lvl="0" marL="457200" rtl="0" algn="l">
              <a:lnSpc>
                <a:spcPct val="100000"/>
              </a:lnSpc>
              <a:spcBef>
                <a:spcPts val="0"/>
              </a:spcBef>
              <a:spcAft>
                <a:spcPts val="0"/>
              </a:spcAft>
              <a:buClr>
                <a:srgbClr val="000000"/>
              </a:buClr>
              <a:buSzPts val="1400"/>
              <a:buChar char="●"/>
            </a:pPr>
            <a:r>
              <a:rPr lang="uk" sz="1400">
                <a:latin typeface="Georgia"/>
                <a:ea typeface="Georgia"/>
                <a:cs typeface="Georgia"/>
                <a:sym typeface="Georgia"/>
              </a:rPr>
              <a:t>ObservableType.subscribe method is equivalent to Sequence.makeIterator method.</a:t>
            </a:r>
            <a:endParaRPr sz="1400">
              <a:latin typeface="Georgia"/>
              <a:ea typeface="Georgia"/>
              <a:cs typeface="Georgia"/>
              <a:sym typeface="Georgia"/>
            </a:endParaRPr>
          </a:p>
          <a:p>
            <a:pPr indent="-317500" lvl="0" marL="457200" rtl="0" algn="l">
              <a:lnSpc>
                <a:spcPct val="100000"/>
              </a:lnSpc>
              <a:spcBef>
                <a:spcPts val="0"/>
              </a:spcBef>
              <a:spcAft>
                <a:spcPts val="0"/>
              </a:spcAft>
              <a:buClr>
                <a:srgbClr val="000000"/>
              </a:buClr>
              <a:buSzPts val="1400"/>
              <a:buChar char="●"/>
            </a:pPr>
            <a:r>
              <a:rPr lang="uk" sz="1400">
                <a:latin typeface="Georgia"/>
                <a:ea typeface="Georgia"/>
                <a:cs typeface="Georgia"/>
                <a:sym typeface="Georgia"/>
              </a:rPr>
              <a:t>Observer (callback) needs to be passed to ObservableType.subscribe method to receive sequence elements instead of calling next() on the returned iterator.</a:t>
            </a:r>
            <a:endParaRPr sz="1400">
              <a:latin typeface="Georgia"/>
              <a:ea typeface="Georgia"/>
              <a:cs typeface="Georgia"/>
              <a:sym typeface="Georgia"/>
            </a:endParaRPr>
          </a:p>
          <a:p>
            <a:pPr indent="0" lvl="0" marL="177800" marR="177800" rtl="0" algn="l">
              <a:lnSpc>
                <a:spcPct val="100000"/>
              </a:lnSpc>
              <a:spcBef>
                <a:spcPts val="0"/>
              </a:spcBef>
              <a:spcAft>
                <a:spcPts val="0"/>
              </a:spcAft>
              <a:buNone/>
            </a:pPr>
            <a:r>
              <a:t/>
            </a:r>
            <a:endParaRPr sz="1400">
              <a:highlight>
                <a:srgbClr val="F7F7F7"/>
              </a:highlight>
              <a:latin typeface="Georgia"/>
              <a:ea typeface="Georgia"/>
              <a:cs typeface="Georgia"/>
              <a:sym typeface="Georgia"/>
            </a:endParaRPr>
          </a:p>
          <a:p>
            <a:pPr indent="0" lvl="0" marL="0" rtl="0" algn="l">
              <a:lnSpc>
                <a:spcPct val="100000"/>
              </a:lnSpc>
              <a:spcBef>
                <a:spcPts val="0"/>
              </a:spcBef>
              <a:spcAft>
                <a:spcPts val="0"/>
              </a:spcAft>
              <a:buNone/>
            </a:pPr>
            <a:r>
              <a:t/>
            </a:r>
            <a:endParaRPr sz="1400">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ee474a9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ee474a9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uk" sz="1400">
                <a:latin typeface="Georgia"/>
                <a:ea typeface="Georgia"/>
                <a:cs typeface="Georgia"/>
                <a:sym typeface="Georgia"/>
              </a:rPr>
              <a:t>Publishers</a:t>
            </a:r>
            <a:endParaRPr b="1"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Publishers are the most declarative part of Combine’s API. They define how values and errors are produced.</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They’re Value type, in Swift, Structs.</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Publishers allow the subscription of Subscribers, in turn letting us receive values once they’re emitted.</a:t>
            </a:r>
            <a:endParaRPr sz="1400">
              <a:latin typeface="Georgia"/>
              <a:ea typeface="Georgia"/>
              <a:cs typeface="Georgia"/>
              <a:sym typeface="Georgia"/>
            </a:endParaRPr>
          </a:p>
          <a:p>
            <a:pPr indent="0" lvl="0" marL="0" rtl="0" algn="l">
              <a:lnSpc>
                <a:spcPct val="100000"/>
              </a:lnSpc>
              <a:spcBef>
                <a:spcPts val="0"/>
              </a:spcBef>
              <a:spcAft>
                <a:spcPts val="0"/>
              </a:spcAft>
              <a:buNone/>
            </a:pPr>
            <a:r>
              <a:rPr b="1" lang="uk" sz="1400">
                <a:latin typeface="Georgia"/>
                <a:ea typeface="Georgia"/>
                <a:cs typeface="Georgia"/>
                <a:sym typeface="Georgia"/>
              </a:rPr>
              <a:t>Subscribers</a:t>
            </a:r>
            <a:endParaRPr b="1"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Subscribers are the other side of the publishers coin. They receive values through the stream, and since these can mutate they are Reference types, like classes.</a:t>
            </a:r>
            <a:endParaRPr sz="1400">
              <a:latin typeface="Georgia"/>
              <a:ea typeface="Georgia"/>
              <a:cs typeface="Georgia"/>
              <a:sym typeface="Georgia"/>
            </a:endParaRPr>
          </a:p>
          <a:p>
            <a:pPr indent="0" lvl="0" marL="0" rtl="0" algn="l">
              <a:lnSpc>
                <a:spcPct val="100000"/>
              </a:lnSpc>
              <a:spcBef>
                <a:spcPts val="0"/>
              </a:spcBef>
              <a:spcAft>
                <a:spcPts val="0"/>
              </a:spcAft>
              <a:buNone/>
            </a:pPr>
            <a:r>
              <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Several Foundation types expose their functionality through publishers, including Timer, NotificationCenter, and URLSession. Combine also provides a built-in publisher for any property that’s compliant with Key-Value Observing.</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You can combine the output of multiple publishers and coordinate their interaction. For example, you can subscribe to updates from a text field’s publisher, and use the text to perform URL requests. You can then use another publisher to process the responses and use them to update your app.</a:t>
            </a:r>
            <a:endParaRPr sz="1400">
              <a:latin typeface="Georgia"/>
              <a:ea typeface="Georgia"/>
              <a:cs typeface="Georgia"/>
              <a:sym typeface="Georgia"/>
            </a:endParaRPr>
          </a:p>
          <a:p>
            <a:pPr indent="0" lvl="0" marL="0" rtl="0" algn="l">
              <a:lnSpc>
                <a:spcPct val="100000"/>
              </a:lnSpc>
              <a:spcBef>
                <a:spcPts val="0"/>
              </a:spcBef>
              <a:spcAft>
                <a:spcPts val="0"/>
              </a:spcAft>
              <a:buNone/>
            </a:pPr>
            <a:r>
              <a:rPr lang="uk" sz="1400">
                <a:latin typeface="Georgia"/>
                <a:ea typeface="Georgia"/>
                <a:cs typeface="Georgia"/>
                <a:sym typeface="Georgia"/>
              </a:rPr>
              <a:t>By adopting Combine, you’ll make your code easier to read and maintain, by centralizing your event-processing code and eliminating troublesome techniques like nested closures and convention-based callbacks.</a:t>
            </a:r>
            <a:endParaRPr sz="1400">
              <a:latin typeface="Georgia"/>
              <a:ea typeface="Georgia"/>
              <a:cs typeface="Georgia"/>
              <a:sym typeface="Georgia"/>
            </a:endParaRPr>
          </a:p>
          <a:p>
            <a:pPr indent="0" lvl="0" marL="0" rtl="0" algn="l">
              <a:lnSpc>
                <a:spcPct val="100000"/>
              </a:lnSpc>
              <a:spcBef>
                <a:spcPts val="0"/>
              </a:spcBef>
              <a:spcAft>
                <a:spcPts val="0"/>
              </a:spcAft>
              <a:buNone/>
            </a:pPr>
            <a:r>
              <a:t/>
            </a:r>
            <a:endParaRPr sz="1400">
              <a:latin typeface="Georgia"/>
              <a:ea typeface="Georgia"/>
              <a:cs typeface="Georgia"/>
              <a:sym typeface="Georgia"/>
            </a:endParaRPr>
          </a:p>
          <a:p>
            <a:pPr indent="0" lvl="0" marL="0" rtl="0" algn="l">
              <a:lnSpc>
                <a:spcPct val="100000"/>
              </a:lnSpc>
              <a:spcBef>
                <a:spcPts val="0"/>
              </a:spcBef>
              <a:spcAft>
                <a:spcPts val="0"/>
              </a:spcAft>
              <a:buNone/>
            </a:pPr>
            <a:r>
              <a:t/>
            </a:r>
            <a:endParaRPr sz="1400">
              <a:latin typeface="Georgia"/>
              <a:ea typeface="Georgia"/>
              <a:cs typeface="Georgia"/>
              <a:sym typeface="Georgia"/>
            </a:endParaRPr>
          </a:p>
          <a:p>
            <a:pPr indent="0" lvl="0" marL="0" rtl="0" algn="l">
              <a:lnSpc>
                <a:spcPct val="100000"/>
              </a:lnSpc>
              <a:spcBef>
                <a:spcPts val="0"/>
              </a:spcBef>
              <a:spcAft>
                <a:spcPts val="0"/>
              </a:spcAft>
              <a:buNone/>
            </a:pPr>
            <a:r>
              <a:t/>
            </a:r>
            <a:endParaRPr sz="1400">
              <a:latin typeface="Georgia"/>
              <a:ea typeface="Georgia"/>
              <a:cs typeface="Georgia"/>
              <a:sym typeface="Georgia"/>
            </a:endParaRPr>
          </a:p>
          <a:p>
            <a:pPr indent="0" lvl="0" marL="0" rtl="0" algn="l">
              <a:lnSpc>
                <a:spcPct val="100000"/>
              </a:lnSpc>
              <a:spcBef>
                <a:spcPts val="0"/>
              </a:spcBef>
              <a:spcAft>
                <a:spcPts val="0"/>
              </a:spcAft>
              <a:buNone/>
            </a:pPr>
            <a:r>
              <a:t/>
            </a:r>
            <a:endParaRPr sz="1400">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ee474a9b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e474a9b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uk" sz="1200">
                <a:solidFill>
                  <a:srgbClr val="24292E"/>
                </a:solidFill>
              </a:rPr>
              <a:t>The </a:t>
            </a:r>
            <a:r>
              <a:rPr lang="uk" sz="1200">
                <a:solidFill>
                  <a:srgbClr val="0366D6"/>
                </a:solidFill>
                <a:uFill>
                  <a:noFill/>
                </a:uFill>
                <a:hlinkClick r:id="rId2"/>
              </a:rPr>
              <a:t>equivalence</a:t>
            </a:r>
            <a:r>
              <a:rPr lang="uk" sz="1200">
                <a:solidFill>
                  <a:srgbClr val="24292E"/>
                </a:solidFill>
              </a:rPr>
              <a:t> of observer pattern (</a:t>
            </a:r>
            <a:r>
              <a:rPr lang="uk" sz="1000">
                <a:solidFill>
                  <a:srgbClr val="24292E"/>
                </a:solidFill>
                <a:latin typeface="Courier New"/>
                <a:ea typeface="Courier New"/>
                <a:cs typeface="Courier New"/>
                <a:sym typeface="Courier New"/>
              </a:rPr>
              <a:t>Observable&lt;Element&gt;</a:t>
            </a:r>
            <a:r>
              <a:rPr lang="uk" sz="1200">
                <a:solidFill>
                  <a:srgbClr val="24292E"/>
                </a:solidFill>
              </a:rPr>
              <a:t> sequence) and normal sequences (</a:t>
            </a:r>
            <a:r>
              <a:rPr lang="uk" sz="1000">
                <a:solidFill>
                  <a:srgbClr val="24292E"/>
                </a:solidFill>
                <a:latin typeface="Courier New"/>
                <a:ea typeface="Courier New"/>
                <a:cs typeface="Courier New"/>
                <a:sym typeface="Courier New"/>
              </a:rPr>
              <a:t>Sequence</a:t>
            </a:r>
            <a:r>
              <a:rPr lang="uk" sz="1200">
                <a:solidFill>
                  <a:srgbClr val="24292E"/>
                </a:solidFill>
              </a:rPr>
              <a:t>) is the most important thing to understand about Rx.</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Every </a:t>
            </a:r>
            <a:r>
              <a:rPr lang="uk" sz="1000">
                <a:solidFill>
                  <a:srgbClr val="24292E"/>
                </a:solidFill>
                <a:latin typeface="Courier New"/>
                <a:ea typeface="Courier New"/>
                <a:cs typeface="Courier New"/>
                <a:sym typeface="Courier New"/>
              </a:rPr>
              <a:t>Observable</a:t>
            </a:r>
            <a:r>
              <a:rPr lang="uk" sz="1200">
                <a:solidFill>
                  <a:srgbClr val="24292E"/>
                </a:solidFill>
              </a:rPr>
              <a:t> sequence is just a sequence. The key advantage for an </a:t>
            </a:r>
            <a:r>
              <a:rPr lang="uk" sz="1000">
                <a:solidFill>
                  <a:srgbClr val="24292E"/>
                </a:solidFill>
                <a:latin typeface="Courier New"/>
                <a:ea typeface="Courier New"/>
                <a:cs typeface="Courier New"/>
                <a:sym typeface="Courier New"/>
              </a:rPr>
              <a:t>Observable</a:t>
            </a:r>
            <a:r>
              <a:rPr lang="uk" sz="1200">
                <a:solidFill>
                  <a:srgbClr val="24292E"/>
                </a:solidFill>
              </a:rPr>
              <a:t> vs Swift's </a:t>
            </a:r>
            <a:r>
              <a:rPr lang="uk" sz="1000">
                <a:solidFill>
                  <a:srgbClr val="24292E"/>
                </a:solidFill>
                <a:latin typeface="Courier New"/>
                <a:ea typeface="Courier New"/>
                <a:cs typeface="Courier New"/>
                <a:sym typeface="Courier New"/>
              </a:rPr>
              <a:t>Sequence</a:t>
            </a:r>
            <a:r>
              <a:rPr lang="uk" sz="1200">
                <a:solidFill>
                  <a:srgbClr val="24292E"/>
                </a:solidFill>
              </a:rPr>
              <a:t> is that it can also receive elements asynchronously. This is the kernel of RxSwift, documentation from here is about ways that we expand on that idea.</a:t>
            </a:r>
            <a:endParaRPr sz="1200">
              <a:solidFill>
                <a:srgbClr val="24292E"/>
              </a:solidFill>
            </a:endParaRPr>
          </a:p>
          <a:p>
            <a:pPr indent="-304800" lvl="0" marL="457200" rtl="0" algn="l">
              <a:lnSpc>
                <a:spcPct val="115000"/>
              </a:lnSpc>
              <a:spcBef>
                <a:spcPts val="1200"/>
              </a:spcBef>
              <a:spcAft>
                <a:spcPts val="0"/>
              </a:spcAft>
              <a:buClr>
                <a:srgbClr val="24292E"/>
              </a:buClr>
              <a:buSzPts val="1200"/>
              <a:buChar char="●"/>
            </a:pPr>
            <a:r>
              <a:rPr lang="uk" sz="1000">
                <a:solidFill>
                  <a:srgbClr val="24292E"/>
                </a:solidFill>
                <a:latin typeface="Courier New"/>
                <a:ea typeface="Courier New"/>
                <a:cs typeface="Courier New"/>
                <a:sym typeface="Courier New"/>
              </a:rPr>
              <a:t>Observable</a:t>
            </a:r>
            <a:r>
              <a:rPr lang="uk" sz="1200">
                <a:solidFill>
                  <a:srgbClr val="24292E"/>
                </a:solidFill>
              </a:rPr>
              <a:t>(</a:t>
            </a:r>
            <a:r>
              <a:rPr lang="uk" sz="1000">
                <a:solidFill>
                  <a:srgbClr val="24292E"/>
                </a:solidFill>
                <a:latin typeface="Courier New"/>
                <a:ea typeface="Courier New"/>
                <a:cs typeface="Courier New"/>
                <a:sym typeface="Courier New"/>
              </a:rPr>
              <a:t>ObservableType</a:t>
            </a:r>
            <a:r>
              <a:rPr lang="uk" sz="1200">
                <a:solidFill>
                  <a:srgbClr val="24292E"/>
                </a:solidFill>
              </a:rPr>
              <a:t>) is equivalent to </a:t>
            </a:r>
            <a:r>
              <a:rPr lang="uk" sz="1000">
                <a:solidFill>
                  <a:srgbClr val="24292E"/>
                </a:solidFill>
                <a:latin typeface="Courier New"/>
                <a:ea typeface="Courier New"/>
                <a:cs typeface="Courier New"/>
                <a:sym typeface="Courier New"/>
              </a:rPr>
              <a:t>Sequence</a:t>
            </a:r>
            <a:endParaRPr sz="1000">
              <a:solidFill>
                <a:srgbClr val="24292E"/>
              </a:solidFill>
              <a:latin typeface="Courier New"/>
              <a:ea typeface="Courier New"/>
              <a:cs typeface="Courier New"/>
              <a:sym typeface="Courier New"/>
            </a:endParaRPr>
          </a:p>
          <a:p>
            <a:pPr indent="-304800" lvl="0" marL="457200" rtl="0" algn="l">
              <a:lnSpc>
                <a:spcPct val="115000"/>
              </a:lnSpc>
              <a:spcBef>
                <a:spcPts val="0"/>
              </a:spcBef>
              <a:spcAft>
                <a:spcPts val="0"/>
              </a:spcAft>
              <a:buClr>
                <a:srgbClr val="24292E"/>
              </a:buClr>
              <a:buSzPts val="1200"/>
              <a:buChar char="●"/>
            </a:pPr>
            <a:r>
              <a:rPr lang="uk" sz="1000">
                <a:solidFill>
                  <a:srgbClr val="24292E"/>
                </a:solidFill>
                <a:latin typeface="Courier New"/>
                <a:ea typeface="Courier New"/>
                <a:cs typeface="Courier New"/>
                <a:sym typeface="Courier New"/>
              </a:rPr>
              <a:t>ObservableType.subscribe</a:t>
            </a:r>
            <a:r>
              <a:rPr lang="uk" sz="1200">
                <a:solidFill>
                  <a:srgbClr val="24292E"/>
                </a:solidFill>
              </a:rPr>
              <a:t> method is equivalent to </a:t>
            </a:r>
            <a:r>
              <a:rPr lang="uk" sz="1000">
                <a:solidFill>
                  <a:srgbClr val="24292E"/>
                </a:solidFill>
                <a:latin typeface="Courier New"/>
                <a:ea typeface="Courier New"/>
                <a:cs typeface="Courier New"/>
                <a:sym typeface="Courier New"/>
              </a:rPr>
              <a:t>Sequence.makeIterator</a:t>
            </a:r>
            <a:r>
              <a:rPr lang="uk" sz="1200">
                <a:solidFill>
                  <a:srgbClr val="24292E"/>
                </a:solidFill>
              </a:rPr>
              <a:t> method.</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uk" sz="1200">
                <a:solidFill>
                  <a:srgbClr val="24292E"/>
                </a:solidFill>
              </a:rPr>
              <a:t>Observer (callback) needs to be passed to </a:t>
            </a:r>
            <a:r>
              <a:rPr lang="uk" sz="1000">
                <a:solidFill>
                  <a:srgbClr val="24292E"/>
                </a:solidFill>
                <a:latin typeface="Courier New"/>
                <a:ea typeface="Courier New"/>
                <a:cs typeface="Courier New"/>
                <a:sym typeface="Courier New"/>
              </a:rPr>
              <a:t>ObservableType.subscribe</a:t>
            </a:r>
            <a:r>
              <a:rPr lang="uk" sz="1200">
                <a:solidFill>
                  <a:srgbClr val="24292E"/>
                </a:solidFill>
              </a:rPr>
              <a:t> method to receive sequence elements instead of calling </a:t>
            </a:r>
            <a:r>
              <a:rPr lang="uk" sz="1000">
                <a:solidFill>
                  <a:srgbClr val="24292E"/>
                </a:solidFill>
                <a:latin typeface="Courier New"/>
                <a:ea typeface="Courier New"/>
                <a:cs typeface="Courier New"/>
                <a:sym typeface="Courier New"/>
              </a:rPr>
              <a:t>next()</a:t>
            </a:r>
            <a:r>
              <a:rPr lang="uk" sz="1200">
                <a:solidFill>
                  <a:srgbClr val="24292E"/>
                </a:solidFill>
              </a:rPr>
              <a:t> on the returned iterator.</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Sequences are a simple, familiar concept that is easy to visualize.</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People are creatures with huge visual cortexes. When we can visualize a concept easily, it's a lot easier to reason about it.</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We can lift a lot of the cognitive load from trying to simulate event state machines inside every Rx operator onto high level operations over sequences.</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If we don't use Rx but model asynchronous systems, that probably means our code is full of state machines and transient states that we need to simulate instead of abstracting away.</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Lists and sequences are probably one of the first concepts mathematicians and programmers learn.</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When a sequence sends the </a:t>
            </a:r>
            <a:r>
              <a:rPr lang="uk" sz="1000">
                <a:solidFill>
                  <a:srgbClr val="24292E"/>
                </a:solidFill>
                <a:latin typeface="Courier New"/>
                <a:ea typeface="Courier New"/>
                <a:cs typeface="Courier New"/>
                <a:sym typeface="Courier New"/>
              </a:rPr>
              <a:t>completed</a:t>
            </a:r>
            <a:r>
              <a:rPr lang="uk" sz="1200">
                <a:solidFill>
                  <a:srgbClr val="24292E"/>
                </a:solidFill>
              </a:rPr>
              <a:t> or </a:t>
            </a:r>
            <a:r>
              <a:rPr lang="uk" sz="1000">
                <a:solidFill>
                  <a:srgbClr val="24292E"/>
                </a:solidFill>
                <a:latin typeface="Courier New"/>
                <a:ea typeface="Courier New"/>
                <a:cs typeface="Courier New"/>
                <a:sym typeface="Courier New"/>
              </a:rPr>
              <a:t>error</a:t>
            </a:r>
            <a:r>
              <a:rPr lang="uk" sz="1200">
                <a:solidFill>
                  <a:srgbClr val="24292E"/>
                </a:solidFill>
              </a:rPr>
              <a:t> event all internal resources that compute sequence elements will be freed.</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To cancel production of sequence elements and free resources immediately, call </a:t>
            </a:r>
            <a:r>
              <a:rPr lang="uk" sz="1000">
                <a:solidFill>
                  <a:srgbClr val="24292E"/>
                </a:solidFill>
                <a:latin typeface="Courier New"/>
                <a:ea typeface="Courier New"/>
                <a:cs typeface="Courier New"/>
                <a:sym typeface="Courier New"/>
              </a:rPr>
              <a:t>dispose</a:t>
            </a:r>
            <a:r>
              <a:rPr lang="uk" sz="1200">
                <a:solidFill>
                  <a:srgbClr val="24292E"/>
                </a:solidFill>
              </a:rPr>
              <a:t> on the returned subscription.</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If a sequence terminates in finite time, not calling </a:t>
            </a:r>
            <a:r>
              <a:rPr lang="uk" sz="1000">
                <a:solidFill>
                  <a:srgbClr val="24292E"/>
                </a:solidFill>
                <a:latin typeface="Courier New"/>
                <a:ea typeface="Courier New"/>
                <a:cs typeface="Courier New"/>
                <a:sym typeface="Courier New"/>
              </a:rPr>
              <a:t>dispose</a:t>
            </a:r>
            <a:r>
              <a:rPr lang="uk" sz="1200">
                <a:solidFill>
                  <a:srgbClr val="24292E"/>
                </a:solidFill>
              </a:rPr>
              <a:t> or not using </a:t>
            </a:r>
            <a:r>
              <a:rPr lang="uk" sz="1000">
                <a:solidFill>
                  <a:srgbClr val="24292E"/>
                </a:solidFill>
                <a:latin typeface="Courier New"/>
                <a:ea typeface="Courier New"/>
                <a:cs typeface="Courier New"/>
                <a:sym typeface="Courier New"/>
              </a:rPr>
              <a:t>disposed(by: disposeBag)</a:t>
            </a:r>
            <a:r>
              <a:rPr lang="uk" sz="1200">
                <a:solidFill>
                  <a:srgbClr val="24292E"/>
                </a:solidFill>
              </a:rPr>
              <a:t> won't cause any permanent resource leaks. However, those resources will be used until the sequence completes, either by finishing production of elements or returning an error.</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If a sequence does not terminate on its own, such as with a series of button taps, resources will be allocated permanently unless </a:t>
            </a:r>
            <a:r>
              <a:rPr lang="uk" sz="1000">
                <a:solidFill>
                  <a:srgbClr val="24292E"/>
                </a:solidFill>
                <a:latin typeface="Courier New"/>
                <a:ea typeface="Courier New"/>
                <a:cs typeface="Courier New"/>
                <a:sym typeface="Courier New"/>
              </a:rPr>
              <a:t>dispose</a:t>
            </a:r>
            <a:r>
              <a:rPr lang="uk" sz="1200">
                <a:solidFill>
                  <a:srgbClr val="24292E"/>
                </a:solidFill>
              </a:rPr>
              <a:t> is called manually, automatically inside of a </a:t>
            </a:r>
            <a:r>
              <a:rPr lang="uk" sz="1000">
                <a:solidFill>
                  <a:srgbClr val="24292E"/>
                </a:solidFill>
                <a:latin typeface="Courier New"/>
                <a:ea typeface="Courier New"/>
                <a:cs typeface="Courier New"/>
                <a:sym typeface="Courier New"/>
              </a:rPr>
              <a:t>disposeBag</a:t>
            </a:r>
            <a:r>
              <a:rPr lang="uk" sz="1200">
                <a:solidFill>
                  <a:srgbClr val="24292E"/>
                </a:solidFill>
              </a:rPr>
              <a:t>, with the </a:t>
            </a:r>
            <a:r>
              <a:rPr lang="uk" sz="1000">
                <a:solidFill>
                  <a:srgbClr val="24292E"/>
                </a:solidFill>
                <a:latin typeface="Courier New"/>
                <a:ea typeface="Courier New"/>
                <a:cs typeface="Courier New"/>
                <a:sym typeface="Courier New"/>
              </a:rPr>
              <a:t>takeUntil</a:t>
            </a:r>
            <a:r>
              <a:rPr lang="uk" sz="1200">
                <a:solidFill>
                  <a:srgbClr val="24292E"/>
                </a:solidFill>
              </a:rPr>
              <a:t> operator, or in some other way.</a:t>
            </a:r>
            <a:endParaRPr sz="1200">
              <a:solidFill>
                <a:srgbClr val="24292E"/>
              </a:solidFill>
            </a:endParaRPr>
          </a:p>
          <a:p>
            <a:pPr indent="0" lvl="0" marL="0" rtl="0" algn="l">
              <a:lnSpc>
                <a:spcPct val="115000"/>
              </a:lnSpc>
              <a:spcBef>
                <a:spcPts val="1200"/>
              </a:spcBef>
              <a:spcAft>
                <a:spcPts val="0"/>
              </a:spcAft>
              <a:buNone/>
            </a:pPr>
            <a:r>
              <a:rPr lang="uk" sz="1200">
                <a:solidFill>
                  <a:srgbClr val="24292E"/>
                </a:solidFill>
              </a:rPr>
              <a:t>Using dispose bags or </a:t>
            </a:r>
            <a:r>
              <a:rPr lang="uk" sz="1000">
                <a:solidFill>
                  <a:srgbClr val="24292E"/>
                </a:solidFill>
                <a:latin typeface="Courier New"/>
                <a:ea typeface="Courier New"/>
                <a:cs typeface="Courier New"/>
                <a:sym typeface="Courier New"/>
              </a:rPr>
              <a:t>takeUntil</a:t>
            </a:r>
            <a:r>
              <a:rPr lang="uk" sz="1200">
                <a:solidFill>
                  <a:srgbClr val="24292E"/>
                </a:solidFill>
              </a:rPr>
              <a:t> operator is a robust way of making sure resources are cleaned up. We recommend using them in production even if the sequences will terminate in finite time.</a:t>
            </a:r>
            <a:endParaRPr sz="1200">
              <a:solidFill>
                <a:srgbClr val="24292E"/>
              </a:solidFill>
            </a:endParaRPr>
          </a:p>
          <a:p>
            <a:pPr indent="0" lvl="0" marL="0" rtl="0" algn="l">
              <a:lnSpc>
                <a:spcPct val="115000"/>
              </a:lnSpc>
              <a:spcBef>
                <a:spcPts val="1200"/>
              </a:spcBef>
              <a:spcAft>
                <a:spcPts val="0"/>
              </a:spcAft>
              <a:buNone/>
            </a:pPr>
            <a:r>
              <a:t/>
            </a:r>
            <a:endParaRPr sz="1200">
              <a:solidFill>
                <a:srgbClr val="24292E"/>
              </a:solidFill>
            </a:endParaRPr>
          </a:p>
          <a:p>
            <a:pPr indent="0" lvl="0" marL="0" rtl="0" algn="l">
              <a:lnSpc>
                <a:spcPct val="175000"/>
              </a:lnSpc>
              <a:spcBef>
                <a:spcPts val="1400"/>
              </a:spcBef>
              <a:spcAft>
                <a:spcPts val="0"/>
              </a:spcAft>
              <a:buNone/>
            </a:pPr>
            <a:r>
              <a:rPr lang="uk" sz="1300">
                <a:solidFill>
                  <a:srgbClr val="777777"/>
                </a:solidFill>
              </a:rPr>
              <a:t>Looking at these basic Combine concepts we can deduce that it is very similar to other existing reactive programming frameworks like RxSwift or ReactiveCocoa. For now, let’s focus on how it compares to RxSwift.</a:t>
            </a:r>
            <a:endParaRPr sz="1300">
              <a:solidFill>
                <a:srgbClr val="777777"/>
              </a:solidFill>
            </a:endParaRPr>
          </a:p>
          <a:p>
            <a:pPr indent="0" lvl="0" marL="0" rtl="0" algn="l">
              <a:lnSpc>
                <a:spcPct val="175000"/>
              </a:lnSpc>
              <a:spcBef>
                <a:spcPts val="1400"/>
              </a:spcBef>
              <a:spcAft>
                <a:spcPts val="0"/>
              </a:spcAft>
              <a:buNone/>
            </a:pPr>
            <a:r>
              <a:rPr lang="uk" sz="1300">
                <a:solidFill>
                  <a:srgbClr val="777777"/>
                </a:solidFill>
              </a:rPr>
              <a:t>If you’re familiar with RxSwift you’ll notice that </a:t>
            </a:r>
            <a:r>
              <a:rPr lang="uk" sz="1300">
                <a:solidFill>
                  <a:srgbClr val="777777"/>
                </a:solidFill>
                <a:highlight>
                  <a:srgbClr val="F7F7F7"/>
                </a:highlight>
                <a:latin typeface="Courier New"/>
                <a:ea typeface="Courier New"/>
                <a:cs typeface="Courier New"/>
                <a:sym typeface="Courier New"/>
              </a:rPr>
              <a:t>Publishers</a:t>
            </a:r>
            <a:r>
              <a:rPr lang="uk" sz="1300">
                <a:solidFill>
                  <a:srgbClr val="777777"/>
                </a:solidFill>
              </a:rPr>
              <a:t> are basically </a:t>
            </a:r>
            <a:r>
              <a:rPr lang="uk" sz="1300">
                <a:solidFill>
                  <a:srgbClr val="777777"/>
                </a:solidFill>
                <a:highlight>
                  <a:srgbClr val="F7F7F7"/>
                </a:highlight>
                <a:latin typeface="Courier New"/>
                <a:ea typeface="Courier New"/>
                <a:cs typeface="Courier New"/>
                <a:sym typeface="Courier New"/>
              </a:rPr>
              <a:t>Observables</a:t>
            </a:r>
            <a:r>
              <a:rPr lang="uk" sz="1300">
                <a:solidFill>
                  <a:srgbClr val="777777"/>
                </a:solidFill>
              </a:rPr>
              <a:t> and </a:t>
            </a:r>
            <a:r>
              <a:rPr lang="uk" sz="1300">
                <a:solidFill>
                  <a:srgbClr val="777777"/>
                </a:solidFill>
                <a:highlight>
                  <a:srgbClr val="F7F7F7"/>
                </a:highlight>
                <a:latin typeface="Courier New"/>
                <a:ea typeface="Courier New"/>
                <a:cs typeface="Courier New"/>
                <a:sym typeface="Courier New"/>
              </a:rPr>
              <a:t>Subscribers</a:t>
            </a:r>
            <a:r>
              <a:rPr lang="uk" sz="1300">
                <a:solidFill>
                  <a:srgbClr val="777777"/>
                </a:solidFill>
              </a:rPr>
              <a:t> are </a:t>
            </a:r>
            <a:r>
              <a:rPr lang="uk" sz="1300">
                <a:solidFill>
                  <a:srgbClr val="777777"/>
                </a:solidFill>
                <a:highlight>
                  <a:srgbClr val="F7F7F7"/>
                </a:highlight>
                <a:latin typeface="Courier New"/>
                <a:ea typeface="Courier New"/>
                <a:cs typeface="Courier New"/>
                <a:sym typeface="Courier New"/>
              </a:rPr>
              <a:t>Observers</a:t>
            </a:r>
            <a:r>
              <a:rPr lang="uk" sz="1300">
                <a:solidFill>
                  <a:srgbClr val="777777"/>
                </a:solidFill>
              </a:rPr>
              <a:t>; they have different names but work the same way. A </a:t>
            </a:r>
            <a:r>
              <a:rPr lang="uk" sz="1300">
                <a:solidFill>
                  <a:srgbClr val="303133"/>
                </a:solidFill>
              </a:rPr>
              <a:t>Publisher</a:t>
            </a:r>
            <a:r>
              <a:rPr lang="uk" sz="1300">
                <a:solidFill>
                  <a:srgbClr val="777777"/>
                </a:solidFill>
              </a:rPr>
              <a:t>exposes values that can change and a </a:t>
            </a:r>
            <a:r>
              <a:rPr lang="uk" sz="1300">
                <a:solidFill>
                  <a:srgbClr val="777777"/>
                </a:solidFill>
                <a:highlight>
                  <a:srgbClr val="F7F7F7"/>
                </a:highlight>
                <a:latin typeface="Courier New"/>
                <a:ea typeface="Courier New"/>
                <a:cs typeface="Courier New"/>
                <a:sym typeface="Courier New"/>
              </a:rPr>
              <a:t>Subscriber</a:t>
            </a:r>
            <a:r>
              <a:rPr lang="uk" sz="1300">
                <a:solidFill>
                  <a:srgbClr val="777777"/>
                </a:solidFill>
              </a:rPr>
              <a:t> “subscribes” so it can receive all these changes.</a:t>
            </a:r>
            <a:endParaRPr sz="1300">
              <a:solidFill>
                <a:srgbClr val="777777"/>
              </a:solidFill>
            </a:endParaRPr>
          </a:p>
          <a:p>
            <a:pPr indent="0" lvl="0" marL="0" rtl="0" algn="l">
              <a:lnSpc>
                <a:spcPct val="115000"/>
              </a:lnSpc>
              <a:spcBef>
                <a:spcPts val="0"/>
              </a:spcBef>
              <a:spcAft>
                <a:spcPts val="0"/>
              </a:spcAft>
              <a:buNone/>
            </a:pPr>
            <a:r>
              <a:t/>
            </a:r>
            <a:endParaRPr sz="1200">
              <a:solidFill>
                <a:srgbClr val="24292E"/>
              </a:solidFill>
            </a:endParaRPr>
          </a:p>
          <a:p>
            <a:pPr indent="0" lvl="0" marL="0" rtl="0" algn="l">
              <a:lnSpc>
                <a:spcPct val="115000"/>
              </a:lnSpc>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Content">
    <p:spTree>
      <p:nvGrpSpPr>
        <p:cNvPr id="52" name="Shape 52"/>
        <p:cNvGrpSpPr/>
        <p:nvPr/>
      </p:nvGrpSpPr>
      <p:grpSpPr>
        <a:xfrm>
          <a:off x="0" y="0"/>
          <a:ext cx="0" cy="0"/>
          <a:chOff x="0" y="0"/>
          <a:chExt cx="0" cy="0"/>
        </a:xfrm>
      </p:grpSpPr>
      <p:sp>
        <p:nvSpPr>
          <p:cNvPr id="53" name="Google Shape;53;p14"/>
          <p:cNvSpPr txBox="1"/>
          <p:nvPr>
            <p:ph type="title"/>
          </p:nvPr>
        </p:nvSpPr>
        <p:spPr>
          <a:xfrm>
            <a:off x="431800" y="447676"/>
            <a:ext cx="7398300" cy="863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 name="Google Shape;54;p14"/>
          <p:cNvSpPr txBox="1"/>
          <p:nvPr>
            <p:ph idx="1" type="body"/>
          </p:nvPr>
        </p:nvSpPr>
        <p:spPr>
          <a:xfrm>
            <a:off x="431800" y="1527175"/>
            <a:ext cx="8280300" cy="3168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pic>
        <p:nvPicPr>
          <p:cNvPr descr="Ein Bild, das Drachen enthält.&#10;&#10;Automatisch generierte Beschreibung" id="55" name="Google Shape;55;p14"/>
          <p:cNvPicPr preferRelativeResize="0"/>
          <p:nvPr/>
        </p:nvPicPr>
        <p:blipFill/>
        <p:spPr>
          <a:xfrm>
            <a:off x="7829604" y="12700"/>
            <a:ext cx="1314000" cy="1314000"/>
          </a:xfrm>
          <a:prstGeom prst="rect">
            <a:avLst/>
          </a:prstGeom>
          <a:noFill/>
          <a:ln>
            <a:noFill/>
          </a:ln>
        </p:spPr>
      </p:pic>
      <p:sp>
        <p:nvSpPr>
          <p:cNvPr id="56" name="Google Shape;56;p14"/>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282">
          <p15:clr>
            <a:srgbClr val="FBAE40"/>
          </p15:clr>
        </p15:guide>
        <p15:guide id="2" pos="272">
          <p15:clr>
            <a:srgbClr val="FBAE40"/>
          </p15:clr>
        </p15:guide>
        <p15:guide id="3" pos="5488">
          <p15:clr>
            <a:srgbClr val="FBAE40"/>
          </p15:clr>
        </p15:guide>
        <p15:guide id="4" orient="horz" pos="962">
          <p15:clr>
            <a:srgbClr val="FBAE40"/>
          </p15:clr>
        </p15:guide>
        <p15:guide id="5" orient="horz" pos="2958">
          <p15:clr>
            <a:srgbClr val="FBAE40"/>
          </p15:clr>
        </p15:guide>
        <p15:guide id="6" orient="horz" pos="82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sentation Title">
  <p:cSld name="Presentation Title">
    <p:bg>
      <p:bgPr>
        <a:solidFill>
          <a:schemeClr val="dk1"/>
        </a:solidFill>
      </p:bgPr>
    </p:bg>
    <p:spTree>
      <p:nvGrpSpPr>
        <p:cNvPr id="57" name="Shape 57"/>
        <p:cNvGrpSpPr/>
        <p:nvPr/>
      </p:nvGrpSpPr>
      <p:grpSpPr>
        <a:xfrm>
          <a:off x="0" y="0"/>
          <a:ext cx="0" cy="0"/>
          <a:chOff x="0" y="0"/>
          <a:chExt cx="0" cy="0"/>
        </a:xfrm>
      </p:grpSpPr>
      <p:sp>
        <p:nvSpPr>
          <p:cNvPr id="58" name="Google Shape;58;p15"/>
          <p:cNvSpPr/>
          <p:nvPr>
            <p:ph idx="2" type="pic"/>
          </p:nvPr>
        </p:nvSpPr>
        <p:spPr>
          <a:xfrm>
            <a:off x="0" y="0"/>
            <a:ext cx="9144000" cy="5143500"/>
          </a:xfrm>
          <a:prstGeom prst="rect">
            <a:avLst/>
          </a:prstGeom>
          <a:noFill/>
          <a:ln>
            <a:noFill/>
          </a:ln>
          <a:effectLst>
            <a:outerShdw sx="1000" rotWithShape="0" algn="ctr" sy="1000">
              <a:srgbClr val="000000"/>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lvl="2"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lvl="3"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lvl="4"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lvl="5"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lvl="6"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lvl="7"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lvl="8"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59" name="Google Shape;59;p15"/>
          <p:cNvSpPr txBox="1"/>
          <p:nvPr>
            <p:ph idx="1" type="body"/>
          </p:nvPr>
        </p:nvSpPr>
        <p:spPr>
          <a:xfrm>
            <a:off x="784225" y="3479800"/>
            <a:ext cx="4892400" cy="2373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60" name="Google Shape;60;p15"/>
          <p:cNvSpPr txBox="1"/>
          <p:nvPr>
            <p:ph idx="3" type="body"/>
          </p:nvPr>
        </p:nvSpPr>
        <p:spPr>
          <a:xfrm>
            <a:off x="784225" y="2051050"/>
            <a:ext cx="5727600" cy="1428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pic>
        <p:nvPicPr>
          <p:cNvPr descr="Ein Bild, das Drachen enthält.&#10;&#10;Automatisch generierte Beschreibung" id="61" name="Google Shape;61;p15"/>
          <p:cNvPicPr preferRelativeResize="0"/>
          <p:nvPr/>
        </p:nvPicPr>
        <p:blipFill/>
        <p:spPr>
          <a:xfrm>
            <a:off x="7829604" y="12700"/>
            <a:ext cx="1314000" cy="1314000"/>
          </a:xfrm>
          <a:prstGeom prst="rect">
            <a:avLst/>
          </a:prstGeom>
          <a:noFill/>
          <a:ln>
            <a:noFill/>
          </a:ln>
        </p:spPr>
      </p:pic>
    </p:spTree>
  </p:cSld>
  <p:clrMapOvr>
    <a:masterClrMapping/>
  </p:clrMapOvr>
  <p:extLst>
    <p:ext uri="{DCECCB84-F9BA-43D5-87BE-67443E8EF086}">
      <p15:sldGuideLst>
        <p15:guide id="1" orient="horz" pos="282">
          <p15:clr>
            <a:srgbClr val="FBAE40"/>
          </p15:clr>
        </p15:guide>
        <p15:guide id="2" pos="295">
          <p15:clr>
            <a:srgbClr val="FBAE40"/>
          </p15:clr>
        </p15:guide>
        <p15:guide id="3" pos="546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Title black">
  <p:cSld name="Chapter Title black">
    <p:spTree>
      <p:nvGrpSpPr>
        <p:cNvPr id="62" name="Shape 62"/>
        <p:cNvGrpSpPr/>
        <p:nvPr/>
      </p:nvGrpSpPr>
      <p:grpSpPr>
        <a:xfrm>
          <a:off x="0" y="0"/>
          <a:ext cx="0" cy="0"/>
          <a:chOff x="0" y="0"/>
          <a:chExt cx="0" cy="0"/>
        </a:xfrm>
      </p:grpSpPr>
      <p:sp>
        <p:nvSpPr>
          <p:cNvPr id="63" name="Google Shape;63;p16"/>
          <p:cNvSpPr txBox="1"/>
          <p:nvPr>
            <p:ph type="title"/>
          </p:nvPr>
        </p:nvSpPr>
        <p:spPr>
          <a:xfrm>
            <a:off x="431801" y="1684221"/>
            <a:ext cx="8280300" cy="17751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72">
          <p15:clr>
            <a:srgbClr val="FBAE40"/>
          </p15:clr>
        </p15:guide>
        <p15:guide id="3" pos="54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Subtitle">
  <p:cSld name="Content + Subtitle">
    <p:spTree>
      <p:nvGrpSpPr>
        <p:cNvPr id="64" name="Shape 64"/>
        <p:cNvGrpSpPr/>
        <p:nvPr/>
      </p:nvGrpSpPr>
      <p:grpSpPr>
        <a:xfrm>
          <a:off x="0" y="0"/>
          <a:ext cx="0" cy="0"/>
          <a:chOff x="0" y="0"/>
          <a:chExt cx="0" cy="0"/>
        </a:xfrm>
      </p:grpSpPr>
      <p:sp>
        <p:nvSpPr>
          <p:cNvPr id="65" name="Google Shape;65;p17"/>
          <p:cNvSpPr txBox="1"/>
          <p:nvPr>
            <p:ph idx="1" type="body"/>
          </p:nvPr>
        </p:nvSpPr>
        <p:spPr>
          <a:xfrm>
            <a:off x="431800" y="1527175"/>
            <a:ext cx="8280300" cy="31593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66" name="Google Shape;66;p17"/>
          <p:cNvSpPr txBox="1"/>
          <p:nvPr>
            <p:ph idx="2" type="body"/>
          </p:nvPr>
        </p:nvSpPr>
        <p:spPr>
          <a:xfrm>
            <a:off x="431774" y="881125"/>
            <a:ext cx="7398300" cy="432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67" name="Google Shape;67;p17"/>
          <p:cNvSpPr txBox="1"/>
          <p:nvPr>
            <p:ph type="title"/>
          </p:nvPr>
        </p:nvSpPr>
        <p:spPr>
          <a:xfrm>
            <a:off x="431800" y="447676"/>
            <a:ext cx="7398300" cy="431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800" u="none" cap="none" strike="noStrike">
                <a:solidFill>
                  <a:srgbClr val="000000"/>
                </a:solidFill>
                <a:latin typeface="Arial"/>
                <a:ea typeface="Arial"/>
                <a:cs typeface="Arial"/>
                <a:sym typeface="Arial"/>
              </a:defRPr>
            </a:lvl9pPr>
          </a:lstStyle>
          <a:p/>
        </p:txBody>
      </p:sp>
      <p:pic>
        <p:nvPicPr>
          <p:cNvPr descr="Ein Bild, das Drachen enthält.&#10;&#10;Automatisch generierte Beschreibung" id="68" name="Google Shape;68;p17"/>
          <p:cNvPicPr preferRelativeResize="0"/>
          <p:nvPr/>
        </p:nvPicPr>
        <p:blipFill/>
        <p:spPr>
          <a:xfrm>
            <a:off x="7829604" y="12700"/>
            <a:ext cx="1314000" cy="1314000"/>
          </a:xfrm>
          <a:prstGeom prst="rect">
            <a:avLst/>
          </a:prstGeom>
          <a:noFill/>
          <a:ln>
            <a:noFill/>
          </a:ln>
        </p:spPr>
      </p:pic>
      <p:sp>
        <p:nvSpPr>
          <p:cNvPr id="69" name="Google Shape;69;p17"/>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826">
          <p15:clr>
            <a:srgbClr val="FBAE40"/>
          </p15:clr>
        </p15:guide>
        <p15:guide id="2" pos="272">
          <p15:clr>
            <a:srgbClr val="FBAE40"/>
          </p15:clr>
        </p15:guide>
        <p15:guide id="3" pos="5488">
          <p15:clr>
            <a:srgbClr val="FBAE40"/>
          </p15:clr>
        </p15:guide>
        <p15:guide id="4" orient="horz" pos="282">
          <p15:clr>
            <a:srgbClr val="FBAE40"/>
          </p15:clr>
        </p15:guide>
        <p15:guide id="5" orient="horz" pos="2958">
          <p15:clr>
            <a:srgbClr val="FBAE40"/>
          </p15:clr>
        </p15:guide>
        <p15:guide id="6" orient="horz" pos="554">
          <p15:clr>
            <a:srgbClr val="FBAE40"/>
          </p15:clr>
        </p15:guide>
        <p15:guide id="7" orient="horz" pos="96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uble Content + Subtitle">
  <p:cSld name="Double Content + Subtitle">
    <p:spTree>
      <p:nvGrpSpPr>
        <p:cNvPr id="70" name="Shape 70"/>
        <p:cNvGrpSpPr/>
        <p:nvPr/>
      </p:nvGrpSpPr>
      <p:grpSpPr>
        <a:xfrm>
          <a:off x="0" y="0"/>
          <a:ext cx="0" cy="0"/>
          <a:chOff x="0" y="0"/>
          <a:chExt cx="0" cy="0"/>
        </a:xfrm>
      </p:grpSpPr>
      <p:sp>
        <p:nvSpPr>
          <p:cNvPr id="71" name="Google Shape;71;p18"/>
          <p:cNvSpPr txBox="1"/>
          <p:nvPr>
            <p:ph idx="1" type="body"/>
          </p:nvPr>
        </p:nvSpPr>
        <p:spPr>
          <a:xfrm>
            <a:off x="431774" y="881125"/>
            <a:ext cx="7416900" cy="432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72" name="Google Shape;72;p18"/>
          <p:cNvSpPr txBox="1"/>
          <p:nvPr>
            <p:ph type="title"/>
          </p:nvPr>
        </p:nvSpPr>
        <p:spPr>
          <a:xfrm>
            <a:off x="431800" y="447676"/>
            <a:ext cx="7416900" cy="431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3" name="Google Shape;73;p18"/>
          <p:cNvSpPr txBox="1"/>
          <p:nvPr>
            <p:ph idx="2" type="body"/>
          </p:nvPr>
        </p:nvSpPr>
        <p:spPr>
          <a:xfrm>
            <a:off x="431800" y="1527174"/>
            <a:ext cx="3924300" cy="3168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74" name="Google Shape;74;p18"/>
          <p:cNvSpPr txBox="1"/>
          <p:nvPr>
            <p:ph idx="3" type="body"/>
          </p:nvPr>
        </p:nvSpPr>
        <p:spPr>
          <a:xfrm>
            <a:off x="4787901" y="1527174"/>
            <a:ext cx="3924300" cy="3168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pic>
        <p:nvPicPr>
          <p:cNvPr descr="Ein Bild, das Drachen enthält.&#10;&#10;Automatisch generierte Beschreibung" id="75" name="Google Shape;75;p18"/>
          <p:cNvPicPr preferRelativeResize="0"/>
          <p:nvPr/>
        </p:nvPicPr>
        <p:blipFill/>
        <p:spPr>
          <a:xfrm>
            <a:off x="7829604" y="12700"/>
            <a:ext cx="1314000" cy="1314000"/>
          </a:xfrm>
          <a:prstGeom prst="rect">
            <a:avLst/>
          </a:prstGeom>
          <a:noFill/>
          <a:ln>
            <a:noFill/>
          </a:ln>
        </p:spPr>
      </p:pic>
      <p:sp>
        <p:nvSpPr>
          <p:cNvPr id="76" name="Google Shape;76;p18"/>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826">
          <p15:clr>
            <a:srgbClr val="FBAE40"/>
          </p15:clr>
        </p15:guide>
        <p15:guide id="2" pos="272">
          <p15:clr>
            <a:srgbClr val="FBAE40"/>
          </p15:clr>
        </p15:guide>
        <p15:guide id="3" pos="5488">
          <p15:clr>
            <a:srgbClr val="FBAE40"/>
          </p15:clr>
        </p15:guide>
        <p15:guide id="4" orient="horz" pos="282">
          <p15:clr>
            <a:srgbClr val="FBAE40"/>
          </p15:clr>
        </p15:guide>
        <p15:guide id="5" orient="horz" pos="2958">
          <p15:clr>
            <a:srgbClr val="FBAE40"/>
          </p15:clr>
        </p15:guide>
        <p15:guide id="6" orient="horz" pos="554">
          <p15:clr>
            <a:srgbClr val="FBAE40"/>
          </p15:clr>
        </p15:guide>
        <p15:guide id="7" orient="horz" pos="96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uble Content">
  <p:cSld name="Double Content">
    <p:spTree>
      <p:nvGrpSpPr>
        <p:cNvPr id="77" name="Shape 77"/>
        <p:cNvGrpSpPr/>
        <p:nvPr/>
      </p:nvGrpSpPr>
      <p:grpSpPr>
        <a:xfrm>
          <a:off x="0" y="0"/>
          <a:ext cx="0" cy="0"/>
          <a:chOff x="0" y="0"/>
          <a:chExt cx="0" cy="0"/>
        </a:xfrm>
      </p:grpSpPr>
      <p:sp>
        <p:nvSpPr>
          <p:cNvPr id="78" name="Google Shape;78;p19"/>
          <p:cNvSpPr txBox="1"/>
          <p:nvPr>
            <p:ph type="title"/>
          </p:nvPr>
        </p:nvSpPr>
        <p:spPr>
          <a:xfrm>
            <a:off x="431800" y="447676"/>
            <a:ext cx="7398300" cy="863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9" name="Google Shape;79;p19"/>
          <p:cNvSpPr txBox="1"/>
          <p:nvPr>
            <p:ph idx="1" type="body"/>
          </p:nvPr>
        </p:nvSpPr>
        <p:spPr>
          <a:xfrm>
            <a:off x="431800" y="1527174"/>
            <a:ext cx="3924300" cy="3168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80" name="Google Shape;80;p19"/>
          <p:cNvSpPr txBox="1"/>
          <p:nvPr>
            <p:ph idx="2" type="body"/>
          </p:nvPr>
        </p:nvSpPr>
        <p:spPr>
          <a:xfrm>
            <a:off x="4787901" y="1527174"/>
            <a:ext cx="3924300" cy="3168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pic>
        <p:nvPicPr>
          <p:cNvPr descr="Ein Bild, das Drachen enthält.&#10;&#10;Automatisch generierte Beschreibung" id="81" name="Google Shape;81;p19"/>
          <p:cNvPicPr preferRelativeResize="0"/>
          <p:nvPr/>
        </p:nvPicPr>
        <p:blipFill/>
        <p:spPr>
          <a:xfrm>
            <a:off x="7829604" y="12700"/>
            <a:ext cx="1314000" cy="1314000"/>
          </a:xfrm>
          <a:prstGeom prst="rect">
            <a:avLst/>
          </a:prstGeom>
          <a:noFill/>
          <a:ln>
            <a:noFill/>
          </a:ln>
        </p:spPr>
      </p:pic>
      <p:sp>
        <p:nvSpPr>
          <p:cNvPr id="82" name="Google Shape;82;p19"/>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282">
          <p15:clr>
            <a:srgbClr val="FBAE40"/>
          </p15:clr>
        </p15:guide>
        <p15:guide id="2" pos="272">
          <p15:clr>
            <a:srgbClr val="FBAE40"/>
          </p15:clr>
        </p15:guide>
        <p15:guide id="3" pos="5488">
          <p15:clr>
            <a:srgbClr val="FBAE40"/>
          </p15:clr>
        </p15:guide>
        <p15:guide id="4" orient="horz" pos="962">
          <p15:clr>
            <a:srgbClr val="FBAE40"/>
          </p15:clr>
        </p15:guide>
        <p15:guide id="5" orient="horz" pos="2958">
          <p15:clr>
            <a:srgbClr val="FBAE40"/>
          </p15:clr>
        </p15:guide>
        <p15:guide id="6" orient="horz" pos="82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Subtitle + Grafic (right)">
  <p:cSld name="Content + Subtitle + Grafic (right)">
    <p:spTree>
      <p:nvGrpSpPr>
        <p:cNvPr id="83" name="Shape 83"/>
        <p:cNvGrpSpPr/>
        <p:nvPr/>
      </p:nvGrpSpPr>
      <p:grpSpPr>
        <a:xfrm>
          <a:off x="0" y="0"/>
          <a:ext cx="0" cy="0"/>
          <a:chOff x="0" y="0"/>
          <a:chExt cx="0" cy="0"/>
        </a:xfrm>
      </p:grpSpPr>
      <p:sp>
        <p:nvSpPr>
          <p:cNvPr id="84" name="Google Shape;84;p20"/>
          <p:cNvSpPr/>
          <p:nvPr>
            <p:ph idx="2" type="pic"/>
          </p:nvPr>
        </p:nvSpPr>
        <p:spPr>
          <a:xfrm>
            <a:off x="5184775" y="0"/>
            <a:ext cx="39591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lvl="2"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lvl="3"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lvl="4"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lvl="5"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lvl="6"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lvl="7"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lvl="8"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85" name="Google Shape;85;p20"/>
          <p:cNvSpPr txBox="1"/>
          <p:nvPr>
            <p:ph type="title"/>
          </p:nvPr>
        </p:nvSpPr>
        <p:spPr>
          <a:xfrm>
            <a:off x="431800" y="447675"/>
            <a:ext cx="4572000" cy="431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20"/>
          <p:cNvSpPr txBox="1"/>
          <p:nvPr>
            <p:ph idx="1" type="body"/>
          </p:nvPr>
        </p:nvSpPr>
        <p:spPr>
          <a:xfrm>
            <a:off x="431801" y="1527701"/>
            <a:ext cx="4319700" cy="3168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87" name="Google Shape;87;p20"/>
          <p:cNvSpPr txBox="1"/>
          <p:nvPr>
            <p:ph idx="3" type="body"/>
          </p:nvPr>
        </p:nvSpPr>
        <p:spPr>
          <a:xfrm>
            <a:off x="431800" y="879476"/>
            <a:ext cx="4319700" cy="431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88" name="Google Shape;88;p20"/>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282">
          <p15:clr>
            <a:srgbClr val="FBAE40"/>
          </p15:clr>
        </p15:guide>
        <p15:guide id="2" pos="272">
          <p15:clr>
            <a:srgbClr val="FBAE40"/>
          </p15:clr>
        </p15:guide>
        <p15:guide id="3" pos="3266">
          <p15:clr>
            <a:srgbClr val="FBAE40"/>
          </p15:clr>
        </p15:guide>
        <p15:guide id="4" orient="horz" pos="962">
          <p15:clr>
            <a:srgbClr val="FBAE40"/>
          </p15:clr>
        </p15:guide>
        <p15:guide id="5" orient="horz" pos="826">
          <p15:clr>
            <a:srgbClr val="FBAE40"/>
          </p15:clr>
        </p15:guide>
        <p15:guide id="6" pos="2993">
          <p15:clr>
            <a:srgbClr val="FBAE40"/>
          </p15:clr>
        </p15:guide>
        <p15:guide id="7" orient="horz" pos="2958">
          <p15:clr>
            <a:srgbClr val="FBAE40"/>
          </p15:clr>
        </p15:guide>
        <p15:guide id="8" pos="5760">
          <p15:clr>
            <a:srgbClr val="FBAE40"/>
          </p15:clr>
        </p15:guide>
        <p15:guide id="9" orient="horz" pos="55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Grafic (right)">
  <p:cSld name="Content + Grafic (right)">
    <p:spTree>
      <p:nvGrpSpPr>
        <p:cNvPr id="89" name="Shape 89"/>
        <p:cNvGrpSpPr/>
        <p:nvPr/>
      </p:nvGrpSpPr>
      <p:grpSpPr>
        <a:xfrm>
          <a:off x="0" y="0"/>
          <a:ext cx="0" cy="0"/>
          <a:chOff x="0" y="0"/>
          <a:chExt cx="0" cy="0"/>
        </a:xfrm>
      </p:grpSpPr>
      <p:sp>
        <p:nvSpPr>
          <p:cNvPr id="90" name="Google Shape;90;p21"/>
          <p:cNvSpPr/>
          <p:nvPr>
            <p:ph idx="2" type="pic"/>
          </p:nvPr>
        </p:nvSpPr>
        <p:spPr>
          <a:xfrm>
            <a:off x="5184775" y="0"/>
            <a:ext cx="39591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lvl="2"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lvl="3"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lvl="4"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lvl="5"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lvl="6"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lvl="7"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lvl="8"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91" name="Google Shape;91;p21"/>
          <p:cNvSpPr txBox="1"/>
          <p:nvPr>
            <p:ph type="title"/>
          </p:nvPr>
        </p:nvSpPr>
        <p:spPr>
          <a:xfrm>
            <a:off x="431800" y="447675"/>
            <a:ext cx="4517100" cy="863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2" name="Google Shape;92;p21"/>
          <p:cNvSpPr txBox="1"/>
          <p:nvPr>
            <p:ph idx="1" type="body"/>
          </p:nvPr>
        </p:nvSpPr>
        <p:spPr>
          <a:xfrm>
            <a:off x="431801" y="1527701"/>
            <a:ext cx="4319700" cy="3168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93" name="Google Shape;93;p21"/>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282">
          <p15:clr>
            <a:srgbClr val="FBAE40"/>
          </p15:clr>
        </p15:guide>
        <p15:guide id="2" pos="272">
          <p15:clr>
            <a:srgbClr val="FBAE40"/>
          </p15:clr>
        </p15:guide>
        <p15:guide id="3" pos="3266">
          <p15:clr>
            <a:srgbClr val="FBAE40"/>
          </p15:clr>
        </p15:guide>
        <p15:guide id="4" orient="horz" pos="962">
          <p15:clr>
            <a:srgbClr val="FBAE40"/>
          </p15:clr>
        </p15:guide>
        <p15:guide id="5" orient="horz" pos="826">
          <p15:clr>
            <a:srgbClr val="FBAE40"/>
          </p15:clr>
        </p15:guide>
        <p15:guide id="6" pos="2993">
          <p15:clr>
            <a:srgbClr val="FBAE40"/>
          </p15:clr>
        </p15:guide>
        <p15:guide id="7" orient="horz" pos="2958">
          <p15:clr>
            <a:srgbClr val="FBAE40"/>
          </p15:clr>
        </p15:guide>
        <p15:guide id="8"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Subtitle + Grafic (left)">
  <p:cSld name="Content + Subtitle + Grafic (left)">
    <p:spTree>
      <p:nvGrpSpPr>
        <p:cNvPr id="94" name="Shape 94"/>
        <p:cNvGrpSpPr/>
        <p:nvPr/>
      </p:nvGrpSpPr>
      <p:grpSpPr>
        <a:xfrm>
          <a:off x="0" y="0"/>
          <a:ext cx="0" cy="0"/>
          <a:chOff x="0" y="0"/>
          <a:chExt cx="0" cy="0"/>
        </a:xfrm>
      </p:grpSpPr>
      <p:sp>
        <p:nvSpPr>
          <p:cNvPr id="95" name="Google Shape;95;p22"/>
          <p:cNvSpPr/>
          <p:nvPr>
            <p:ph idx="2" type="pic"/>
          </p:nvPr>
        </p:nvSpPr>
        <p:spPr>
          <a:xfrm>
            <a:off x="0" y="0"/>
            <a:ext cx="39591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lvl="2"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lvl="3"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lvl="4"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lvl="5"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lvl="6"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lvl="7"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lvl="8"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96" name="Google Shape;96;p22"/>
          <p:cNvSpPr txBox="1"/>
          <p:nvPr>
            <p:ph type="title"/>
          </p:nvPr>
        </p:nvSpPr>
        <p:spPr>
          <a:xfrm>
            <a:off x="4392625" y="447675"/>
            <a:ext cx="4467600" cy="431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7" name="Google Shape;97;p22"/>
          <p:cNvSpPr txBox="1"/>
          <p:nvPr>
            <p:ph idx="1" type="body"/>
          </p:nvPr>
        </p:nvSpPr>
        <p:spPr>
          <a:xfrm>
            <a:off x="4392614" y="1527701"/>
            <a:ext cx="4319700" cy="3168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98" name="Google Shape;98;p22"/>
          <p:cNvSpPr txBox="1"/>
          <p:nvPr>
            <p:ph idx="3" type="body"/>
          </p:nvPr>
        </p:nvSpPr>
        <p:spPr>
          <a:xfrm>
            <a:off x="4392613" y="879476"/>
            <a:ext cx="4319700" cy="431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99" name="Google Shape;99;p22"/>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282">
          <p15:clr>
            <a:srgbClr val="FBAE40"/>
          </p15:clr>
        </p15:guide>
        <p15:guide id="2" pos="5488">
          <p15:clr>
            <a:srgbClr val="FBAE40"/>
          </p15:clr>
        </p15:guide>
        <p15:guide id="3" orient="horz" pos="962">
          <p15:clr>
            <a:srgbClr val="FBAE40"/>
          </p15:clr>
        </p15:guide>
        <p15:guide id="4" orient="horz" pos="826">
          <p15:clr>
            <a:srgbClr val="FBAE40"/>
          </p15:clr>
        </p15:guide>
        <p15:guide id="5" orient="horz" pos="2958">
          <p15:clr>
            <a:srgbClr val="FBAE40"/>
          </p15:clr>
        </p15:guide>
        <p15:guide id="6" orient="horz" pos="554">
          <p15:clr>
            <a:srgbClr val="FBAE40"/>
          </p15:clr>
        </p15:guide>
        <p15:guide id="7" pos="2494">
          <p15:clr>
            <a:srgbClr val="FBAE40"/>
          </p15:clr>
        </p15:guide>
        <p15:guide id="8" pos="276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 Grafic (left)">
  <p:cSld name="Content + Grafic (left)">
    <p:spTree>
      <p:nvGrpSpPr>
        <p:cNvPr id="100" name="Shape 100"/>
        <p:cNvGrpSpPr/>
        <p:nvPr/>
      </p:nvGrpSpPr>
      <p:grpSpPr>
        <a:xfrm>
          <a:off x="0" y="0"/>
          <a:ext cx="0" cy="0"/>
          <a:chOff x="0" y="0"/>
          <a:chExt cx="0" cy="0"/>
        </a:xfrm>
      </p:grpSpPr>
      <p:sp>
        <p:nvSpPr>
          <p:cNvPr id="101" name="Google Shape;101;p23"/>
          <p:cNvSpPr/>
          <p:nvPr>
            <p:ph idx="2" type="pic"/>
          </p:nvPr>
        </p:nvSpPr>
        <p:spPr>
          <a:xfrm>
            <a:off x="0" y="0"/>
            <a:ext cx="39591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lvl="2"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lvl="3"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4pPr>
            <a:lvl5pPr lvl="4"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5pPr>
            <a:lvl6pPr lvl="5"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lvl="6"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lvl="7"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lvl="8"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102" name="Google Shape;102;p23"/>
          <p:cNvSpPr txBox="1"/>
          <p:nvPr>
            <p:ph type="title"/>
          </p:nvPr>
        </p:nvSpPr>
        <p:spPr>
          <a:xfrm>
            <a:off x="4392625" y="447675"/>
            <a:ext cx="4478400" cy="8637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3" name="Google Shape;103;p23"/>
          <p:cNvSpPr txBox="1"/>
          <p:nvPr>
            <p:ph idx="1" type="body"/>
          </p:nvPr>
        </p:nvSpPr>
        <p:spPr>
          <a:xfrm>
            <a:off x="4392614" y="1527701"/>
            <a:ext cx="4319700" cy="31686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75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rtl="0" algn="l">
              <a:lnSpc>
                <a:spcPct val="100000"/>
              </a:lnSpc>
              <a:spcBef>
                <a:spcPts val="375"/>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4325" lvl="2" marL="1371600" marR="0" rtl="0" algn="l">
              <a:lnSpc>
                <a:spcPct val="10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3pPr>
            <a:lvl4pPr indent="-304800" lvl="3" marL="18288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375"/>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104" name="Google Shape;104;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t/>
            </a:r>
            <a:endParaRPr/>
          </a:p>
          <a:p>
            <a:pPr indent="0" lvl="0" marL="0" rtl="0" algn="ctr">
              <a:spcBef>
                <a:spcPts val="0"/>
              </a:spcBef>
              <a:spcAft>
                <a:spcPts val="0"/>
              </a:spcAft>
              <a:buNone/>
            </a:pPr>
            <a:r>
              <a:t/>
            </a:r>
            <a:endParaRPr/>
          </a:p>
        </p:txBody>
      </p:sp>
      <p:sp>
        <p:nvSpPr>
          <p:cNvPr id="105" name="Google Shape;105;p23"/>
          <p:cNvSpPr txBox="1"/>
          <p:nvPr>
            <p:ph idx="3"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282">
          <p15:clr>
            <a:srgbClr val="FBAE40"/>
          </p15:clr>
        </p15:guide>
        <p15:guide id="2" pos="5488">
          <p15:clr>
            <a:srgbClr val="FBAE40"/>
          </p15:clr>
        </p15:guide>
        <p15:guide id="3" orient="horz" pos="962">
          <p15:clr>
            <a:srgbClr val="FBAE40"/>
          </p15:clr>
        </p15:guide>
        <p15:guide id="4" orient="horz" pos="826">
          <p15:clr>
            <a:srgbClr val="FBAE40"/>
          </p15:clr>
        </p15:guide>
        <p15:guide id="5" orient="horz" pos="2958">
          <p15:clr>
            <a:srgbClr val="FBAE40"/>
          </p15:clr>
        </p15:guide>
        <p15:guide id="6" pos="2494">
          <p15:clr>
            <a:srgbClr val="FBAE40"/>
          </p15:clr>
        </p15:guide>
        <p15:guide id="7" pos="276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spTree>
      <p:nvGrpSpPr>
        <p:cNvPr id="106" name="Shape 106"/>
        <p:cNvGrpSpPr/>
        <p:nvPr/>
      </p:nvGrpSpPr>
      <p:grpSpPr>
        <a:xfrm>
          <a:off x="0" y="0"/>
          <a:ext cx="0" cy="0"/>
          <a:chOff x="0" y="0"/>
          <a:chExt cx="0" cy="0"/>
        </a:xfrm>
      </p:grpSpPr>
      <p:sp>
        <p:nvSpPr>
          <p:cNvPr id="107" name="Google Shape;107;p24"/>
          <p:cNvSpPr txBox="1"/>
          <p:nvPr>
            <p:ph idx="1" type="body"/>
          </p:nvPr>
        </p:nvSpPr>
        <p:spPr>
          <a:xfrm>
            <a:off x="431800" y="1313999"/>
            <a:ext cx="7416900" cy="25182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40000"/>
              </a:lnSpc>
              <a:spcBef>
                <a:spcPts val="750"/>
              </a:spcBef>
              <a:spcAft>
                <a:spcPts val="0"/>
              </a:spcAft>
              <a:buClr>
                <a:schemeClr val="lt1"/>
              </a:buClr>
              <a:buSzPts val="2100"/>
              <a:buFont typeface="Arial"/>
              <a:buNone/>
              <a:defRPr b="1" i="0" sz="2100" u="none" cap="none" strike="noStrike">
                <a:solidFill>
                  <a:schemeClr val="lt1"/>
                </a:solidFill>
                <a:latin typeface="Arial"/>
                <a:ea typeface="Arial"/>
                <a:cs typeface="Arial"/>
                <a:sym typeface="Arial"/>
              </a:defRPr>
            </a:lvl1pPr>
            <a:lvl2pPr indent="-228600" lvl="1" marL="914400" marR="0" rtl="0" algn="l">
              <a:lnSpc>
                <a:spcPct val="140000"/>
              </a:lnSpc>
              <a:spcBef>
                <a:spcPts val="375"/>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40000"/>
              </a:lnSpc>
              <a:spcBef>
                <a:spcPts val="375"/>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3pPr>
            <a:lvl4pPr indent="-228600" lvl="3" marL="1828800" marR="0" rtl="0" algn="l">
              <a:lnSpc>
                <a:spcPct val="140000"/>
              </a:lnSpc>
              <a:spcBef>
                <a:spcPts val="375"/>
              </a:spcBef>
              <a:spcAft>
                <a:spcPts val="0"/>
              </a:spcAft>
              <a:buClr>
                <a:schemeClr val="lt1"/>
              </a:buClr>
              <a:buSzPts val="1350"/>
              <a:buFont typeface="Arial"/>
              <a:buNone/>
              <a:defRPr b="0" i="0" sz="1350" u="none" cap="none" strike="noStrike">
                <a:solidFill>
                  <a:schemeClr val="lt1"/>
                </a:solidFill>
                <a:latin typeface="Arial"/>
                <a:ea typeface="Arial"/>
                <a:cs typeface="Arial"/>
                <a:sym typeface="Arial"/>
              </a:defRPr>
            </a:lvl4pPr>
            <a:lvl5pPr indent="-228600" lvl="4" marL="2286000" marR="0" rtl="0" algn="l">
              <a:lnSpc>
                <a:spcPct val="140000"/>
              </a:lnSpc>
              <a:spcBef>
                <a:spcPts val="375"/>
              </a:spcBef>
              <a:spcAft>
                <a:spcPts val="0"/>
              </a:spcAft>
              <a:buClr>
                <a:schemeClr val="lt1"/>
              </a:buClr>
              <a:buSzPts val="1350"/>
              <a:buFont typeface="Arial"/>
              <a:buNone/>
              <a:defRPr b="0" i="0" sz="135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sp>
        <p:nvSpPr>
          <p:cNvPr id="108" name="Google Shape;108;p24"/>
          <p:cNvSpPr txBox="1"/>
          <p:nvPr>
            <p:ph idx="2" type="body"/>
          </p:nvPr>
        </p:nvSpPr>
        <p:spPr>
          <a:xfrm>
            <a:off x="431800" y="879476"/>
            <a:ext cx="4140300" cy="4317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28600" lvl="2" marL="1371600" marR="0" rtl="0" algn="l">
              <a:lnSpc>
                <a:spcPct val="90000"/>
              </a:lnSpc>
              <a:spcBef>
                <a:spcPts val="375"/>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228600" lvl="3" marL="1828800" marR="0" rtl="0" algn="l">
              <a:lnSpc>
                <a:spcPct val="90000"/>
              </a:lnSpc>
              <a:spcBef>
                <a:spcPts val="375"/>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90000"/>
              </a:lnSpc>
              <a:spcBef>
                <a:spcPts val="375"/>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Arial"/>
                <a:ea typeface="Arial"/>
                <a:cs typeface="Arial"/>
                <a:sym typeface="Arial"/>
              </a:defRPr>
            </a:lvl9pPr>
          </a:lstStyle>
          <a:p/>
        </p:txBody>
      </p:sp>
      <p:pic>
        <p:nvPicPr>
          <p:cNvPr descr="Ein Bild, das Drachen enthält.&#10;&#10;Automatisch generierte Beschreibung" id="109" name="Google Shape;109;p24"/>
          <p:cNvPicPr preferRelativeResize="0"/>
          <p:nvPr/>
        </p:nvPicPr>
        <p:blipFill/>
        <p:spPr>
          <a:xfrm>
            <a:off x="7829604" y="12700"/>
            <a:ext cx="1314000" cy="1314000"/>
          </a:xfrm>
          <a:prstGeom prst="rect">
            <a:avLst/>
          </a:prstGeom>
          <a:noFill/>
          <a:ln>
            <a:noFill/>
          </a:ln>
        </p:spPr>
      </p:pic>
      <p:sp>
        <p:nvSpPr>
          <p:cNvPr id="110" name="Google Shape;110;p24"/>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2958">
          <p15:clr>
            <a:srgbClr val="FBAE40"/>
          </p15:clr>
        </p15:guide>
        <p15:guide id="2" pos="5488">
          <p15:clr>
            <a:srgbClr val="FBAE40"/>
          </p15:clr>
        </p15:guide>
        <p15:guide id="3" pos="272">
          <p15:clr>
            <a:srgbClr val="FBAE40"/>
          </p15:clr>
        </p15:guide>
        <p15:guide id="4" orient="horz" pos="282">
          <p15:clr>
            <a:srgbClr val="FBAE40"/>
          </p15:clr>
        </p15:guide>
        <p15:guide id="5" orient="horz" pos="1620">
          <p15:clr>
            <a:srgbClr val="FBAE40"/>
          </p15:clr>
        </p15:guide>
        <p15:guide id="6" pos="4944">
          <p15:clr>
            <a:srgbClr val="FBAE40"/>
          </p15:clr>
        </p15:guide>
        <p15:guide id="7" orient="horz" pos="554">
          <p15:clr>
            <a:srgbClr val="FBAE40"/>
          </p15:clr>
        </p15:guide>
        <p15:guide id="8" orient="horz" pos="82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Empty">
    <p:spTree>
      <p:nvGrpSpPr>
        <p:cNvPr id="111" name="Shape 111"/>
        <p:cNvGrpSpPr/>
        <p:nvPr/>
      </p:nvGrpSpPr>
      <p:grpSpPr>
        <a:xfrm>
          <a:off x="0" y="0"/>
          <a:ext cx="0" cy="0"/>
          <a:chOff x="0" y="0"/>
          <a:chExt cx="0" cy="0"/>
        </a:xfrm>
      </p:grpSpPr>
      <p:pic>
        <p:nvPicPr>
          <p:cNvPr descr="Ein Bild, das Drachen enthält.&#10;&#10;Automatisch generierte Beschreibung" id="112" name="Google Shape;112;p25"/>
          <p:cNvPicPr preferRelativeResize="0"/>
          <p:nvPr/>
        </p:nvPicPr>
        <p:blipFill/>
        <p:spPr>
          <a:xfrm>
            <a:off x="7829604" y="12700"/>
            <a:ext cx="1314000" cy="1314000"/>
          </a:xfrm>
          <a:prstGeom prst="rect">
            <a:avLst/>
          </a:prstGeom>
          <a:noFill/>
          <a:ln>
            <a:noFill/>
          </a:ln>
        </p:spPr>
      </p:pic>
      <p:sp>
        <p:nvSpPr>
          <p:cNvPr id="113" name="Google Shape;113;p25"/>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extLst>
    <p:ext uri="{DCECCB84-F9BA-43D5-87BE-67443E8EF086}">
      <p15:sldGuideLst>
        <p15:guide id="1" orient="horz" pos="2958">
          <p15:clr>
            <a:srgbClr val="FBAE40"/>
          </p15:clr>
        </p15:guide>
        <p15:guide id="2" pos="5488">
          <p15:clr>
            <a:srgbClr val="FBAE40"/>
          </p15:clr>
        </p15:guide>
        <p15:guide id="3" pos="272">
          <p15:clr>
            <a:srgbClr val="FBAE40"/>
          </p15:clr>
        </p15:guide>
        <p15:guide id="4" orient="horz" pos="28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venga Logo">
  <p:cSld name="Avenga Logo">
    <p:spTree>
      <p:nvGrpSpPr>
        <p:cNvPr id="114" name="Shape 114"/>
        <p:cNvGrpSpPr/>
        <p:nvPr/>
      </p:nvGrpSpPr>
      <p:grpSpPr>
        <a:xfrm>
          <a:off x="0" y="0"/>
          <a:ext cx="0" cy="0"/>
          <a:chOff x="0" y="0"/>
          <a:chExt cx="0" cy="0"/>
        </a:xfrm>
      </p:grpSpPr>
      <p:pic>
        <p:nvPicPr>
          <p:cNvPr id="115" name="Google Shape;115;p26"/>
          <p:cNvPicPr preferRelativeResize="0"/>
          <p:nvPr/>
        </p:nvPicPr>
        <p:blipFill/>
        <p:spPr>
          <a:xfrm>
            <a:off x="3179900" y="1075274"/>
            <a:ext cx="2784201" cy="2713487"/>
          </a:xfrm>
          <a:prstGeom prst="rect">
            <a:avLst/>
          </a:prstGeom>
          <a:noFill/>
          <a:ln>
            <a:noFill/>
          </a:ln>
        </p:spPr>
      </p:pic>
      <p:sp>
        <p:nvSpPr>
          <p:cNvPr id="116" name="Google Shape;116;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Declarative_programming" TargetMode="External"/><Relationship Id="rId4" Type="http://schemas.openxmlformats.org/officeDocument/2006/relationships/hyperlink" Target="https://en.wikipedia.org/wiki/Programming_paradigm" TargetMode="External"/><Relationship Id="rId5" Type="http://schemas.openxmlformats.org/officeDocument/2006/relationships/hyperlink" Target="https://en.wikipedia.org/wiki/Stream_(compu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ReactiveX/RxSwift/blob/master/Documentation/MathBehindRx.md"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311700" y="166275"/>
            <a:ext cx="8520600" cy="106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uk" sz="6000">
                <a:latin typeface="Georgia"/>
                <a:ea typeface="Georgia"/>
                <a:cs typeface="Georgia"/>
                <a:sym typeface="Georgia"/>
              </a:rPr>
              <a:t>Combine vs RxSwift</a:t>
            </a:r>
            <a:endParaRPr b="1" sz="6000">
              <a:latin typeface="Georgia"/>
              <a:ea typeface="Georgia"/>
              <a:cs typeface="Georgia"/>
              <a:sym typeface="Georgia"/>
            </a:endParaRPr>
          </a:p>
        </p:txBody>
      </p:sp>
      <p:pic>
        <p:nvPicPr>
          <p:cNvPr id="122" name="Google Shape;122;p27"/>
          <p:cNvPicPr preferRelativeResize="0"/>
          <p:nvPr/>
        </p:nvPicPr>
        <p:blipFill>
          <a:blip r:embed="rId3">
            <a:alphaModFix/>
          </a:blip>
          <a:stretch>
            <a:fillRect/>
          </a:stretch>
        </p:blipFill>
        <p:spPr>
          <a:xfrm>
            <a:off x="0" y="1032739"/>
            <a:ext cx="9144000" cy="4110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uk" sz="3000">
                <a:solidFill>
                  <a:srgbClr val="FFFFFF"/>
                </a:solidFill>
                <a:latin typeface="Georgia"/>
                <a:ea typeface="Georgia"/>
                <a:cs typeface="Georgia"/>
                <a:sym typeface="Georgia"/>
              </a:rPr>
              <a:t>Differences</a:t>
            </a:r>
            <a:endParaRPr b="1" sz="3000">
              <a:solidFill>
                <a:srgbClr val="FFFFFF"/>
              </a:solidFill>
              <a:latin typeface="Georgia"/>
              <a:ea typeface="Georgia"/>
              <a:cs typeface="Georgia"/>
              <a:sym typeface="Georgia"/>
            </a:endParaRPr>
          </a:p>
          <a:p>
            <a:pPr indent="0" lvl="0" marL="0" rtl="0" algn="l">
              <a:spcBef>
                <a:spcPts val="0"/>
              </a:spcBef>
              <a:spcAft>
                <a:spcPts val="0"/>
              </a:spcAft>
              <a:buNone/>
            </a:pPr>
            <a:r>
              <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20000"/>
              </a:lnSpc>
              <a:spcBef>
                <a:spcPts val="2000"/>
              </a:spcBef>
              <a:spcAft>
                <a:spcPts val="0"/>
              </a:spcAft>
              <a:buClr>
                <a:srgbClr val="FFFFFF"/>
              </a:buClr>
              <a:buSzPts val="1800"/>
              <a:buFont typeface="Georgia"/>
              <a:buChar char="●"/>
            </a:pPr>
            <a:r>
              <a:rPr lang="uk">
                <a:solidFill>
                  <a:srgbClr val="FFFFFF"/>
                </a:solidFill>
                <a:latin typeface="Georgia"/>
                <a:ea typeface="Georgia"/>
                <a:cs typeface="Georgia"/>
                <a:sym typeface="Georgia"/>
              </a:rPr>
              <a:t>Current compatibility</a:t>
            </a:r>
            <a:endParaRPr>
              <a:solidFill>
                <a:srgbClr val="FFFFFF"/>
              </a:solidFill>
              <a:latin typeface="Georgia"/>
              <a:ea typeface="Georgia"/>
              <a:cs typeface="Georgia"/>
              <a:sym typeface="Georgia"/>
            </a:endParaRPr>
          </a:p>
          <a:p>
            <a:pPr indent="-342900" lvl="0" marL="457200" rtl="0" algn="l">
              <a:lnSpc>
                <a:spcPct val="120000"/>
              </a:lnSpc>
              <a:spcBef>
                <a:spcPts val="0"/>
              </a:spcBef>
              <a:spcAft>
                <a:spcPts val="0"/>
              </a:spcAft>
              <a:buClr>
                <a:srgbClr val="FFFFFF"/>
              </a:buClr>
              <a:buSzPts val="1800"/>
              <a:buFont typeface="Georgia"/>
              <a:buChar char="●"/>
            </a:pPr>
            <a:r>
              <a:rPr lang="uk">
                <a:solidFill>
                  <a:srgbClr val="FFFFFF"/>
                </a:solidFill>
                <a:latin typeface="Georgia"/>
                <a:ea typeface="Georgia"/>
                <a:cs typeface="Georgia"/>
                <a:sym typeface="Georgia"/>
              </a:rPr>
              <a:t>Error management</a:t>
            </a:r>
            <a:endParaRPr>
              <a:solidFill>
                <a:srgbClr val="FFFFFF"/>
              </a:solidFill>
              <a:latin typeface="Georgia"/>
              <a:ea typeface="Georgia"/>
              <a:cs typeface="Georgia"/>
              <a:sym typeface="Georgia"/>
            </a:endParaRPr>
          </a:p>
          <a:p>
            <a:pPr indent="-342900" lvl="0" marL="457200" rtl="0" algn="l">
              <a:lnSpc>
                <a:spcPct val="120000"/>
              </a:lnSpc>
              <a:spcBef>
                <a:spcPts val="0"/>
              </a:spcBef>
              <a:spcAft>
                <a:spcPts val="0"/>
              </a:spcAft>
              <a:buClr>
                <a:srgbClr val="FFFFFF"/>
              </a:buClr>
              <a:buSzPts val="1800"/>
              <a:buFont typeface="Georgia"/>
              <a:buChar char="●"/>
            </a:pPr>
            <a:r>
              <a:rPr lang="uk">
                <a:solidFill>
                  <a:srgbClr val="FFFFFF"/>
                </a:solidFill>
                <a:latin typeface="Georgia"/>
                <a:ea typeface="Georgia"/>
                <a:cs typeface="Georgia"/>
                <a:sym typeface="Georgia"/>
              </a:rPr>
              <a:t>Operators</a:t>
            </a:r>
            <a:endParaRPr>
              <a:solidFill>
                <a:srgbClr val="FFFFFF"/>
              </a:solidFill>
              <a:latin typeface="Georgia"/>
              <a:ea typeface="Georgia"/>
              <a:cs typeface="Georgia"/>
              <a:sym typeface="Georgia"/>
            </a:endParaRPr>
          </a:p>
          <a:p>
            <a:pPr indent="-342900" lvl="0" marL="457200" rtl="0" algn="l">
              <a:lnSpc>
                <a:spcPct val="120000"/>
              </a:lnSpc>
              <a:spcBef>
                <a:spcPts val="0"/>
              </a:spcBef>
              <a:spcAft>
                <a:spcPts val="0"/>
              </a:spcAft>
              <a:buClr>
                <a:srgbClr val="FFFFFF"/>
              </a:buClr>
              <a:buSzPts val="1800"/>
              <a:buFont typeface="Georgia"/>
              <a:buChar char="●"/>
            </a:pPr>
            <a:r>
              <a:rPr lang="uk">
                <a:solidFill>
                  <a:srgbClr val="FFFFFF"/>
                </a:solidFill>
                <a:latin typeface="Georgia"/>
                <a:ea typeface="Georgia"/>
                <a:cs typeface="Georgia"/>
                <a:sym typeface="Georgia"/>
              </a:rPr>
              <a:t>Open Source</a:t>
            </a:r>
            <a:endParaRPr>
              <a:solidFill>
                <a:srgbClr val="FFFFFF"/>
              </a:solidFill>
              <a:latin typeface="Georgia"/>
              <a:ea typeface="Georgia"/>
              <a:cs typeface="Georgia"/>
              <a:sym typeface="Georgia"/>
            </a:endParaRPr>
          </a:p>
          <a:p>
            <a:pPr indent="-342900" lvl="0" marL="457200" rtl="0" algn="l">
              <a:lnSpc>
                <a:spcPct val="120000"/>
              </a:lnSpc>
              <a:spcBef>
                <a:spcPts val="0"/>
              </a:spcBef>
              <a:spcAft>
                <a:spcPts val="0"/>
              </a:spcAft>
              <a:buClr>
                <a:srgbClr val="FFFFFF"/>
              </a:buClr>
              <a:buSzPts val="1800"/>
              <a:buFont typeface="Georgia"/>
              <a:buChar char="●"/>
            </a:pPr>
            <a:r>
              <a:rPr lang="uk">
                <a:solidFill>
                  <a:srgbClr val="FFFFFF"/>
                </a:solidFill>
                <a:latin typeface="Georgia"/>
                <a:ea typeface="Georgia"/>
                <a:cs typeface="Georgia"/>
                <a:sym typeface="Georgia"/>
              </a:rPr>
              <a:t>UI Framework </a:t>
            </a:r>
            <a:r>
              <a:rPr lang="uk">
                <a:solidFill>
                  <a:srgbClr val="000000"/>
                </a:solidFill>
                <a:highlight>
                  <a:srgbClr val="FFFFFF"/>
                </a:highlight>
                <a:latin typeface="Georgia"/>
                <a:ea typeface="Georgia"/>
                <a:cs typeface="Georgia"/>
                <a:sym typeface="Georgia"/>
              </a:rPr>
              <a:t>  </a:t>
            </a:r>
            <a:endParaRPr>
              <a:solidFill>
                <a:srgbClr val="000000"/>
              </a:solidFill>
              <a:highlight>
                <a:srgbClr val="FFFFFF"/>
              </a:highlight>
              <a:latin typeface="Georgia"/>
              <a:ea typeface="Georgia"/>
              <a:cs typeface="Georgia"/>
              <a:sym typeface="Georgia"/>
            </a:endParaRPr>
          </a:p>
          <a:p>
            <a:pPr indent="-342900" lvl="0" marL="457200" rtl="0" algn="l">
              <a:lnSpc>
                <a:spcPct val="120000"/>
              </a:lnSpc>
              <a:spcBef>
                <a:spcPts val="0"/>
              </a:spcBef>
              <a:spcAft>
                <a:spcPts val="0"/>
              </a:spcAft>
              <a:buClr>
                <a:srgbClr val="FFFFFF"/>
              </a:buClr>
              <a:buSzPts val="1800"/>
              <a:buFont typeface="Georgia"/>
              <a:buChar char="●"/>
            </a:pPr>
            <a:r>
              <a:rPr lang="uk">
                <a:solidFill>
                  <a:schemeClr val="dk1"/>
                </a:solidFill>
                <a:latin typeface="Georgia"/>
                <a:ea typeface="Georgia"/>
                <a:cs typeface="Georgia"/>
                <a:sym typeface="Georgia"/>
              </a:rPr>
              <a:t>Performance (look at the next slide)</a:t>
            </a:r>
            <a:endParaRPr>
              <a:solidFill>
                <a:srgbClr val="FFFFFF"/>
              </a:solidFill>
              <a:latin typeface="Georgia"/>
              <a:ea typeface="Georgia"/>
              <a:cs typeface="Georgia"/>
              <a:sym typeface="Georgia"/>
            </a:endParaRPr>
          </a:p>
          <a:p>
            <a:pPr indent="0" lvl="0" marL="457200" rtl="0" algn="l">
              <a:lnSpc>
                <a:spcPct val="120000"/>
              </a:lnSpc>
              <a:spcBef>
                <a:spcPts val="2000"/>
              </a:spcBef>
              <a:spcAft>
                <a:spcPts val="0"/>
              </a:spcAft>
              <a:buNone/>
            </a:pPr>
            <a:r>
              <a:t/>
            </a:r>
            <a:endParaRPr>
              <a:solidFill>
                <a:srgbClr val="FFFFFF"/>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uk" sz="3000">
                <a:solidFill>
                  <a:srgbClr val="FFFFFF"/>
                </a:solidFill>
                <a:latin typeface="Georgia"/>
                <a:ea typeface="Georgia"/>
                <a:cs typeface="Georgia"/>
                <a:sym typeface="Georgia"/>
              </a:rPr>
              <a:t>Performance</a:t>
            </a:r>
            <a:endParaRPr b="1" sz="3000">
              <a:solidFill>
                <a:srgbClr val="FFFFFF"/>
              </a:solidFill>
              <a:latin typeface="Georgia"/>
              <a:ea typeface="Georgia"/>
              <a:cs typeface="Georgia"/>
              <a:sym typeface="Georgia"/>
            </a:endParaRPr>
          </a:p>
          <a:p>
            <a:pPr indent="0" lvl="0" marL="0" rtl="0" algn="l">
              <a:spcBef>
                <a:spcPts val="0"/>
              </a:spcBef>
              <a:spcAft>
                <a:spcPts val="0"/>
              </a:spcAft>
              <a:buNone/>
            </a:pPr>
            <a:r>
              <a:t/>
            </a:r>
            <a:endParaRPr/>
          </a:p>
        </p:txBody>
      </p:sp>
      <p:pic>
        <p:nvPicPr>
          <p:cNvPr id="202" name="Google Shape;202;p37"/>
          <p:cNvPicPr preferRelativeResize="0"/>
          <p:nvPr/>
        </p:nvPicPr>
        <p:blipFill>
          <a:blip r:embed="rId3">
            <a:alphaModFix/>
          </a:blip>
          <a:stretch>
            <a:fillRect/>
          </a:stretch>
        </p:blipFill>
        <p:spPr>
          <a:xfrm>
            <a:off x="2045913" y="1151800"/>
            <a:ext cx="5052178"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2943450" y="2011950"/>
            <a:ext cx="3257100" cy="11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6000">
                <a:latin typeface="Georgia"/>
                <a:ea typeface="Georgia"/>
                <a:cs typeface="Georgia"/>
                <a:sym typeface="Georgia"/>
              </a:rPr>
              <a:t>Example</a:t>
            </a:r>
            <a:endParaRPr sz="60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431800" y="447676"/>
            <a:ext cx="7398300" cy="86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t/>
            </a:r>
            <a:endParaRPr/>
          </a:p>
        </p:txBody>
      </p:sp>
      <p:sp>
        <p:nvSpPr>
          <p:cNvPr id="213" name="Google Shape;213;p39"/>
          <p:cNvSpPr txBox="1"/>
          <p:nvPr>
            <p:ph idx="1" type="body"/>
          </p:nvPr>
        </p:nvSpPr>
        <p:spPr>
          <a:xfrm>
            <a:off x="431800" y="1527175"/>
            <a:ext cx="8280300" cy="316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750"/>
              </a:spcBef>
              <a:spcAft>
                <a:spcPts val="0"/>
              </a:spcAft>
              <a:buSzPts val="1800"/>
              <a:buNone/>
            </a:pPr>
            <a:r>
              <a:t/>
            </a:r>
            <a:endParaRPr/>
          </a:p>
        </p:txBody>
      </p:sp>
      <p:sp>
        <p:nvSpPr>
          <p:cNvPr id="214" name="Google Shape;214;p39"/>
          <p:cNvSpPr txBox="1"/>
          <p:nvPr>
            <p:ph idx="12" type="sldNum"/>
          </p:nvPr>
        </p:nvSpPr>
        <p:spPr>
          <a:xfrm>
            <a:off x="8100397" y="4794404"/>
            <a:ext cx="611700" cy="260400"/>
          </a:xfrm>
          <a:prstGeom prst="rect">
            <a:avLst/>
          </a:prstGeom>
          <a:noFill/>
          <a:ln>
            <a:noFill/>
          </a:ln>
        </p:spPr>
        <p:txBody>
          <a:bodyPr anchorCtr="0" anchor="t" bIns="45700" lIns="0" spcFirstLastPara="1" rIns="0" wrap="square" tIns="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uk"/>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219675" y="2755700"/>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uk" sz="3000" u="sng">
                <a:solidFill>
                  <a:srgbClr val="FFFFFF"/>
                </a:solidFill>
                <a:latin typeface="Georgia"/>
                <a:ea typeface="Georgia"/>
                <a:cs typeface="Georgia"/>
                <a:sym typeface="Georgia"/>
              </a:rPr>
              <a:t>What is Combine?</a:t>
            </a:r>
            <a:endParaRPr b="1" sz="3000" u="sng">
              <a:solidFill>
                <a:srgbClr val="FFFFFF"/>
              </a:solidFill>
              <a:latin typeface="Georgia"/>
              <a:ea typeface="Georgia"/>
              <a:cs typeface="Georgia"/>
              <a:sym typeface="Georgia"/>
            </a:endParaRPr>
          </a:p>
        </p:txBody>
      </p:sp>
      <p:sp>
        <p:nvSpPr>
          <p:cNvPr id="128" name="Google Shape;128;p28"/>
          <p:cNvSpPr txBox="1"/>
          <p:nvPr>
            <p:ph idx="1" type="body"/>
          </p:nvPr>
        </p:nvSpPr>
        <p:spPr>
          <a:xfrm>
            <a:off x="311700" y="3628350"/>
            <a:ext cx="8520600" cy="1175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uk" sz="2400">
                <a:solidFill>
                  <a:srgbClr val="FFFFFF"/>
                </a:solidFill>
                <a:latin typeface="Georgia"/>
                <a:ea typeface="Georgia"/>
                <a:cs typeface="Georgia"/>
                <a:sym typeface="Georgia"/>
              </a:rPr>
              <a:t>The Combine framework provides a declarative Swift API for processing values over time</a:t>
            </a:r>
            <a:endParaRPr sz="2400">
              <a:latin typeface="Georgia"/>
              <a:ea typeface="Georgia"/>
              <a:cs typeface="Georgia"/>
              <a:sym typeface="Georgia"/>
            </a:endParaRPr>
          </a:p>
        </p:txBody>
      </p:sp>
      <p:sp>
        <p:nvSpPr>
          <p:cNvPr id="129" name="Google Shape;129;p28"/>
          <p:cNvSpPr txBox="1"/>
          <p:nvPr/>
        </p:nvSpPr>
        <p:spPr>
          <a:xfrm>
            <a:off x="393500" y="273925"/>
            <a:ext cx="8520600" cy="7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uk" sz="3000" u="sng">
                <a:solidFill>
                  <a:srgbClr val="FFFFFF"/>
                </a:solidFill>
                <a:latin typeface="Georgia"/>
                <a:ea typeface="Georgia"/>
                <a:cs typeface="Georgia"/>
                <a:sym typeface="Georgia"/>
              </a:rPr>
              <a:t>What is Reacting programming?</a:t>
            </a:r>
            <a:endParaRPr b="1" sz="3000" u="sng">
              <a:solidFill>
                <a:srgbClr val="FFFFFF"/>
              </a:solidFill>
              <a:latin typeface="Georgia"/>
              <a:ea typeface="Georgia"/>
              <a:cs typeface="Georgia"/>
              <a:sym typeface="Georgia"/>
            </a:endParaRPr>
          </a:p>
        </p:txBody>
      </p:sp>
      <p:sp>
        <p:nvSpPr>
          <p:cNvPr id="130" name="Google Shape;130;p28"/>
          <p:cNvSpPr txBox="1"/>
          <p:nvPr/>
        </p:nvSpPr>
        <p:spPr>
          <a:xfrm>
            <a:off x="434425" y="850225"/>
            <a:ext cx="8520600" cy="124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sz="2400">
                <a:solidFill>
                  <a:srgbClr val="FFFFFF"/>
                </a:solidFill>
                <a:latin typeface="Georgia"/>
                <a:ea typeface="Georgia"/>
                <a:cs typeface="Georgia"/>
                <a:sym typeface="Georgia"/>
              </a:rPr>
              <a:t>Reactive programming is a </a:t>
            </a:r>
            <a:r>
              <a:rPr lang="uk" sz="2400">
                <a:solidFill>
                  <a:srgbClr val="FFFFFF"/>
                </a:solidFill>
                <a:uFill>
                  <a:noFill/>
                </a:uFill>
                <a:latin typeface="Georgia"/>
                <a:ea typeface="Georgia"/>
                <a:cs typeface="Georgia"/>
                <a:sym typeface="Georgia"/>
                <a:hlinkClick r:id="rId3"/>
              </a:rPr>
              <a:t>declarative</a:t>
            </a:r>
            <a:r>
              <a:rPr lang="uk" sz="2400">
                <a:solidFill>
                  <a:srgbClr val="FFFFFF"/>
                </a:solidFill>
                <a:latin typeface="Georgia"/>
                <a:ea typeface="Georgia"/>
                <a:cs typeface="Georgia"/>
                <a:sym typeface="Georgia"/>
              </a:rPr>
              <a:t> </a:t>
            </a:r>
            <a:r>
              <a:rPr lang="uk" sz="2400">
                <a:solidFill>
                  <a:srgbClr val="FFFFFF"/>
                </a:solidFill>
                <a:uFill>
                  <a:noFill/>
                </a:uFill>
                <a:latin typeface="Georgia"/>
                <a:ea typeface="Georgia"/>
                <a:cs typeface="Georgia"/>
                <a:sym typeface="Georgia"/>
                <a:hlinkClick r:id="rId4"/>
              </a:rPr>
              <a:t>programming paradigm</a:t>
            </a:r>
            <a:r>
              <a:rPr lang="uk" sz="2400">
                <a:solidFill>
                  <a:srgbClr val="FFFFFF"/>
                </a:solidFill>
                <a:latin typeface="Georgia"/>
                <a:ea typeface="Georgia"/>
                <a:cs typeface="Georgia"/>
                <a:sym typeface="Georgia"/>
              </a:rPr>
              <a:t> concerned with </a:t>
            </a:r>
            <a:r>
              <a:rPr lang="uk" sz="2400">
                <a:solidFill>
                  <a:srgbClr val="FFFFFF"/>
                </a:solidFill>
                <a:uFill>
                  <a:noFill/>
                </a:uFill>
                <a:latin typeface="Georgia"/>
                <a:ea typeface="Georgia"/>
                <a:cs typeface="Georgia"/>
                <a:sym typeface="Georgia"/>
                <a:hlinkClick r:id="rId5"/>
              </a:rPr>
              <a:t>data streams</a:t>
            </a:r>
            <a:r>
              <a:rPr lang="uk" sz="2400">
                <a:solidFill>
                  <a:srgbClr val="FFFFFF"/>
                </a:solidFill>
                <a:latin typeface="Georgia"/>
                <a:ea typeface="Georgia"/>
                <a:cs typeface="Georgia"/>
                <a:sym typeface="Georgia"/>
              </a:rPr>
              <a:t> and the propagation of change.</a:t>
            </a:r>
            <a:endParaRPr sz="2400">
              <a:solidFill>
                <a:srgbClr val="FFFFFF"/>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157450"/>
            <a:ext cx="8520600" cy="2008500"/>
          </a:xfrm>
          <a:prstGeom prst="rect">
            <a:avLst/>
          </a:prstGeom>
        </p:spPr>
        <p:txBody>
          <a:bodyPr anchorCtr="0" anchor="t" bIns="91425" lIns="91425" spcFirstLastPara="1" rIns="91425" wrap="square" tIns="91425">
            <a:noAutofit/>
          </a:bodyPr>
          <a:lstStyle/>
          <a:p>
            <a:pPr indent="-12700" lvl="0" marL="0" rtl="0" algn="l">
              <a:lnSpc>
                <a:spcPct val="120000"/>
              </a:lnSpc>
              <a:spcBef>
                <a:spcPts val="3300"/>
              </a:spcBef>
              <a:spcAft>
                <a:spcPts val="0"/>
              </a:spcAft>
              <a:buClr>
                <a:schemeClr val="dk1"/>
              </a:buClr>
              <a:buSzPts val="1100"/>
              <a:buFont typeface="Arial"/>
              <a:buNone/>
            </a:pPr>
            <a:r>
              <a:t/>
            </a:r>
            <a:endParaRPr sz="1450">
              <a:solidFill>
                <a:srgbClr val="3A4145"/>
              </a:solidFill>
              <a:latin typeface="Times New Roman"/>
              <a:ea typeface="Times New Roman"/>
              <a:cs typeface="Times New Roman"/>
              <a:sym typeface="Times New Roman"/>
            </a:endParaRPr>
          </a:p>
          <a:p>
            <a:pPr indent="0" lvl="0" marL="0" rtl="0" algn="l">
              <a:spcBef>
                <a:spcPts val="0"/>
              </a:spcBef>
              <a:spcAft>
                <a:spcPts val="0"/>
              </a:spcAft>
              <a:buNone/>
            </a:pPr>
            <a:r>
              <a:t/>
            </a:r>
            <a:endParaRPr sz="1450">
              <a:solidFill>
                <a:srgbClr val="3A4145"/>
              </a:solidFill>
              <a:latin typeface="Times New Roman"/>
              <a:ea typeface="Times New Roman"/>
              <a:cs typeface="Times New Roman"/>
              <a:sym typeface="Times New Roman"/>
            </a:endParaRPr>
          </a:p>
          <a:p>
            <a:pPr indent="0" lvl="0" marL="0" rtl="0" algn="l">
              <a:spcBef>
                <a:spcPts val="0"/>
              </a:spcBef>
              <a:spcAft>
                <a:spcPts val="0"/>
              </a:spcAft>
              <a:buNone/>
            </a:pPr>
            <a:r>
              <a:rPr lang="uk" sz="3000">
                <a:solidFill>
                  <a:srgbClr val="FFFFFF"/>
                </a:solidFill>
                <a:latin typeface="Georgia"/>
                <a:ea typeface="Georgia"/>
                <a:cs typeface="Georgia"/>
                <a:sym typeface="Georgia"/>
              </a:rPr>
              <a:t>Apple describes the Combine framework as follows:</a:t>
            </a:r>
            <a:endParaRPr sz="3000">
              <a:solidFill>
                <a:srgbClr val="FFFFFF"/>
              </a:solidFill>
              <a:latin typeface="Georgia"/>
              <a:ea typeface="Georgia"/>
              <a:cs typeface="Georgia"/>
              <a:sym typeface="Georgia"/>
            </a:endParaRPr>
          </a:p>
        </p:txBody>
      </p:sp>
      <p:pic>
        <p:nvPicPr>
          <p:cNvPr id="136" name="Google Shape;136;p29"/>
          <p:cNvPicPr preferRelativeResize="0"/>
          <p:nvPr/>
        </p:nvPicPr>
        <p:blipFill>
          <a:blip r:embed="rId3">
            <a:alphaModFix/>
          </a:blip>
          <a:stretch>
            <a:fillRect/>
          </a:stretch>
        </p:blipFill>
        <p:spPr>
          <a:xfrm>
            <a:off x="152400" y="2332788"/>
            <a:ext cx="8839201" cy="995624"/>
          </a:xfrm>
          <a:prstGeom prst="rect">
            <a:avLst/>
          </a:prstGeom>
          <a:noFill/>
          <a:ln>
            <a:noFill/>
          </a:ln>
        </p:spPr>
      </p:pic>
      <p:sp>
        <p:nvSpPr>
          <p:cNvPr id="137" name="Google Shape;137;p29"/>
          <p:cNvSpPr txBox="1"/>
          <p:nvPr/>
        </p:nvSpPr>
        <p:spPr>
          <a:xfrm>
            <a:off x="311700" y="2454100"/>
            <a:ext cx="8520600" cy="753000"/>
          </a:xfrm>
          <a:prstGeom prst="rect">
            <a:avLst/>
          </a:prstGeom>
          <a:noFill/>
          <a:ln>
            <a:noFill/>
          </a:ln>
        </p:spPr>
        <p:txBody>
          <a:bodyPr anchorCtr="0" anchor="t" bIns="91425" lIns="91425" spcFirstLastPara="1" rIns="91425" wrap="square" tIns="91425">
            <a:noAutofit/>
          </a:bodyPr>
          <a:lstStyle/>
          <a:p>
            <a:pPr indent="-12700" lvl="0" marL="0" rtl="0" algn="l">
              <a:lnSpc>
                <a:spcPct val="120000"/>
              </a:lnSpc>
              <a:spcBef>
                <a:spcPts val="3300"/>
              </a:spcBef>
              <a:spcAft>
                <a:spcPts val="0"/>
              </a:spcAft>
              <a:buClr>
                <a:schemeClr val="dk1"/>
              </a:buClr>
              <a:buSzPts val="1100"/>
              <a:buFont typeface="Arial"/>
              <a:buNone/>
            </a:pPr>
            <a:r>
              <a:t/>
            </a:r>
            <a:endParaRPr b="1" sz="1700">
              <a:solidFill>
                <a:srgbClr val="333333"/>
              </a:solidFill>
            </a:endParaRPr>
          </a:p>
          <a:p>
            <a:pPr indent="0" lvl="0" marL="0" rtl="0" algn="l">
              <a:spcBef>
                <a:spcPts val="0"/>
              </a:spcBef>
              <a:spcAft>
                <a:spcPts val="0"/>
              </a:spcAft>
              <a:buNone/>
            </a:pPr>
            <a:r>
              <a:t/>
            </a:r>
            <a:endParaRPr sz="1300">
              <a:solidFill>
                <a:srgbClr val="333333"/>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1" name="Shape 141"/>
        <p:cNvGrpSpPr/>
        <p:nvPr/>
      </p:nvGrpSpPr>
      <p:grpSpPr>
        <a:xfrm>
          <a:off x="0" y="0"/>
          <a:ext cx="0" cy="0"/>
          <a:chOff x="0" y="0"/>
          <a:chExt cx="0" cy="0"/>
        </a:xfrm>
      </p:grpSpPr>
      <p:sp>
        <p:nvSpPr>
          <p:cNvPr id="142" name="Google Shape;14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30"/>
          <p:cNvPicPr preferRelativeResize="0"/>
          <p:nvPr/>
        </p:nvPicPr>
        <p:blipFill>
          <a:blip r:embed="rId3">
            <a:alphaModFix/>
          </a:blip>
          <a:stretch>
            <a:fillRect/>
          </a:stretch>
        </p:blipFill>
        <p:spPr>
          <a:xfrm>
            <a:off x="0" y="304800"/>
            <a:ext cx="9144000" cy="453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31"/>
          <p:cNvPicPr preferRelativeResize="0"/>
          <p:nvPr/>
        </p:nvPicPr>
        <p:blipFill>
          <a:blip r:embed="rId3">
            <a:alphaModFix/>
          </a:blip>
          <a:stretch>
            <a:fillRect/>
          </a:stretch>
        </p:blipFill>
        <p:spPr>
          <a:xfrm>
            <a:off x="0" y="304800"/>
            <a:ext cx="9144000" cy="453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32"/>
          <p:cNvPicPr preferRelativeResize="0"/>
          <p:nvPr/>
        </p:nvPicPr>
        <p:blipFill>
          <a:blip r:embed="rId3">
            <a:alphaModFix/>
          </a:blip>
          <a:stretch>
            <a:fillRect/>
          </a:stretch>
        </p:blipFill>
        <p:spPr>
          <a:xfrm>
            <a:off x="0" y="304800"/>
            <a:ext cx="9144000" cy="453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87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uk" sz="3000">
                <a:solidFill>
                  <a:srgbClr val="FFFFFF"/>
                </a:solidFill>
                <a:latin typeface="Georgia"/>
                <a:ea typeface="Georgia"/>
                <a:cs typeface="Georgia"/>
                <a:sym typeface="Georgia"/>
              </a:rPr>
              <a:t>Key concepts </a:t>
            </a:r>
            <a:endParaRPr b="1" sz="3000">
              <a:solidFill>
                <a:srgbClr val="FFFFFF"/>
              </a:solidFill>
              <a:latin typeface="Georgia"/>
              <a:ea typeface="Georgia"/>
              <a:cs typeface="Georgia"/>
              <a:sym typeface="Georgia"/>
            </a:endParaRPr>
          </a:p>
        </p:txBody>
      </p:sp>
      <p:sp>
        <p:nvSpPr>
          <p:cNvPr id="164" name="Google Shape;164;p33"/>
          <p:cNvSpPr/>
          <p:nvPr/>
        </p:nvSpPr>
        <p:spPr>
          <a:xfrm>
            <a:off x="87350" y="916950"/>
            <a:ext cx="4227900" cy="3309600"/>
          </a:xfrm>
          <a:prstGeom prst="round2DiagRect">
            <a:avLst>
              <a:gd fmla="val 16667" name="adj1"/>
              <a:gd fmla="val 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33"/>
          <p:cNvPicPr preferRelativeResize="0"/>
          <p:nvPr/>
        </p:nvPicPr>
        <p:blipFill>
          <a:blip r:embed="rId3">
            <a:alphaModFix/>
          </a:blip>
          <a:stretch>
            <a:fillRect/>
          </a:stretch>
        </p:blipFill>
        <p:spPr>
          <a:xfrm>
            <a:off x="3098300" y="2358347"/>
            <a:ext cx="1145400" cy="1145379"/>
          </a:xfrm>
          <a:prstGeom prst="rect">
            <a:avLst/>
          </a:prstGeom>
          <a:noFill/>
          <a:ln>
            <a:noFill/>
          </a:ln>
        </p:spPr>
      </p:pic>
      <p:pic>
        <p:nvPicPr>
          <p:cNvPr id="166" name="Google Shape;166;p33"/>
          <p:cNvPicPr preferRelativeResize="0"/>
          <p:nvPr/>
        </p:nvPicPr>
        <p:blipFill>
          <a:blip r:embed="rId4">
            <a:alphaModFix/>
          </a:blip>
          <a:stretch>
            <a:fillRect/>
          </a:stretch>
        </p:blipFill>
        <p:spPr>
          <a:xfrm>
            <a:off x="153400" y="1918450"/>
            <a:ext cx="1677300" cy="1677300"/>
          </a:xfrm>
          <a:prstGeom prst="rect">
            <a:avLst/>
          </a:prstGeom>
          <a:noFill/>
          <a:ln>
            <a:noFill/>
          </a:ln>
        </p:spPr>
      </p:pic>
      <p:sp>
        <p:nvSpPr>
          <p:cNvPr id="167" name="Google Shape;167;p33"/>
          <p:cNvSpPr txBox="1"/>
          <p:nvPr/>
        </p:nvSpPr>
        <p:spPr>
          <a:xfrm>
            <a:off x="1561850" y="1124825"/>
            <a:ext cx="17391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2400">
                <a:latin typeface="Georgia"/>
                <a:ea typeface="Georgia"/>
                <a:cs typeface="Georgia"/>
                <a:sym typeface="Georgia"/>
              </a:rPr>
              <a:t>Combine</a:t>
            </a:r>
            <a:endParaRPr sz="2400">
              <a:latin typeface="Georgia"/>
              <a:ea typeface="Georgia"/>
              <a:cs typeface="Georgia"/>
              <a:sym typeface="Georgia"/>
            </a:endParaRPr>
          </a:p>
          <a:p>
            <a:pPr indent="0" lvl="0" marL="0" rtl="0" algn="l">
              <a:spcBef>
                <a:spcPts val="0"/>
              </a:spcBef>
              <a:spcAft>
                <a:spcPts val="0"/>
              </a:spcAft>
              <a:buNone/>
            </a:pPr>
            <a:r>
              <a:t/>
            </a:r>
            <a:endParaRPr sz="2400">
              <a:latin typeface="Georgia"/>
              <a:ea typeface="Georgia"/>
              <a:cs typeface="Georgia"/>
              <a:sym typeface="Georgia"/>
            </a:endParaRPr>
          </a:p>
          <a:p>
            <a:pPr indent="0" lvl="0" marL="0" rtl="0" algn="l">
              <a:spcBef>
                <a:spcPts val="0"/>
              </a:spcBef>
              <a:spcAft>
                <a:spcPts val="0"/>
              </a:spcAft>
              <a:buNone/>
            </a:pPr>
            <a:r>
              <a:t/>
            </a:r>
            <a:endParaRPr/>
          </a:p>
        </p:txBody>
      </p:sp>
      <p:sp>
        <p:nvSpPr>
          <p:cNvPr id="168" name="Google Shape;168;p33"/>
          <p:cNvSpPr/>
          <p:nvPr/>
        </p:nvSpPr>
        <p:spPr>
          <a:xfrm>
            <a:off x="1592750" y="2863175"/>
            <a:ext cx="1677300" cy="357900"/>
          </a:xfrm>
          <a:prstGeom prst="mathMinus">
            <a:avLst>
              <a:gd fmla="val 23520"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3"/>
          <p:cNvSpPr txBox="1"/>
          <p:nvPr/>
        </p:nvSpPr>
        <p:spPr>
          <a:xfrm>
            <a:off x="475838" y="3656275"/>
            <a:ext cx="1319100" cy="4680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uk" sz="1800">
                <a:latin typeface="Georgia"/>
                <a:ea typeface="Georgia"/>
                <a:cs typeface="Georgia"/>
                <a:sym typeface="Georgia"/>
              </a:rPr>
              <a:t>Publisher</a:t>
            </a:r>
            <a:endParaRPr sz="1800">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170" name="Google Shape;170;p33"/>
          <p:cNvSpPr txBox="1"/>
          <p:nvPr/>
        </p:nvSpPr>
        <p:spPr>
          <a:xfrm>
            <a:off x="2832350" y="3656275"/>
            <a:ext cx="1677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sz="1800">
                <a:latin typeface="Georgia"/>
                <a:ea typeface="Georgia"/>
                <a:cs typeface="Georgia"/>
                <a:sym typeface="Georgia"/>
              </a:rPr>
              <a:t>Subscriber</a:t>
            </a:r>
            <a:endParaRPr sz="1800">
              <a:latin typeface="Georgia"/>
              <a:ea typeface="Georgia"/>
              <a:cs typeface="Georgia"/>
              <a:sym typeface="Georgia"/>
            </a:endParaRPr>
          </a:p>
        </p:txBody>
      </p:sp>
      <p:sp>
        <p:nvSpPr>
          <p:cNvPr id="171" name="Google Shape;171;p33"/>
          <p:cNvSpPr txBox="1"/>
          <p:nvPr/>
        </p:nvSpPr>
        <p:spPr>
          <a:xfrm>
            <a:off x="4412450" y="2270675"/>
            <a:ext cx="7056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3000">
                <a:solidFill>
                  <a:srgbClr val="FFFFFF"/>
                </a:solidFill>
                <a:latin typeface="Georgia"/>
                <a:ea typeface="Georgia"/>
                <a:cs typeface="Georgia"/>
                <a:sym typeface="Georgia"/>
              </a:rPr>
              <a:t>vs</a:t>
            </a:r>
            <a:endParaRPr sz="3000">
              <a:solidFill>
                <a:srgbClr val="FFFFFF"/>
              </a:solidFill>
              <a:latin typeface="Georgia"/>
              <a:ea typeface="Georgia"/>
              <a:cs typeface="Georgia"/>
              <a:sym typeface="Georgia"/>
            </a:endParaRPr>
          </a:p>
        </p:txBody>
      </p:sp>
      <p:sp>
        <p:nvSpPr>
          <p:cNvPr id="172" name="Google Shape;172;p33"/>
          <p:cNvSpPr/>
          <p:nvPr/>
        </p:nvSpPr>
        <p:spPr>
          <a:xfrm>
            <a:off x="5071925" y="869175"/>
            <a:ext cx="3967500" cy="3309600"/>
          </a:xfrm>
          <a:prstGeom prst="round2DiagRect">
            <a:avLst>
              <a:gd fmla="val 16667" name="adj1"/>
              <a:gd fmla="val 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33"/>
          <p:cNvPicPr preferRelativeResize="0"/>
          <p:nvPr/>
        </p:nvPicPr>
        <p:blipFill>
          <a:blip r:embed="rId5">
            <a:alphaModFix/>
          </a:blip>
          <a:stretch>
            <a:fillRect/>
          </a:stretch>
        </p:blipFill>
        <p:spPr>
          <a:xfrm>
            <a:off x="7464373" y="2314500"/>
            <a:ext cx="1543552" cy="1233050"/>
          </a:xfrm>
          <a:prstGeom prst="rect">
            <a:avLst/>
          </a:prstGeom>
          <a:noFill/>
          <a:ln>
            <a:noFill/>
          </a:ln>
        </p:spPr>
      </p:pic>
      <p:pic>
        <p:nvPicPr>
          <p:cNvPr id="174" name="Google Shape;174;p33"/>
          <p:cNvPicPr preferRelativeResize="0"/>
          <p:nvPr/>
        </p:nvPicPr>
        <p:blipFill>
          <a:blip r:embed="rId6">
            <a:alphaModFix/>
          </a:blip>
          <a:stretch>
            <a:fillRect/>
          </a:stretch>
        </p:blipFill>
        <p:spPr>
          <a:xfrm>
            <a:off x="5286800" y="2132263"/>
            <a:ext cx="1417275" cy="1417275"/>
          </a:xfrm>
          <a:prstGeom prst="rect">
            <a:avLst/>
          </a:prstGeom>
          <a:noFill/>
          <a:ln>
            <a:noFill/>
          </a:ln>
        </p:spPr>
      </p:pic>
      <p:sp>
        <p:nvSpPr>
          <p:cNvPr id="175" name="Google Shape;175;p33"/>
          <p:cNvSpPr txBox="1"/>
          <p:nvPr/>
        </p:nvSpPr>
        <p:spPr>
          <a:xfrm>
            <a:off x="6049625" y="1162050"/>
            <a:ext cx="19632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sz="2400">
                <a:latin typeface="Georgia"/>
                <a:ea typeface="Georgia"/>
                <a:cs typeface="Georgia"/>
                <a:sym typeface="Georgia"/>
              </a:rPr>
              <a:t>RxSwift</a:t>
            </a:r>
            <a:endParaRPr sz="2400">
              <a:latin typeface="Georgia"/>
              <a:ea typeface="Georgia"/>
              <a:cs typeface="Georgia"/>
              <a:sym typeface="Georgia"/>
            </a:endParaRPr>
          </a:p>
          <a:p>
            <a:pPr indent="0" lvl="0" marL="0" rtl="0" algn="l">
              <a:spcBef>
                <a:spcPts val="0"/>
              </a:spcBef>
              <a:spcAft>
                <a:spcPts val="0"/>
              </a:spcAft>
              <a:buNone/>
            </a:pPr>
            <a:r>
              <a:t/>
            </a:r>
            <a:endParaRPr/>
          </a:p>
        </p:txBody>
      </p:sp>
      <p:sp>
        <p:nvSpPr>
          <p:cNvPr id="176" name="Google Shape;176;p33"/>
          <p:cNvSpPr/>
          <p:nvPr/>
        </p:nvSpPr>
        <p:spPr>
          <a:xfrm>
            <a:off x="6424625" y="2478013"/>
            <a:ext cx="1262100" cy="357900"/>
          </a:xfrm>
          <a:prstGeom prst="mathMinus">
            <a:avLst>
              <a:gd fmla="val 10407" name="adj1"/>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3"/>
          <p:cNvSpPr txBox="1"/>
          <p:nvPr/>
        </p:nvSpPr>
        <p:spPr>
          <a:xfrm>
            <a:off x="7663450" y="3656275"/>
            <a:ext cx="11454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 sz="1800">
                <a:solidFill>
                  <a:srgbClr val="333333"/>
                </a:solidFill>
                <a:latin typeface="Georgia"/>
                <a:ea typeface="Georgia"/>
                <a:cs typeface="Georgia"/>
                <a:sym typeface="Georgia"/>
              </a:rPr>
              <a:t>Observer</a:t>
            </a:r>
            <a:endParaRPr sz="1800">
              <a:latin typeface="Georgia"/>
              <a:ea typeface="Georgia"/>
              <a:cs typeface="Georgia"/>
              <a:sym typeface="Georgia"/>
            </a:endParaRPr>
          </a:p>
        </p:txBody>
      </p:sp>
      <p:sp>
        <p:nvSpPr>
          <p:cNvPr id="178" name="Google Shape;178;p33"/>
          <p:cNvSpPr txBox="1"/>
          <p:nvPr/>
        </p:nvSpPr>
        <p:spPr>
          <a:xfrm>
            <a:off x="5286800" y="3683900"/>
            <a:ext cx="15435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sz="1800">
                <a:solidFill>
                  <a:srgbClr val="333333"/>
                </a:solidFill>
                <a:latin typeface="Georgia"/>
                <a:ea typeface="Georgia"/>
                <a:cs typeface="Georgia"/>
                <a:sym typeface="Georgia"/>
              </a:rPr>
              <a:t>Observable</a:t>
            </a:r>
            <a:endParaRPr sz="1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34"/>
          <p:cNvPicPr preferRelativeResize="0"/>
          <p:nvPr/>
        </p:nvPicPr>
        <p:blipFill>
          <a:blip r:embed="rId3">
            <a:alphaModFix/>
          </a:blip>
          <a:stretch>
            <a:fillRect/>
          </a:stretch>
        </p:blipFill>
        <p:spPr>
          <a:xfrm>
            <a:off x="152400" y="152400"/>
            <a:ext cx="8839203" cy="1979679"/>
          </a:xfrm>
          <a:prstGeom prst="rect">
            <a:avLst/>
          </a:prstGeom>
          <a:noFill/>
          <a:ln>
            <a:noFill/>
          </a:ln>
        </p:spPr>
      </p:pic>
      <p:pic>
        <p:nvPicPr>
          <p:cNvPr id="184" name="Google Shape;184;p34"/>
          <p:cNvPicPr preferRelativeResize="0"/>
          <p:nvPr/>
        </p:nvPicPr>
        <p:blipFill>
          <a:blip r:embed="rId4">
            <a:alphaModFix/>
          </a:blip>
          <a:stretch>
            <a:fillRect/>
          </a:stretch>
        </p:blipFill>
        <p:spPr>
          <a:xfrm>
            <a:off x="152400" y="2284479"/>
            <a:ext cx="8839197" cy="2512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uk" sz="1800">
                <a:solidFill>
                  <a:srgbClr val="FFFFFF"/>
                </a:solidFill>
                <a:latin typeface="Georgia"/>
                <a:ea typeface="Georgia"/>
                <a:cs typeface="Georgia"/>
                <a:sym typeface="Georgia"/>
              </a:rPr>
              <a:t>The </a:t>
            </a:r>
            <a:r>
              <a:rPr lang="uk" sz="1800">
                <a:solidFill>
                  <a:srgbClr val="FFFFFF"/>
                </a:solidFill>
                <a:uFill>
                  <a:noFill/>
                </a:uFill>
                <a:latin typeface="Georgia"/>
                <a:ea typeface="Georgia"/>
                <a:cs typeface="Georgia"/>
                <a:sym typeface="Georgia"/>
                <a:hlinkClick r:id="rId3"/>
              </a:rPr>
              <a:t>equivalence</a:t>
            </a:r>
            <a:r>
              <a:rPr lang="uk" sz="1800">
                <a:solidFill>
                  <a:srgbClr val="FFFFFF"/>
                </a:solidFill>
                <a:latin typeface="Georgia"/>
                <a:ea typeface="Georgia"/>
                <a:cs typeface="Georgia"/>
                <a:sym typeface="Georgia"/>
              </a:rPr>
              <a:t> of observer pattern (Observable&lt;Element&gt; sequence) and normal sequences (Sequence) is the most important thing to understand about Rx.</a:t>
            </a:r>
            <a:endParaRPr sz="1800">
              <a:solidFill>
                <a:srgbClr val="FFFFFF"/>
              </a:solidFill>
              <a:latin typeface="Georgia"/>
              <a:ea typeface="Georgia"/>
              <a:cs typeface="Georgia"/>
              <a:sym typeface="Georgia"/>
            </a:endParaRPr>
          </a:p>
        </p:txBody>
      </p:sp>
      <p:pic>
        <p:nvPicPr>
          <p:cNvPr id="190" name="Google Shape;190;p35"/>
          <p:cNvPicPr preferRelativeResize="0"/>
          <p:nvPr/>
        </p:nvPicPr>
        <p:blipFill>
          <a:blip r:embed="rId4">
            <a:alphaModFix/>
          </a:blip>
          <a:stretch>
            <a:fillRect/>
          </a:stretch>
        </p:blipFill>
        <p:spPr>
          <a:xfrm>
            <a:off x="152400" y="1572825"/>
            <a:ext cx="8839200" cy="29668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venga black">
  <a:themeElements>
    <a:clrScheme name="Avenga">
      <a:dk1>
        <a:srgbClr val="191919"/>
      </a:dk1>
      <a:lt1>
        <a:srgbClr val="FFFFFF"/>
      </a:lt1>
      <a:dk2>
        <a:srgbClr val="8C8C8C"/>
      </a:dk2>
      <a:lt2>
        <a:srgbClr val="EDEDED"/>
      </a:lt2>
      <a:accent1>
        <a:srgbClr val="FFC80A"/>
      </a:accent1>
      <a:accent2>
        <a:srgbClr val="00BEFF"/>
      </a:accent2>
      <a:accent3>
        <a:srgbClr val="FF46C8"/>
      </a:accent3>
      <a:accent4>
        <a:srgbClr val="FF3607"/>
      </a:accent4>
      <a:accent5>
        <a:srgbClr val="00960A"/>
      </a:accent5>
      <a:accent6>
        <a:srgbClr val="0032C8"/>
      </a:accent6>
      <a:hlink>
        <a:srgbClr val="BE0000"/>
      </a:hlink>
      <a:folHlink>
        <a:srgbClr val="E24A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