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1" r:id="rId2"/>
    <p:sldId id="268" r:id="rId3"/>
    <p:sldId id="269" r:id="rId4"/>
    <p:sldId id="270" r:id="rId5"/>
    <p:sldId id="300" r:id="rId6"/>
    <p:sldId id="271" r:id="rId7"/>
    <p:sldId id="274" r:id="rId8"/>
    <p:sldId id="301" r:id="rId9"/>
    <p:sldId id="298" r:id="rId10"/>
    <p:sldId id="284" r:id="rId11"/>
    <p:sldId id="285" r:id="rId12"/>
    <p:sldId id="283" r:id="rId13"/>
    <p:sldId id="297" r:id="rId14"/>
    <p:sldId id="272" r:id="rId15"/>
    <p:sldId id="302" r:id="rId16"/>
    <p:sldId id="305" r:id="rId17"/>
    <p:sldId id="303" r:id="rId18"/>
    <p:sldId id="304" r:id="rId19"/>
    <p:sldId id="273" r:id="rId20"/>
    <p:sldId id="286" r:id="rId21"/>
    <p:sldId id="287" r:id="rId22"/>
    <p:sldId id="288" r:id="rId23"/>
    <p:sldId id="289" r:id="rId24"/>
    <p:sldId id="306" r:id="rId25"/>
    <p:sldId id="295" r:id="rId26"/>
    <p:sldId id="275" r:id="rId27"/>
    <p:sldId id="293" r:id="rId28"/>
    <p:sldId id="276" r:id="rId29"/>
    <p:sldId id="290" r:id="rId30"/>
    <p:sldId id="296" r:id="rId31"/>
    <p:sldId id="291" r:id="rId32"/>
    <p:sldId id="292" r:id="rId33"/>
    <p:sldId id="277" r:id="rId34"/>
    <p:sldId id="278" r:id="rId35"/>
    <p:sldId id="294" r:id="rId36"/>
    <p:sldId id="279" r:id="rId37"/>
    <p:sldId id="280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pandas.pydata.org/pandas-docs/stable/visualization.html#visualization-hexbin" TargetMode="External"/><Relationship Id="rId3" Type="http://schemas.openxmlformats.org/officeDocument/2006/relationships/hyperlink" Target="https://pandas.pydata.org/pandas-docs/stable/visualization.html#visualization-hist" TargetMode="External"/><Relationship Id="rId7" Type="http://schemas.openxmlformats.org/officeDocument/2006/relationships/hyperlink" Target="https://pandas.pydata.org/pandas-docs/stable/visualization.html#visualization-scatter" TargetMode="External"/><Relationship Id="rId2" Type="http://schemas.openxmlformats.org/officeDocument/2006/relationships/hyperlink" Target="https://pandas.pydata.org/pandas-docs/stable/visualization.html#visualization-barplo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andas.pydata.org/pandas-docs/stable/visualization.html#visualization-area-plot" TargetMode="External"/><Relationship Id="rId5" Type="http://schemas.openxmlformats.org/officeDocument/2006/relationships/hyperlink" Target="https://pandas.pydata.org/pandas-docs/stable/visualization.html#visualization-kde" TargetMode="External"/><Relationship Id="rId4" Type="http://schemas.openxmlformats.org/officeDocument/2006/relationships/hyperlink" Target="https://pandas.pydata.org/pandas-docs/stable/visualization.html#visualization-box" TargetMode="External"/><Relationship Id="rId9" Type="http://schemas.openxmlformats.org/officeDocument/2006/relationships/hyperlink" Target="https://pandas.pydata.org/pandas-docs/stable/visualization.html#visualization-pie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FBE45-B0B8-42F8-87E8-43DC7CB62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E6D07-79F6-4D08-A4FE-E2FBA9CCD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FF00"/>
                </a:solidFill>
              </a:rPr>
              <a:t>Df = </a:t>
            </a:r>
            <a:r>
              <a:rPr lang="en-US" dirty="0" err="1">
                <a:solidFill>
                  <a:srgbClr val="FFFF00"/>
                </a:solidFill>
              </a:rPr>
              <a:t>pd.read_csv</a:t>
            </a:r>
            <a:r>
              <a:rPr lang="en-US" dirty="0">
                <a:solidFill>
                  <a:srgbClr val="FFFF00"/>
                </a:solidFill>
              </a:rPr>
              <a:t>(‘</a:t>
            </a:r>
            <a:r>
              <a:rPr lang="en-US" dirty="0" err="1">
                <a:solidFill>
                  <a:srgbClr val="FFFF00"/>
                </a:solidFill>
              </a:rPr>
              <a:t>dataframe</a:t>
            </a:r>
            <a:r>
              <a:rPr lang="en-US" dirty="0">
                <a:solidFill>
                  <a:srgbClr val="FFFF00"/>
                </a:solidFill>
              </a:rPr>
              <a:t>’ , </a:t>
            </a:r>
            <a:r>
              <a:rPr lang="en-US" dirty="0" err="1">
                <a:solidFill>
                  <a:srgbClr val="FFFF00"/>
                </a:solidFill>
              </a:rPr>
              <a:t>sep</a:t>
            </a:r>
            <a:r>
              <a:rPr lang="en-US" dirty="0">
                <a:solidFill>
                  <a:srgbClr val="FFFF00"/>
                </a:solidFill>
              </a:rPr>
              <a:t> = ‘:’)</a:t>
            </a:r>
          </a:p>
          <a:p>
            <a:pPr lvl="1"/>
            <a:r>
              <a:rPr lang="en-US" dirty="0"/>
              <a:t> if the </a:t>
            </a:r>
            <a:r>
              <a:rPr lang="en-US" dirty="0" err="1"/>
              <a:t>seperators</a:t>
            </a:r>
            <a:r>
              <a:rPr lang="en-US" dirty="0"/>
              <a:t> are other than comma( like colon )</a:t>
            </a:r>
          </a:p>
          <a:p>
            <a:r>
              <a:rPr lang="en-US" dirty="0">
                <a:solidFill>
                  <a:srgbClr val="FFFF00"/>
                </a:solidFill>
              </a:rPr>
              <a:t>Df = </a:t>
            </a:r>
            <a:r>
              <a:rPr lang="en-US" dirty="0" err="1">
                <a:solidFill>
                  <a:srgbClr val="FFFF00"/>
                </a:solidFill>
              </a:rPr>
              <a:t>pd.read_csv</a:t>
            </a:r>
            <a:r>
              <a:rPr lang="en-US" dirty="0">
                <a:solidFill>
                  <a:srgbClr val="FFFF00"/>
                </a:solidFill>
              </a:rPr>
              <a:t>(‘</a:t>
            </a:r>
            <a:r>
              <a:rPr lang="en-US" dirty="0" err="1">
                <a:solidFill>
                  <a:srgbClr val="FFFF00"/>
                </a:solidFill>
              </a:rPr>
              <a:t>dataframe</a:t>
            </a:r>
            <a:r>
              <a:rPr lang="en-US" dirty="0">
                <a:solidFill>
                  <a:srgbClr val="FFFF00"/>
                </a:solidFill>
              </a:rPr>
              <a:t>’, header = 2)</a:t>
            </a:r>
          </a:p>
          <a:p>
            <a:pPr lvl="1"/>
            <a:r>
              <a:rPr lang="en-US" dirty="0"/>
              <a:t>If column labels are at 2</a:t>
            </a:r>
            <a:r>
              <a:rPr lang="en-US" baseline="30000" dirty="0"/>
              <a:t>nd</a:t>
            </a:r>
            <a:r>
              <a:rPr lang="en-US" dirty="0"/>
              <a:t> line. By default its first line</a:t>
            </a:r>
          </a:p>
          <a:p>
            <a:r>
              <a:rPr lang="en-US" dirty="0">
                <a:solidFill>
                  <a:srgbClr val="FFFF00"/>
                </a:solidFill>
              </a:rPr>
              <a:t>Df = </a:t>
            </a:r>
            <a:r>
              <a:rPr lang="en-US" dirty="0" err="1">
                <a:solidFill>
                  <a:srgbClr val="FFFF00"/>
                </a:solidFill>
              </a:rPr>
              <a:t>pd.read_csv</a:t>
            </a:r>
            <a:r>
              <a:rPr lang="en-US" dirty="0">
                <a:solidFill>
                  <a:srgbClr val="FFFF00"/>
                </a:solidFill>
              </a:rPr>
              <a:t>(‘</a:t>
            </a:r>
            <a:r>
              <a:rPr lang="en-US" dirty="0" err="1">
                <a:solidFill>
                  <a:srgbClr val="FFFF00"/>
                </a:solidFill>
              </a:rPr>
              <a:t>dataframe</a:t>
            </a:r>
            <a:r>
              <a:rPr lang="en-US" dirty="0">
                <a:solidFill>
                  <a:srgbClr val="FFFF00"/>
                </a:solidFill>
              </a:rPr>
              <a:t>’, header = None)</a:t>
            </a:r>
          </a:p>
          <a:p>
            <a:pPr lvl="1"/>
            <a:r>
              <a:rPr lang="en-US" dirty="0"/>
              <a:t>If there is no column labels in the file</a:t>
            </a:r>
          </a:p>
          <a:p>
            <a:r>
              <a:rPr lang="en-US" dirty="0">
                <a:solidFill>
                  <a:srgbClr val="FFFF00"/>
                </a:solidFill>
              </a:rPr>
              <a:t>Df = </a:t>
            </a:r>
            <a:r>
              <a:rPr lang="en-US" dirty="0" err="1">
                <a:solidFill>
                  <a:srgbClr val="FFFF00"/>
                </a:solidFill>
              </a:rPr>
              <a:t>pd.read_csv</a:t>
            </a:r>
            <a:r>
              <a:rPr lang="en-US" dirty="0">
                <a:solidFill>
                  <a:srgbClr val="FFFF00"/>
                </a:solidFill>
              </a:rPr>
              <a:t>(‘</a:t>
            </a:r>
            <a:r>
              <a:rPr lang="en-US" dirty="0" err="1">
                <a:solidFill>
                  <a:srgbClr val="FFFF00"/>
                </a:solidFill>
              </a:rPr>
              <a:t>dataframe</a:t>
            </a:r>
            <a:r>
              <a:rPr lang="en-US" dirty="0">
                <a:solidFill>
                  <a:srgbClr val="FFFF00"/>
                </a:solidFill>
              </a:rPr>
              <a:t>’, names = [‘col1’,’col2’,’col3’])</a:t>
            </a:r>
          </a:p>
          <a:p>
            <a:pPr lvl="1"/>
            <a:r>
              <a:rPr lang="en-US" dirty="0"/>
              <a:t>To specify your own column labels</a:t>
            </a:r>
          </a:p>
          <a:p>
            <a:r>
              <a:rPr lang="en-US" dirty="0">
                <a:solidFill>
                  <a:srgbClr val="FFFF00"/>
                </a:solidFill>
              </a:rPr>
              <a:t>Df = </a:t>
            </a:r>
            <a:r>
              <a:rPr lang="en-US" dirty="0" err="1">
                <a:solidFill>
                  <a:srgbClr val="FFFF00"/>
                </a:solidFill>
              </a:rPr>
              <a:t>pd.read_csv</a:t>
            </a:r>
            <a:r>
              <a:rPr lang="en-US" dirty="0">
                <a:solidFill>
                  <a:srgbClr val="FFFF00"/>
                </a:solidFill>
              </a:rPr>
              <a:t>(‘</a:t>
            </a:r>
            <a:r>
              <a:rPr lang="en-US" dirty="0" err="1">
                <a:solidFill>
                  <a:srgbClr val="FFFF00"/>
                </a:solidFill>
              </a:rPr>
              <a:t>dataframe</a:t>
            </a:r>
            <a:r>
              <a:rPr lang="en-US" dirty="0">
                <a:solidFill>
                  <a:srgbClr val="FFFF00"/>
                </a:solidFill>
              </a:rPr>
              <a:t>’, header = 0, names = [‘col1’,’col2’,’col3’])</a:t>
            </a:r>
          </a:p>
          <a:p>
            <a:pPr lvl="1"/>
            <a:r>
              <a:rPr lang="en-US" dirty="0"/>
              <a:t>If there was a header line that you are replacing, you can specify the row of that line like this.</a:t>
            </a:r>
          </a:p>
        </p:txBody>
      </p:sp>
    </p:spTree>
    <p:extLst>
      <p:ext uri="{BB962C8B-B14F-4D97-AF65-F5344CB8AC3E}">
        <p14:creationId xmlns:p14="http://schemas.microsoft.com/office/powerpoint/2010/main" val="3167238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55438-FD0A-4447-ABEB-590A9C68F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new array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8670C-0F19-47D9-958E-8261D908B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>
                <a:solidFill>
                  <a:srgbClr val="FFFF00"/>
                </a:solidFill>
              </a:rPr>
              <a:t>color_red = </a:t>
            </a:r>
            <a:r>
              <a:rPr lang="es-ES" dirty="0" err="1">
                <a:solidFill>
                  <a:srgbClr val="FFFF00"/>
                </a:solidFill>
              </a:rPr>
              <a:t>np.repeat</a:t>
            </a:r>
            <a:r>
              <a:rPr lang="es-ES" dirty="0">
                <a:solidFill>
                  <a:srgbClr val="FFFF00"/>
                </a:solidFill>
              </a:rPr>
              <a:t>('red', </a:t>
            </a:r>
            <a:r>
              <a:rPr lang="es-ES" dirty="0" err="1">
                <a:solidFill>
                  <a:srgbClr val="FFFF00"/>
                </a:solidFill>
              </a:rPr>
              <a:t>red_df.shape</a:t>
            </a:r>
            <a:r>
              <a:rPr lang="es-ES" dirty="0">
                <a:solidFill>
                  <a:srgbClr val="FFFF00"/>
                </a:solidFill>
              </a:rPr>
              <a:t>[0])</a:t>
            </a:r>
          </a:p>
          <a:p>
            <a:pPr marL="0" indent="0">
              <a:buNone/>
            </a:pPr>
            <a:r>
              <a:rPr lang="es-ES" dirty="0">
                <a:solidFill>
                  <a:srgbClr val="FFFF00"/>
                </a:solidFill>
              </a:rPr>
              <a:t>color_red = </a:t>
            </a:r>
            <a:r>
              <a:rPr lang="es-ES" dirty="0" err="1">
                <a:solidFill>
                  <a:srgbClr val="FFFF00"/>
                </a:solidFill>
              </a:rPr>
              <a:t>np.repeat</a:t>
            </a:r>
            <a:r>
              <a:rPr lang="es-ES" dirty="0">
                <a:solidFill>
                  <a:srgbClr val="FFFF00"/>
                </a:solidFill>
              </a:rPr>
              <a:t>('red’,</a:t>
            </a:r>
            <a:r>
              <a:rPr lang="es-ES" dirty="0" err="1">
                <a:solidFill>
                  <a:srgbClr val="FFFF00"/>
                </a:solidFill>
              </a:rPr>
              <a:t>len</a:t>
            </a:r>
            <a:r>
              <a:rPr lang="es-ES" dirty="0">
                <a:solidFill>
                  <a:srgbClr val="FFFF00"/>
                </a:solidFill>
              </a:rPr>
              <a:t>(red_df))</a:t>
            </a:r>
          </a:p>
          <a:p>
            <a:r>
              <a:rPr lang="en-US" dirty="0"/>
              <a:t>Create an arrays as long as the number of rows in the dataframes that repeat the value “red”</a:t>
            </a:r>
          </a:p>
        </p:txBody>
      </p:sp>
    </p:spTree>
    <p:extLst>
      <p:ext uri="{BB962C8B-B14F-4D97-AF65-F5344CB8AC3E}">
        <p14:creationId xmlns:p14="http://schemas.microsoft.com/office/powerpoint/2010/main" val="3189224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6CEC0-8819-4213-AB98-3A4836ED3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new column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B25DA-D5AE-4EE2-90C8-CC2FA9BEE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solidFill>
                  <a:srgbClr val="FFFF00"/>
                </a:solidFill>
              </a:rPr>
              <a:t>red_df['color'] = </a:t>
            </a:r>
            <a:r>
              <a:rPr lang="es-ES" dirty="0" err="1">
                <a:solidFill>
                  <a:srgbClr val="FFFF00"/>
                </a:solidFill>
              </a:rPr>
              <a:t>color_red</a:t>
            </a:r>
            <a:endParaRPr lang="es-ES" dirty="0">
              <a:solidFill>
                <a:srgbClr val="FFFF00"/>
              </a:solidFill>
            </a:endParaRPr>
          </a:p>
          <a:p>
            <a:r>
              <a:rPr lang="en-US" dirty="0"/>
              <a:t>#</a:t>
            </a:r>
            <a:r>
              <a:rPr lang="en-US" dirty="0" err="1"/>
              <a:t>color_red</a:t>
            </a:r>
            <a:r>
              <a:rPr lang="en-US" dirty="0"/>
              <a:t> is the array creating as new array</a:t>
            </a:r>
          </a:p>
        </p:txBody>
      </p:sp>
    </p:spTree>
    <p:extLst>
      <p:ext uri="{BB962C8B-B14F-4D97-AF65-F5344CB8AC3E}">
        <p14:creationId xmlns:p14="http://schemas.microsoft.com/office/powerpoint/2010/main" val="3153764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E2141-0393-455F-ADC9-0C5BCDE2D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two dataframes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DB984-93B1-43BE-91AF-1B78FC0B0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Append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FF00"/>
                </a:solidFill>
              </a:rPr>
              <a:t>new_df</a:t>
            </a:r>
            <a:r>
              <a:rPr lang="en-US" dirty="0">
                <a:solidFill>
                  <a:srgbClr val="FFFF00"/>
                </a:solidFill>
              </a:rPr>
              <a:t> = df1.append(df2) # </a:t>
            </a:r>
            <a:r>
              <a:rPr lang="en-US" dirty="0"/>
              <a:t>on top of each other</a:t>
            </a:r>
          </a:p>
          <a:p>
            <a:r>
              <a:rPr lang="en-US" dirty="0">
                <a:solidFill>
                  <a:srgbClr val="00B0F0"/>
                </a:solidFill>
              </a:rPr>
              <a:t>Merges</a:t>
            </a:r>
          </a:p>
          <a:p>
            <a:pPr marL="0" indent="0">
              <a:buNone/>
            </a:pPr>
            <a:r>
              <a:rPr lang="en-US" dirty="0"/>
              <a:t># merge datasets</a:t>
            </a:r>
          </a:p>
          <a:p>
            <a:pPr marL="0" indent="0">
              <a:buNone/>
            </a:pPr>
            <a:r>
              <a:rPr lang="en-US" sz="1800" dirty="0"/>
              <a:t>Perform an inner merge with the left on model_2008 and the right on model.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FF00"/>
                </a:solidFill>
              </a:rPr>
              <a:t>df_combined</a:t>
            </a:r>
            <a:r>
              <a:rPr lang="en-US" dirty="0">
                <a:solidFill>
                  <a:srgbClr val="FFFF00"/>
                </a:solidFill>
              </a:rPr>
              <a:t> = df_08.merge(df_18, </a:t>
            </a:r>
            <a:r>
              <a:rPr lang="en-US" dirty="0" err="1">
                <a:solidFill>
                  <a:srgbClr val="FFFF00"/>
                </a:solidFill>
              </a:rPr>
              <a:t>left_on</a:t>
            </a:r>
            <a:r>
              <a:rPr lang="en-US" dirty="0">
                <a:solidFill>
                  <a:srgbClr val="FFFF00"/>
                </a:solidFill>
              </a:rPr>
              <a:t> = 'model_2008', </a:t>
            </a:r>
            <a:r>
              <a:rPr lang="en-US" dirty="0" err="1">
                <a:solidFill>
                  <a:srgbClr val="FFFF00"/>
                </a:solidFill>
              </a:rPr>
              <a:t>right_on</a:t>
            </a:r>
            <a:r>
              <a:rPr lang="en-US" dirty="0">
                <a:solidFill>
                  <a:srgbClr val="FFFF00"/>
                </a:solidFill>
              </a:rPr>
              <a:t> = 'model')</a:t>
            </a:r>
          </a:p>
        </p:txBody>
      </p:sp>
    </p:spTree>
    <p:extLst>
      <p:ext uri="{BB962C8B-B14F-4D97-AF65-F5344CB8AC3E}">
        <p14:creationId xmlns:p14="http://schemas.microsoft.com/office/powerpoint/2010/main" val="3987648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E3A40-C425-4951-A19E-7BF8332A3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merges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DE9DA-A0FD-436A-A1D2-0E2358755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fontAlgn="base">
              <a:buFont typeface="+mj-lt"/>
              <a:buAutoNum type="arabicPeriod"/>
            </a:pPr>
            <a:r>
              <a:rPr lang="en-US" dirty="0"/>
              <a:t>Inner Join - Use intersection of keys from both frames.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dirty="0"/>
              <a:t>Outer Join - Use union of keys from both frames.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dirty="0"/>
              <a:t>Left Join - Use keys from left frame only.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dirty="0"/>
              <a:t>Right Join - Use keys from right frame only.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568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BAAAF-8AA0-455A-9282-CD8899838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BEF53-FE01-43A8-AA6F-7C379CC0D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use means to fill in missing values</a:t>
            </a:r>
          </a:p>
          <a:p>
            <a:r>
              <a:rPr lang="en-US" dirty="0">
                <a:solidFill>
                  <a:srgbClr val="FFFF00"/>
                </a:solidFill>
              </a:rPr>
              <a:t>mean = df[‘column'].mean()</a:t>
            </a:r>
          </a:p>
          <a:p>
            <a:r>
              <a:rPr lang="en-US" dirty="0">
                <a:solidFill>
                  <a:srgbClr val="FFFF00"/>
                </a:solidFill>
              </a:rPr>
              <a:t>df[‘column'].</a:t>
            </a:r>
            <a:r>
              <a:rPr lang="en-US" dirty="0" err="1">
                <a:solidFill>
                  <a:srgbClr val="FFFF00"/>
                </a:solidFill>
              </a:rPr>
              <a:t>fillna</a:t>
            </a:r>
            <a:r>
              <a:rPr lang="en-US" dirty="0">
                <a:solidFill>
                  <a:srgbClr val="FFFF00"/>
                </a:solidFill>
              </a:rPr>
              <a:t>(</a:t>
            </a:r>
            <a:r>
              <a:rPr lang="en-US" dirty="0" err="1">
                <a:solidFill>
                  <a:srgbClr val="FFFF00"/>
                </a:solidFill>
              </a:rPr>
              <a:t>mean,inplace</a:t>
            </a:r>
            <a:r>
              <a:rPr lang="en-US" dirty="0">
                <a:solidFill>
                  <a:srgbClr val="FFFF00"/>
                </a:solidFill>
              </a:rPr>
              <a:t> = True)</a:t>
            </a:r>
          </a:p>
          <a:p>
            <a:r>
              <a:rPr lang="en-US" dirty="0"/>
              <a:t># view missing value count for each feature in 2008</a:t>
            </a:r>
          </a:p>
          <a:p>
            <a:r>
              <a:rPr lang="en-US" dirty="0">
                <a:solidFill>
                  <a:srgbClr val="FFFF00"/>
                </a:solidFill>
              </a:rPr>
              <a:t>df_08.isnull().sum()</a:t>
            </a:r>
          </a:p>
          <a:p>
            <a:r>
              <a:rPr lang="en-US" dirty="0"/>
              <a:t># drop rows with any null values in both datasets</a:t>
            </a:r>
          </a:p>
          <a:p>
            <a:r>
              <a:rPr lang="en-US" dirty="0">
                <a:solidFill>
                  <a:srgbClr val="FFFF00"/>
                </a:solidFill>
              </a:rPr>
              <a:t>df_08.dropna(</a:t>
            </a:r>
            <a:r>
              <a:rPr lang="en-US" dirty="0" err="1">
                <a:solidFill>
                  <a:srgbClr val="FFFF00"/>
                </a:solidFill>
              </a:rPr>
              <a:t>inplace</a:t>
            </a:r>
            <a:r>
              <a:rPr lang="en-US" dirty="0">
                <a:solidFill>
                  <a:srgbClr val="FFFF00"/>
                </a:solidFill>
              </a:rPr>
              <a:t> = True)</a:t>
            </a:r>
          </a:p>
        </p:txBody>
      </p:sp>
    </p:spTree>
    <p:extLst>
      <p:ext uri="{BB962C8B-B14F-4D97-AF65-F5344CB8AC3E}">
        <p14:creationId xmlns:p14="http://schemas.microsoft.com/office/powerpoint/2010/main" val="3384557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D82B1-9575-42FF-92AD-A7C9FF92C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Datatypes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FBE71-E7B7-4C82-AAE9-448D71D9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504" y="1948070"/>
            <a:ext cx="10820400" cy="4668079"/>
          </a:xfrm>
        </p:spPr>
        <p:txBody>
          <a:bodyPr>
            <a:normAutofit/>
          </a:bodyPr>
          <a:lstStyle/>
          <a:p>
            <a:r>
              <a:rPr lang="en-US" dirty="0"/>
              <a:t># </a:t>
            </a:r>
            <a:r>
              <a:rPr lang="en-US" b="1" dirty="0"/>
              <a:t>Extract int from strings </a:t>
            </a:r>
            <a:r>
              <a:rPr lang="en-US" dirty="0"/>
              <a:t>in the 2008 </a:t>
            </a:r>
            <a:r>
              <a:rPr lang="en-US" dirty="0" err="1"/>
              <a:t>cyl</a:t>
            </a:r>
            <a:r>
              <a:rPr lang="en-US" dirty="0"/>
              <a:t> column</a:t>
            </a:r>
          </a:p>
          <a:p>
            <a:r>
              <a:rPr lang="en-US" dirty="0">
                <a:solidFill>
                  <a:srgbClr val="FFFF00"/>
                </a:solidFill>
              </a:rPr>
              <a:t>df_08['</a:t>
            </a:r>
            <a:r>
              <a:rPr lang="en-US" dirty="0" err="1">
                <a:solidFill>
                  <a:srgbClr val="FFFF00"/>
                </a:solidFill>
              </a:rPr>
              <a:t>cyl</a:t>
            </a:r>
            <a:r>
              <a:rPr lang="en-US" dirty="0">
                <a:solidFill>
                  <a:srgbClr val="FFFF00"/>
                </a:solidFill>
              </a:rPr>
              <a:t>'] = df_08['</a:t>
            </a:r>
            <a:r>
              <a:rPr lang="en-US" dirty="0" err="1">
                <a:solidFill>
                  <a:srgbClr val="FFFF00"/>
                </a:solidFill>
              </a:rPr>
              <a:t>cyl</a:t>
            </a:r>
            <a:r>
              <a:rPr lang="en-US" dirty="0">
                <a:solidFill>
                  <a:srgbClr val="FFFF00"/>
                </a:solidFill>
              </a:rPr>
              <a:t>'].</a:t>
            </a:r>
            <a:r>
              <a:rPr lang="en-US" dirty="0" err="1">
                <a:solidFill>
                  <a:srgbClr val="FFFF00"/>
                </a:solidFill>
              </a:rPr>
              <a:t>str.extract</a:t>
            </a:r>
            <a:r>
              <a:rPr lang="en-US" dirty="0">
                <a:solidFill>
                  <a:srgbClr val="FFFF00"/>
                </a:solidFill>
              </a:rPr>
              <a:t>('(\d+)').</a:t>
            </a:r>
            <a:r>
              <a:rPr lang="en-US" dirty="0" err="1">
                <a:solidFill>
                  <a:srgbClr val="FFFF00"/>
                </a:solidFill>
              </a:rPr>
              <a:t>astype</a:t>
            </a:r>
            <a:r>
              <a:rPr lang="en-US" dirty="0">
                <a:solidFill>
                  <a:srgbClr val="FFFF00"/>
                </a:solidFill>
              </a:rPr>
              <a:t>(int)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# convert 2018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cyl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column from 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float to int</a:t>
            </a:r>
          </a:p>
          <a:p>
            <a:r>
              <a:rPr lang="en-US" dirty="0">
                <a:solidFill>
                  <a:srgbClr val="FFFF00"/>
                </a:solidFill>
              </a:rPr>
              <a:t>df_18['</a:t>
            </a:r>
            <a:r>
              <a:rPr lang="en-US" dirty="0" err="1">
                <a:solidFill>
                  <a:srgbClr val="FFFF00"/>
                </a:solidFill>
              </a:rPr>
              <a:t>cyl</a:t>
            </a:r>
            <a:r>
              <a:rPr lang="en-US" dirty="0">
                <a:solidFill>
                  <a:srgbClr val="FFFF00"/>
                </a:solidFill>
              </a:rPr>
              <a:t>'] = df_18['</a:t>
            </a:r>
            <a:r>
              <a:rPr lang="en-US" dirty="0" err="1">
                <a:solidFill>
                  <a:srgbClr val="FFFF00"/>
                </a:solidFill>
              </a:rPr>
              <a:t>cyl</a:t>
            </a:r>
            <a:r>
              <a:rPr lang="en-US" dirty="0">
                <a:solidFill>
                  <a:srgbClr val="FFFF00"/>
                </a:solidFill>
              </a:rPr>
              <a:t>'].</a:t>
            </a:r>
            <a:r>
              <a:rPr lang="en-US" dirty="0" err="1">
                <a:solidFill>
                  <a:srgbClr val="FFFF00"/>
                </a:solidFill>
              </a:rPr>
              <a:t>astype</a:t>
            </a:r>
            <a:r>
              <a:rPr lang="en-US" dirty="0">
                <a:solidFill>
                  <a:srgbClr val="FFFF00"/>
                </a:solidFill>
              </a:rPr>
              <a:t>(int)</a:t>
            </a:r>
          </a:p>
          <a:p>
            <a:r>
              <a:rPr lang="en-US" dirty="0">
                <a:solidFill>
                  <a:srgbClr val="FFFF00"/>
                </a:solidFill>
              </a:rPr>
              <a:t>df_08[</a:t>
            </a:r>
            <a:r>
              <a:rPr lang="en-US" dirty="0" err="1">
                <a:solidFill>
                  <a:srgbClr val="FFFF00"/>
                </a:solidFill>
              </a:rPr>
              <a:t>cyl</a:t>
            </a:r>
            <a:r>
              <a:rPr lang="en-US" dirty="0">
                <a:solidFill>
                  <a:srgbClr val="FFFF00"/>
                </a:solidFill>
              </a:rPr>
              <a:t>'] = </a:t>
            </a:r>
            <a:r>
              <a:rPr lang="en-US" dirty="0" err="1">
                <a:solidFill>
                  <a:srgbClr val="FFFF00"/>
                </a:solidFill>
              </a:rPr>
              <a:t>pd.to_numeric</a:t>
            </a:r>
            <a:r>
              <a:rPr lang="en-US" dirty="0">
                <a:solidFill>
                  <a:srgbClr val="FFFF00"/>
                </a:solidFill>
              </a:rPr>
              <a:t>(df_08[‘</a:t>
            </a:r>
            <a:r>
              <a:rPr lang="en-US" dirty="0" err="1">
                <a:solidFill>
                  <a:srgbClr val="FFFF00"/>
                </a:solidFill>
              </a:rPr>
              <a:t>cyl</a:t>
            </a:r>
            <a:r>
              <a:rPr lang="en-US" dirty="0">
                <a:solidFill>
                  <a:srgbClr val="FFFF00"/>
                </a:solidFill>
              </a:rPr>
              <a:t>'])</a:t>
            </a:r>
          </a:p>
          <a:p>
            <a:r>
              <a:rPr lang="en-US" dirty="0"/>
              <a:t># convert </a:t>
            </a:r>
            <a:r>
              <a:rPr lang="en-US" b="1" dirty="0"/>
              <a:t>string to float </a:t>
            </a:r>
            <a:r>
              <a:rPr lang="en-US" dirty="0"/>
              <a:t>for 2008 air pollution column</a:t>
            </a:r>
          </a:p>
          <a:p>
            <a:r>
              <a:rPr lang="en-US" dirty="0">
                <a:solidFill>
                  <a:srgbClr val="FFFF00"/>
                </a:solidFill>
              </a:rPr>
              <a:t>df_08['</a:t>
            </a:r>
            <a:r>
              <a:rPr lang="en-US" dirty="0" err="1">
                <a:solidFill>
                  <a:srgbClr val="FFFF00"/>
                </a:solidFill>
              </a:rPr>
              <a:t>air_pollution_score</a:t>
            </a:r>
            <a:r>
              <a:rPr lang="en-US" dirty="0">
                <a:solidFill>
                  <a:srgbClr val="FFFF00"/>
                </a:solidFill>
              </a:rPr>
              <a:t>'].</a:t>
            </a:r>
            <a:r>
              <a:rPr lang="en-US" dirty="0" err="1">
                <a:solidFill>
                  <a:srgbClr val="FFFF00"/>
                </a:solidFill>
              </a:rPr>
              <a:t>astype</a:t>
            </a:r>
            <a:r>
              <a:rPr lang="en-US" dirty="0">
                <a:solidFill>
                  <a:srgbClr val="FFFF00"/>
                </a:solidFill>
              </a:rPr>
              <a:t>(float)</a:t>
            </a:r>
          </a:p>
          <a:p>
            <a:r>
              <a:rPr lang="en-US" dirty="0"/>
              <a:t># convert </a:t>
            </a:r>
            <a:r>
              <a:rPr lang="en-US" b="1" dirty="0"/>
              <a:t>int to float </a:t>
            </a:r>
            <a:r>
              <a:rPr lang="en-US" dirty="0"/>
              <a:t>for 2018 air pollution column</a:t>
            </a:r>
          </a:p>
          <a:p>
            <a:r>
              <a:rPr lang="en-US" dirty="0">
                <a:solidFill>
                  <a:srgbClr val="FFFF00"/>
                </a:solidFill>
              </a:rPr>
              <a:t>df_18['</a:t>
            </a:r>
            <a:r>
              <a:rPr lang="en-US" dirty="0" err="1">
                <a:solidFill>
                  <a:srgbClr val="FFFF00"/>
                </a:solidFill>
              </a:rPr>
              <a:t>air_pollution_score</a:t>
            </a:r>
            <a:r>
              <a:rPr lang="en-US" dirty="0">
                <a:solidFill>
                  <a:srgbClr val="FFFF00"/>
                </a:solidFill>
              </a:rPr>
              <a:t>'].</a:t>
            </a:r>
            <a:r>
              <a:rPr lang="en-US" dirty="0" err="1">
                <a:solidFill>
                  <a:srgbClr val="FFFF00"/>
                </a:solidFill>
              </a:rPr>
              <a:t>astype</a:t>
            </a:r>
            <a:r>
              <a:rPr lang="en-US" dirty="0">
                <a:solidFill>
                  <a:srgbClr val="FFFF00"/>
                </a:solidFill>
              </a:rPr>
              <a:t>(float)</a:t>
            </a:r>
          </a:p>
        </p:txBody>
      </p:sp>
    </p:spTree>
    <p:extLst>
      <p:ext uri="{BB962C8B-B14F-4D97-AF65-F5344CB8AC3E}">
        <p14:creationId xmlns:p14="http://schemas.microsoft.com/office/powerpoint/2010/main" val="3655473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FCBFC-CAF3-4F06-94AA-BC1D305B6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Fixing datatype of multiple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779E8-E83F-4E35-891C-8CC23D5C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convert mpg columns </a:t>
            </a:r>
            <a:r>
              <a:rPr lang="en-US" b="1" dirty="0"/>
              <a:t>string to floats</a:t>
            </a:r>
          </a:p>
          <a:p>
            <a:r>
              <a:rPr lang="en-US" dirty="0" err="1">
                <a:solidFill>
                  <a:srgbClr val="FFFF00"/>
                </a:solidFill>
              </a:rPr>
              <a:t>mpg_columns</a:t>
            </a:r>
            <a:r>
              <a:rPr lang="en-US" dirty="0">
                <a:solidFill>
                  <a:srgbClr val="FFFF00"/>
                </a:solidFill>
              </a:rPr>
              <a:t> = ['city_mpg','hwy_mpg','</a:t>
            </a:r>
            <a:r>
              <a:rPr lang="en-US" dirty="0" err="1">
                <a:solidFill>
                  <a:srgbClr val="FFFF00"/>
                </a:solidFill>
              </a:rPr>
              <a:t>cmb_mpg</a:t>
            </a:r>
            <a:r>
              <a:rPr lang="en-US" dirty="0">
                <a:solidFill>
                  <a:srgbClr val="FFFF00"/>
                </a:solidFill>
              </a:rPr>
              <a:t>']</a:t>
            </a:r>
          </a:p>
          <a:p>
            <a:r>
              <a:rPr lang="en-US" dirty="0">
                <a:solidFill>
                  <a:srgbClr val="FFFF00"/>
                </a:solidFill>
              </a:rPr>
              <a:t>for c in </a:t>
            </a:r>
            <a:r>
              <a:rPr lang="en-US" dirty="0" err="1">
                <a:solidFill>
                  <a:srgbClr val="FFFF00"/>
                </a:solidFill>
              </a:rPr>
              <a:t>mpg_columns</a:t>
            </a:r>
            <a:r>
              <a:rPr lang="en-US" dirty="0">
                <a:solidFill>
                  <a:srgbClr val="FFFF00"/>
                </a:solidFill>
              </a:rPr>
              <a:t>:</a:t>
            </a:r>
          </a:p>
          <a:p>
            <a:r>
              <a:rPr lang="en-US" dirty="0">
                <a:solidFill>
                  <a:srgbClr val="FFFF00"/>
                </a:solidFill>
              </a:rPr>
              <a:t>    df_18[c] = df_08[c].</a:t>
            </a:r>
            <a:r>
              <a:rPr lang="en-US" dirty="0" err="1">
                <a:solidFill>
                  <a:srgbClr val="FFFF00"/>
                </a:solidFill>
              </a:rPr>
              <a:t>astype</a:t>
            </a:r>
            <a:r>
              <a:rPr lang="en-US" dirty="0">
                <a:solidFill>
                  <a:srgbClr val="FFFF00"/>
                </a:solidFill>
              </a:rPr>
              <a:t>(float)</a:t>
            </a:r>
          </a:p>
          <a:p>
            <a:r>
              <a:rPr lang="en-US" dirty="0">
                <a:solidFill>
                  <a:srgbClr val="FFFF00"/>
                </a:solidFill>
              </a:rPr>
              <a:t>    df_08[c] = df_18[c].</a:t>
            </a:r>
            <a:r>
              <a:rPr lang="en-US" dirty="0" err="1">
                <a:solidFill>
                  <a:srgbClr val="FFFF00"/>
                </a:solidFill>
              </a:rPr>
              <a:t>astype</a:t>
            </a:r>
            <a:r>
              <a:rPr lang="en-US" dirty="0">
                <a:solidFill>
                  <a:srgbClr val="FFFF00"/>
                </a:solidFill>
              </a:rPr>
              <a:t>(float)</a:t>
            </a:r>
          </a:p>
        </p:txBody>
      </p:sp>
    </p:spTree>
    <p:extLst>
      <p:ext uri="{BB962C8B-B14F-4D97-AF65-F5344CB8AC3E}">
        <p14:creationId xmlns:p14="http://schemas.microsoft.com/office/powerpoint/2010/main" val="3813790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E5E1C-FFB5-4BB5-A039-DF6F1ACC1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1374" y="266127"/>
            <a:ext cx="8610600" cy="746375"/>
          </a:xfrm>
        </p:spPr>
        <p:txBody>
          <a:bodyPr/>
          <a:lstStyle/>
          <a:p>
            <a:r>
              <a:rPr lang="en-US" dirty="0"/>
              <a:t>Datatype </a:t>
            </a:r>
            <a:r>
              <a:rPr lang="en-US" dirty="0" err="1"/>
              <a:t>containg</a:t>
            </a:r>
            <a:r>
              <a:rPr lang="en-US" dirty="0"/>
              <a:t> “/”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EBFFD-B5A6-4C9D-B629-ACE51BD10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87896"/>
            <a:ext cx="11506200" cy="53307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# First, let's get all the hybrids in 2008</a:t>
            </a:r>
          </a:p>
          <a:p>
            <a:r>
              <a:rPr lang="en-US" dirty="0">
                <a:solidFill>
                  <a:srgbClr val="FFFF00"/>
                </a:solidFill>
              </a:rPr>
              <a:t>hb_08 = df_08[df_08['fuel'].</a:t>
            </a:r>
            <a:r>
              <a:rPr lang="en-US" dirty="0" err="1">
                <a:solidFill>
                  <a:srgbClr val="FFFF00"/>
                </a:solidFill>
              </a:rPr>
              <a:t>str.contains</a:t>
            </a:r>
            <a:r>
              <a:rPr lang="en-US" dirty="0">
                <a:solidFill>
                  <a:srgbClr val="FFFF00"/>
                </a:solidFill>
              </a:rPr>
              <a:t>('/’)]</a:t>
            </a:r>
          </a:p>
          <a:p>
            <a:r>
              <a:rPr lang="en-US" dirty="0"/>
              <a:t># create two copies of the 2008 hybrids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df1 = hb_08.copy()  # data on first fuel type of each hybrid vehicle</a:t>
            </a:r>
          </a:p>
          <a:p>
            <a:r>
              <a:rPr lang="en-US" dirty="0">
                <a:solidFill>
                  <a:srgbClr val="FFFF00"/>
                </a:solidFill>
              </a:rPr>
              <a:t>df2 = hb_08.copy()  # data on second fuel type of each hybrid vehicle</a:t>
            </a:r>
          </a:p>
          <a:p>
            <a:r>
              <a:rPr lang="en-US" dirty="0"/>
              <a:t># columns to split by "/"</a:t>
            </a:r>
          </a:p>
          <a:p>
            <a:r>
              <a:rPr lang="en-US" dirty="0" err="1">
                <a:solidFill>
                  <a:srgbClr val="FFFF00"/>
                </a:solidFill>
              </a:rPr>
              <a:t>split_columns</a:t>
            </a:r>
            <a:r>
              <a:rPr lang="en-US" dirty="0">
                <a:solidFill>
                  <a:srgbClr val="FFFF00"/>
                </a:solidFill>
              </a:rPr>
              <a:t> = ['fuel', '</a:t>
            </a:r>
            <a:r>
              <a:rPr lang="en-US" dirty="0" err="1">
                <a:solidFill>
                  <a:srgbClr val="FFFF00"/>
                </a:solidFill>
              </a:rPr>
              <a:t>air_pollution_score</a:t>
            </a:r>
            <a:r>
              <a:rPr lang="en-US" dirty="0">
                <a:solidFill>
                  <a:srgbClr val="FFFF00"/>
                </a:solidFill>
              </a:rPr>
              <a:t>', '</a:t>
            </a:r>
            <a:r>
              <a:rPr lang="en-US" dirty="0" err="1">
                <a:solidFill>
                  <a:srgbClr val="FFFF00"/>
                </a:solidFill>
              </a:rPr>
              <a:t>city_mpg</a:t>
            </a:r>
            <a:r>
              <a:rPr lang="en-US" dirty="0">
                <a:solidFill>
                  <a:srgbClr val="FFFF00"/>
                </a:solidFill>
              </a:rPr>
              <a:t>', '</a:t>
            </a:r>
            <a:r>
              <a:rPr lang="en-US" dirty="0" err="1">
                <a:solidFill>
                  <a:srgbClr val="FFFF00"/>
                </a:solidFill>
              </a:rPr>
              <a:t>hwy_mpg</a:t>
            </a:r>
            <a:r>
              <a:rPr lang="en-US" dirty="0">
                <a:solidFill>
                  <a:srgbClr val="FFFF00"/>
                </a:solidFill>
              </a:rPr>
              <a:t>', '</a:t>
            </a:r>
            <a:r>
              <a:rPr lang="en-US" dirty="0" err="1">
                <a:solidFill>
                  <a:srgbClr val="FFFF00"/>
                </a:solidFill>
              </a:rPr>
              <a:t>cmb_mpg</a:t>
            </a:r>
            <a:r>
              <a:rPr lang="en-US" dirty="0">
                <a:solidFill>
                  <a:srgbClr val="FFFF00"/>
                </a:solidFill>
              </a:rPr>
              <a:t>', '</a:t>
            </a:r>
            <a:r>
              <a:rPr lang="en-US" dirty="0" err="1">
                <a:solidFill>
                  <a:srgbClr val="FFFF00"/>
                </a:solidFill>
              </a:rPr>
              <a:t>greenhouse_gas_score</a:t>
            </a:r>
            <a:r>
              <a:rPr lang="en-US" dirty="0">
                <a:solidFill>
                  <a:srgbClr val="FFFF00"/>
                </a:solidFill>
              </a:rPr>
              <a:t>']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/>
              <a:t># apply split function to each column of each </a:t>
            </a:r>
            <a:r>
              <a:rPr lang="en-US" dirty="0" err="1"/>
              <a:t>dataframe</a:t>
            </a:r>
            <a:r>
              <a:rPr lang="en-US" dirty="0"/>
              <a:t> copy</a:t>
            </a:r>
          </a:p>
          <a:p>
            <a:r>
              <a:rPr lang="en-US" dirty="0">
                <a:solidFill>
                  <a:srgbClr val="FFFF00"/>
                </a:solidFill>
              </a:rPr>
              <a:t>for c in </a:t>
            </a:r>
            <a:r>
              <a:rPr lang="en-US" dirty="0" err="1">
                <a:solidFill>
                  <a:srgbClr val="FFFF00"/>
                </a:solidFill>
              </a:rPr>
              <a:t>split_columns</a:t>
            </a:r>
            <a:r>
              <a:rPr lang="en-US" dirty="0">
                <a:solidFill>
                  <a:srgbClr val="FFFF00"/>
                </a:solidFill>
              </a:rPr>
              <a:t>:</a:t>
            </a:r>
          </a:p>
          <a:p>
            <a:r>
              <a:rPr lang="en-US" dirty="0">
                <a:solidFill>
                  <a:srgbClr val="FFFF00"/>
                </a:solidFill>
              </a:rPr>
              <a:t>    df1[c] = df1[c].apply(lambda x: </a:t>
            </a:r>
            <a:r>
              <a:rPr lang="en-US" dirty="0" err="1">
                <a:solidFill>
                  <a:srgbClr val="FFFF00"/>
                </a:solidFill>
              </a:rPr>
              <a:t>x.split</a:t>
            </a:r>
            <a:r>
              <a:rPr lang="en-US" dirty="0">
                <a:solidFill>
                  <a:srgbClr val="FFFF00"/>
                </a:solidFill>
              </a:rPr>
              <a:t>("/")[0])</a:t>
            </a:r>
          </a:p>
          <a:p>
            <a:r>
              <a:rPr lang="en-US" dirty="0">
                <a:solidFill>
                  <a:srgbClr val="FFFF00"/>
                </a:solidFill>
              </a:rPr>
              <a:t>    df2[c] = df2[c].apply(lambda x: </a:t>
            </a:r>
            <a:r>
              <a:rPr lang="en-US" dirty="0" err="1">
                <a:solidFill>
                  <a:srgbClr val="FFFF00"/>
                </a:solidFill>
              </a:rPr>
              <a:t>x.split</a:t>
            </a:r>
            <a:r>
              <a:rPr lang="en-US" dirty="0">
                <a:solidFill>
                  <a:srgbClr val="FFFF00"/>
                </a:solidFill>
              </a:rPr>
              <a:t>("/")[1])</a:t>
            </a:r>
          </a:p>
        </p:txBody>
      </p:sp>
    </p:spTree>
    <p:extLst>
      <p:ext uri="{BB962C8B-B14F-4D97-AF65-F5344CB8AC3E}">
        <p14:creationId xmlns:p14="http://schemas.microsoft.com/office/powerpoint/2010/main" val="3682878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FF53A-B7A1-4646-9FAA-69430E7EE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557A7-9A86-40DC-A2DD-0FC31FEBD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combine </a:t>
            </a:r>
            <a:r>
              <a:rPr lang="en-US" dirty="0" err="1"/>
              <a:t>dataframes</a:t>
            </a:r>
            <a:r>
              <a:rPr lang="en-US" dirty="0"/>
              <a:t> to add to the original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 err="1">
                <a:solidFill>
                  <a:srgbClr val="FFFF00"/>
                </a:solidFill>
              </a:rPr>
              <a:t>new_rows</a:t>
            </a:r>
            <a:r>
              <a:rPr lang="en-US" dirty="0">
                <a:solidFill>
                  <a:srgbClr val="FFFF00"/>
                </a:solidFill>
              </a:rPr>
              <a:t> = df1.append(df2)</a:t>
            </a:r>
          </a:p>
          <a:p>
            <a:r>
              <a:rPr lang="en-US" dirty="0"/>
              <a:t># drop the original hybrid rows</a:t>
            </a:r>
          </a:p>
          <a:p>
            <a:r>
              <a:rPr lang="en-US" dirty="0">
                <a:solidFill>
                  <a:srgbClr val="FFFF00"/>
                </a:solidFill>
              </a:rPr>
              <a:t>df_08.drop(hb_08.index, </a:t>
            </a:r>
            <a:r>
              <a:rPr lang="en-US" dirty="0" err="1">
                <a:solidFill>
                  <a:srgbClr val="FFFF00"/>
                </a:solidFill>
              </a:rPr>
              <a:t>inplace</a:t>
            </a:r>
            <a:r>
              <a:rPr lang="en-US" dirty="0">
                <a:solidFill>
                  <a:srgbClr val="FFFF00"/>
                </a:solidFill>
              </a:rPr>
              <a:t>=True)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/>
              <a:t># add in our newly separated rows</a:t>
            </a:r>
          </a:p>
          <a:p>
            <a:r>
              <a:rPr lang="en-US" dirty="0">
                <a:solidFill>
                  <a:srgbClr val="FFFF00"/>
                </a:solidFill>
              </a:rPr>
              <a:t>df_08 = df_08.append(</a:t>
            </a:r>
            <a:r>
              <a:rPr lang="en-US" dirty="0" err="1">
                <a:solidFill>
                  <a:srgbClr val="FFFF00"/>
                </a:solidFill>
              </a:rPr>
              <a:t>new_rows</a:t>
            </a:r>
            <a:r>
              <a:rPr lang="en-US" dirty="0">
                <a:solidFill>
                  <a:srgbClr val="FFFF00"/>
                </a:solidFill>
              </a:rPr>
              <a:t>, </a:t>
            </a:r>
            <a:r>
              <a:rPr lang="en-US" dirty="0" err="1">
                <a:solidFill>
                  <a:srgbClr val="FFFF00"/>
                </a:solidFill>
              </a:rPr>
              <a:t>ignore_index</a:t>
            </a:r>
            <a:r>
              <a:rPr lang="en-US" dirty="0">
                <a:solidFill>
                  <a:srgbClr val="FFFF00"/>
                </a:solidFill>
              </a:rPr>
              <a:t>=True)</a:t>
            </a:r>
          </a:p>
        </p:txBody>
      </p:sp>
    </p:spTree>
    <p:extLst>
      <p:ext uri="{BB962C8B-B14F-4D97-AF65-F5344CB8AC3E}">
        <p14:creationId xmlns:p14="http://schemas.microsoft.com/office/powerpoint/2010/main" val="802242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E3594-FC55-4071-A837-12A2E92A7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duplicates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2203A-E2CA-49A9-A633-C42619326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check for no of duplicates in the data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sum(</a:t>
            </a:r>
            <a:r>
              <a:rPr lang="en-US" dirty="0" err="1">
                <a:solidFill>
                  <a:srgbClr val="FFFF00"/>
                </a:solidFill>
              </a:rPr>
              <a:t>df.duplicated</a:t>
            </a:r>
            <a:r>
              <a:rPr lang="en-US" dirty="0">
                <a:solidFill>
                  <a:srgbClr val="FFFF00"/>
                </a:solidFill>
              </a:rPr>
              <a:t>())</a:t>
            </a:r>
          </a:p>
          <a:p>
            <a:r>
              <a:rPr lang="en-US" dirty="0"/>
              <a:t># drop duplicates</a:t>
            </a:r>
          </a:p>
          <a:p>
            <a:r>
              <a:rPr lang="en-US" dirty="0" err="1">
                <a:solidFill>
                  <a:srgbClr val="FFFF00"/>
                </a:solidFill>
              </a:rPr>
              <a:t>df.drop_duplicates</a:t>
            </a:r>
            <a:r>
              <a:rPr lang="en-US" dirty="0">
                <a:solidFill>
                  <a:srgbClr val="FFFF00"/>
                </a:solidFill>
              </a:rPr>
              <a:t>(</a:t>
            </a:r>
            <a:r>
              <a:rPr lang="en-US" dirty="0" err="1">
                <a:solidFill>
                  <a:srgbClr val="FFFF00"/>
                </a:solidFill>
              </a:rPr>
              <a:t>inplace</a:t>
            </a:r>
            <a:r>
              <a:rPr lang="en-US" dirty="0">
                <a:solidFill>
                  <a:srgbClr val="FFFF00"/>
                </a:solidFill>
              </a:rPr>
              <a:t> =True)</a:t>
            </a:r>
          </a:p>
        </p:txBody>
      </p:sp>
    </p:spTree>
    <p:extLst>
      <p:ext uri="{BB962C8B-B14F-4D97-AF65-F5344CB8AC3E}">
        <p14:creationId xmlns:p14="http://schemas.microsoft.com/office/powerpoint/2010/main" val="3266132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6E728-18A9-4A7C-8BD6-2AE34AFAF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37F92-ECF1-459F-83D1-C518EA686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using the default index (integers incrementing by 1 from 0), you can specify one or more of your columns to be the index of your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FFFF00"/>
                </a:solidFill>
              </a:rPr>
              <a:t>df = </a:t>
            </a:r>
            <a:r>
              <a:rPr lang="en-US" dirty="0" err="1">
                <a:solidFill>
                  <a:srgbClr val="FFFF00"/>
                </a:solidFill>
              </a:rPr>
              <a:t>pd.read_csv</a:t>
            </a:r>
            <a:r>
              <a:rPr lang="en-US" dirty="0">
                <a:solidFill>
                  <a:srgbClr val="FFFF00"/>
                </a:solidFill>
              </a:rPr>
              <a:t>('student_scores.csv', </a:t>
            </a:r>
            <a:r>
              <a:rPr lang="en-US" dirty="0" err="1">
                <a:solidFill>
                  <a:srgbClr val="FFFF00"/>
                </a:solidFill>
              </a:rPr>
              <a:t>index_col</a:t>
            </a:r>
            <a:r>
              <a:rPr lang="en-US" dirty="0">
                <a:solidFill>
                  <a:srgbClr val="FFFF00"/>
                </a:solidFill>
              </a:rPr>
              <a:t>=‘</a:t>
            </a:r>
            <a:r>
              <a:rPr lang="en-US" dirty="0" err="1">
                <a:solidFill>
                  <a:srgbClr val="FFFF00"/>
                </a:solidFill>
              </a:rPr>
              <a:t>column_name</a:t>
            </a:r>
            <a:r>
              <a:rPr lang="en-US" dirty="0">
                <a:solidFill>
                  <a:srgbClr val="FFFF00"/>
                </a:solidFill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551332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4033D-FA6E-4A7E-A710-2E4FB7462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with visuals</a:t>
            </a:r>
            <a:br>
              <a:rPr lang="en-US" dirty="0"/>
            </a:br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example from wine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DBF88-D7D4-409F-A339-E62634017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Based on histograms of columns in this dataset, which of the following feature variables appear skewed to the right? </a:t>
            </a:r>
            <a:r>
              <a:rPr lang="en-US" i="1" dirty="0"/>
              <a:t>Fixed Acidity, Total Sulfur Dioxide, pH, Alcohol</a:t>
            </a:r>
            <a:endParaRPr lang="en-US" dirty="0"/>
          </a:p>
          <a:p>
            <a:pPr fontAlgn="base"/>
            <a:r>
              <a:rPr lang="en-US" dirty="0"/>
              <a:t>Based on scatterplots of quality against different feature variables, which of the following is most likely to have a positive impact on quality? </a:t>
            </a:r>
            <a:r>
              <a:rPr lang="en-US" i="1" dirty="0"/>
              <a:t>Volatile Acidity, Residual Sugar, pH, Alcohol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5102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D41CF-DFA1-49D7-99AE-BC03F6CAD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Groupby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256B5-6C74-49C8-BCA0-F561F6016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perform group specific transformation</a:t>
            </a:r>
          </a:p>
          <a:p>
            <a:r>
              <a:rPr lang="en-US" dirty="0"/>
              <a:t>To get summary statistics of the different groups</a:t>
            </a:r>
          </a:p>
          <a:p>
            <a:r>
              <a:rPr lang="en-US" dirty="0" err="1">
                <a:solidFill>
                  <a:srgbClr val="FFFF00"/>
                </a:solidFill>
              </a:rPr>
              <a:t>df.groupby</a:t>
            </a:r>
            <a:r>
              <a:rPr lang="en-US" dirty="0">
                <a:solidFill>
                  <a:srgbClr val="FFFF00"/>
                </a:solidFill>
              </a:rPr>
              <a:t>(‘quality’).mean()</a:t>
            </a:r>
          </a:p>
          <a:p>
            <a:r>
              <a:rPr lang="en-US" dirty="0"/>
              <a:t>#it will return mean of all columns after grouping them by quality</a:t>
            </a:r>
          </a:p>
          <a:p>
            <a:r>
              <a:rPr lang="en-US" dirty="0"/>
              <a:t>You can provide a list to split dataset for more than one feature</a:t>
            </a:r>
          </a:p>
          <a:p>
            <a:r>
              <a:rPr lang="en-US" dirty="0" err="1">
                <a:solidFill>
                  <a:srgbClr val="FFFF00"/>
                </a:solidFill>
              </a:rPr>
              <a:t>df.groupby</a:t>
            </a:r>
            <a:r>
              <a:rPr lang="en-US" dirty="0">
                <a:solidFill>
                  <a:srgbClr val="FFFF00"/>
                </a:solidFill>
              </a:rPr>
              <a:t>([‘</a:t>
            </a:r>
            <a:r>
              <a:rPr lang="en-US" dirty="0" err="1">
                <a:solidFill>
                  <a:srgbClr val="FFFF00"/>
                </a:solidFill>
              </a:rPr>
              <a:t>quality’,’color</a:t>
            </a:r>
            <a:r>
              <a:rPr lang="en-US" dirty="0">
                <a:solidFill>
                  <a:srgbClr val="FFFF00"/>
                </a:solidFill>
              </a:rPr>
              <a:t>’]).mean()</a:t>
            </a:r>
          </a:p>
          <a:p>
            <a:r>
              <a:rPr lang="en-US" dirty="0" err="1">
                <a:solidFill>
                  <a:srgbClr val="FFFF00"/>
                </a:solidFill>
              </a:rPr>
              <a:t>df.groupby</a:t>
            </a:r>
            <a:r>
              <a:rPr lang="en-US" dirty="0">
                <a:solidFill>
                  <a:srgbClr val="FFFF00"/>
                </a:solidFill>
              </a:rPr>
              <a:t>([‘</a:t>
            </a:r>
            <a:r>
              <a:rPr lang="en-US" dirty="0" err="1">
                <a:solidFill>
                  <a:srgbClr val="FFFF00"/>
                </a:solidFill>
              </a:rPr>
              <a:t>quality’,’color</a:t>
            </a:r>
            <a:r>
              <a:rPr lang="en-US" dirty="0">
                <a:solidFill>
                  <a:srgbClr val="FFFF00"/>
                </a:solidFill>
              </a:rPr>
              <a:t>’] ,</a:t>
            </a:r>
            <a:r>
              <a:rPr lang="en-US" dirty="0" err="1">
                <a:solidFill>
                  <a:srgbClr val="FFFF00"/>
                </a:solidFill>
              </a:rPr>
              <a:t>as_index</a:t>
            </a:r>
            <a:r>
              <a:rPr lang="en-US" dirty="0">
                <a:solidFill>
                  <a:srgbClr val="FFFF00"/>
                </a:solidFill>
              </a:rPr>
              <a:t> = False)[‘pH]’.mean() </a:t>
            </a:r>
            <a:r>
              <a:rPr lang="en-US" dirty="0"/>
              <a:t># this will not use quality and color as index and will return mean of </a:t>
            </a:r>
            <a:r>
              <a:rPr lang="en-US" dirty="0" err="1"/>
              <a:t>pHonly</a:t>
            </a:r>
            <a:endParaRPr lang="en-US" dirty="0"/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302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CFB76-65EB-44D7-B96B-EC3B5B9D6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 function</a:t>
            </a:r>
            <a:br>
              <a:rPr lang="en-US" dirty="0"/>
            </a:br>
            <a:r>
              <a:rPr lang="en-US" dirty="0"/>
              <a:t>example for wine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7CB2C-C1B5-4676-9347-1C42C68EE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Use </a:t>
            </a:r>
            <a:r>
              <a:rPr lang="en-US" i="1" dirty="0"/>
              <a:t>cut</a:t>
            </a:r>
            <a:r>
              <a:rPr lang="en-US" dirty="0"/>
              <a:t> when you need to segment and sort data values into bins</a:t>
            </a:r>
          </a:p>
          <a:p>
            <a:r>
              <a:rPr lang="en-US" dirty="0"/>
              <a:t>going from a continuous variable to a categorical variable.</a:t>
            </a:r>
          </a:p>
          <a:p>
            <a:r>
              <a:rPr lang="en-US" dirty="0"/>
              <a:t>For example, </a:t>
            </a:r>
            <a:r>
              <a:rPr lang="en-US" i="1" dirty="0"/>
              <a:t>cut</a:t>
            </a:r>
            <a:r>
              <a:rPr lang="en-US" dirty="0"/>
              <a:t> could convert ages to groups of age ranges.</a:t>
            </a:r>
          </a:p>
          <a:p>
            <a:r>
              <a:rPr lang="en-US" dirty="0"/>
              <a:t># Bin edges that will be used to "cut" the data into groups</a:t>
            </a:r>
          </a:p>
          <a:p>
            <a:r>
              <a:rPr lang="en-US" dirty="0" err="1">
                <a:solidFill>
                  <a:srgbClr val="FFFF00"/>
                </a:solidFill>
              </a:rPr>
              <a:t>bin_edges</a:t>
            </a:r>
            <a:r>
              <a:rPr lang="en-US" dirty="0">
                <a:solidFill>
                  <a:srgbClr val="FFFF00"/>
                </a:solidFill>
              </a:rPr>
              <a:t> = [2.72, 3.11, 3.21, 3.32, 4.01] # Fill in this list with five values you just found</a:t>
            </a:r>
          </a:p>
          <a:p>
            <a:r>
              <a:rPr lang="en-US" dirty="0"/>
              <a:t># Labels for the four acidity level groups</a:t>
            </a:r>
          </a:p>
          <a:p>
            <a:r>
              <a:rPr lang="en-US" dirty="0" err="1">
                <a:solidFill>
                  <a:srgbClr val="FFFF00"/>
                </a:solidFill>
              </a:rPr>
              <a:t>bin_names</a:t>
            </a:r>
            <a:r>
              <a:rPr lang="en-US" dirty="0">
                <a:solidFill>
                  <a:srgbClr val="FFFF00"/>
                </a:solidFill>
              </a:rPr>
              <a:t> = ['high', '</a:t>
            </a:r>
            <a:r>
              <a:rPr lang="en-US" dirty="0" err="1">
                <a:solidFill>
                  <a:srgbClr val="FFFF00"/>
                </a:solidFill>
              </a:rPr>
              <a:t>mod_high</a:t>
            </a:r>
            <a:r>
              <a:rPr lang="en-US" dirty="0">
                <a:solidFill>
                  <a:srgbClr val="FFFF00"/>
                </a:solidFill>
              </a:rPr>
              <a:t>', 'medium', 'low'] # Name each acidity level category</a:t>
            </a:r>
          </a:p>
          <a:p>
            <a:r>
              <a:rPr lang="en-US" dirty="0"/>
              <a:t># Creates </a:t>
            </a:r>
            <a:r>
              <a:rPr lang="en-US" dirty="0" err="1"/>
              <a:t>acidity_levels</a:t>
            </a:r>
            <a:r>
              <a:rPr lang="en-US" dirty="0"/>
              <a:t> column</a:t>
            </a:r>
          </a:p>
          <a:p>
            <a:r>
              <a:rPr lang="en-US" dirty="0">
                <a:solidFill>
                  <a:srgbClr val="FFFF00"/>
                </a:solidFill>
              </a:rPr>
              <a:t>df['</a:t>
            </a:r>
            <a:r>
              <a:rPr lang="en-US" dirty="0" err="1">
                <a:solidFill>
                  <a:srgbClr val="FFFF00"/>
                </a:solidFill>
              </a:rPr>
              <a:t>acidity_levels</a:t>
            </a:r>
            <a:r>
              <a:rPr lang="en-US" dirty="0">
                <a:solidFill>
                  <a:srgbClr val="FFFF00"/>
                </a:solidFill>
              </a:rPr>
              <a:t>'] = </a:t>
            </a:r>
            <a:r>
              <a:rPr lang="en-US" dirty="0" err="1">
                <a:solidFill>
                  <a:srgbClr val="FFFF00"/>
                </a:solidFill>
              </a:rPr>
              <a:t>pd.cut</a:t>
            </a:r>
            <a:r>
              <a:rPr lang="en-US" dirty="0">
                <a:solidFill>
                  <a:srgbClr val="FFFF00"/>
                </a:solidFill>
              </a:rPr>
              <a:t>(df['pH'], </a:t>
            </a:r>
            <a:r>
              <a:rPr lang="en-US" dirty="0" err="1">
                <a:solidFill>
                  <a:srgbClr val="FFFF00"/>
                </a:solidFill>
              </a:rPr>
              <a:t>bin_edges</a:t>
            </a:r>
            <a:r>
              <a:rPr lang="en-US" dirty="0">
                <a:solidFill>
                  <a:srgbClr val="FFFF00"/>
                </a:solidFill>
              </a:rPr>
              <a:t>, labels=</a:t>
            </a:r>
            <a:r>
              <a:rPr lang="en-US" dirty="0" err="1">
                <a:solidFill>
                  <a:srgbClr val="FFFF00"/>
                </a:solidFill>
              </a:rPr>
              <a:t>bin_names</a:t>
            </a:r>
            <a:r>
              <a:rPr lang="en-US" dirty="0">
                <a:solidFill>
                  <a:srgbClr val="FFFF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061898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4819C-23C2-4DE5-A27D-75E8F7176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rows</a:t>
            </a:r>
            <a:br>
              <a:rPr lang="en-US" dirty="0"/>
            </a:br>
            <a:r>
              <a:rPr lang="en-US" dirty="0"/>
              <a:t>query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2263E-A884-4C8D-87BC-71F627EB2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# selecting malignant records in cancer data</a:t>
            </a:r>
          </a:p>
          <a:p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df_m</a:t>
            </a:r>
            <a:r>
              <a:rPr lang="en-US" dirty="0">
                <a:solidFill>
                  <a:srgbClr val="FFFF00"/>
                </a:solidFill>
              </a:rPr>
              <a:t> = df[df['diagnosis'] == 'M’] </a:t>
            </a:r>
          </a:p>
          <a:p>
            <a:r>
              <a:rPr lang="en-US" dirty="0" err="1">
                <a:solidFill>
                  <a:srgbClr val="FFFF00"/>
                </a:solidFill>
              </a:rPr>
              <a:t>df_m</a:t>
            </a:r>
            <a:r>
              <a:rPr lang="en-US" dirty="0">
                <a:solidFill>
                  <a:srgbClr val="FFFF00"/>
                </a:solidFill>
              </a:rPr>
              <a:t> = </a:t>
            </a:r>
            <a:r>
              <a:rPr lang="en-US" dirty="0" err="1">
                <a:solidFill>
                  <a:srgbClr val="FFFF00"/>
                </a:solidFill>
              </a:rPr>
              <a:t>df.query</a:t>
            </a:r>
            <a:r>
              <a:rPr lang="en-US" dirty="0">
                <a:solidFill>
                  <a:srgbClr val="FFFF00"/>
                </a:solidFill>
              </a:rPr>
              <a:t>('diagnosis == "M“’) </a:t>
            </a:r>
          </a:p>
          <a:p>
            <a:r>
              <a:rPr lang="en-US" i="1" dirty="0"/>
              <a:t># selecting records in cancer data with radius greater than the median</a:t>
            </a:r>
          </a:p>
          <a:p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df_h</a:t>
            </a:r>
            <a:r>
              <a:rPr lang="en-US" dirty="0">
                <a:solidFill>
                  <a:srgbClr val="FFFF00"/>
                </a:solidFill>
              </a:rPr>
              <a:t> = df[df['radius'] &gt; 13.375]</a:t>
            </a:r>
          </a:p>
          <a:p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df_h</a:t>
            </a:r>
            <a:r>
              <a:rPr lang="en-US" dirty="0">
                <a:solidFill>
                  <a:srgbClr val="FFFF00"/>
                </a:solidFill>
              </a:rPr>
              <a:t> = </a:t>
            </a:r>
            <a:r>
              <a:rPr lang="en-US" dirty="0" err="1">
                <a:solidFill>
                  <a:srgbClr val="FFFF00"/>
                </a:solidFill>
              </a:rPr>
              <a:t>df.query</a:t>
            </a:r>
            <a:r>
              <a:rPr lang="en-US" dirty="0">
                <a:solidFill>
                  <a:srgbClr val="FFFF00"/>
                </a:solidFill>
              </a:rPr>
              <a:t>('radius &gt; 13.375’)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6766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BE694-C25F-4B1F-B002-BA4629146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find index of max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AF215-B5AE-4C2C-A97F-A6A7F61FC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FF00"/>
                </a:solidFill>
              </a:rPr>
              <a:t>Df.column.argmax</a:t>
            </a:r>
            <a:r>
              <a:rPr lang="en-US" dirty="0">
                <a:solidFill>
                  <a:srgbClr val="FFFF00"/>
                </a:solidFill>
              </a:rPr>
              <a:t>()</a:t>
            </a:r>
          </a:p>
          <a:p>
            <a:r>
              <a:rPr lang="en-US" dirty="0"/>
              <a:t>OR by using query</a:t>
            </a:r>
          </a:p>
          <a:p>
            <a:r>
              <a:rPr lang="en-US" dirty="0" err="1">
                <a:solidFill>
                  <a:srgbClr val="FFFF00"/>
                </a:solidFill>
              </a:rPr>
              <a:t>Max_value</a:t>
            </a:r>
            <a:r>
              <a:rPr lang="en-US" dirty="0">
                <a:solidFill>
                  <a:srgbClr val="FFFF00"/>
                </a:solidFill>
              </a:rPr>
              <a:t> = </a:t>
            </a:r>
            <a:r>
              <a:rPr lang="en-US" dirty="0" err="1">
                <a:solidFill>
                  <a:srgbClr val="FFFF00"/>
                </a:solidFill>
              </a:rPr>
              <a:t>df.column.max</a:t>
            </a:r>
            <a:r>
              <a:rPr lang="en-US" dirty="0">
                <a:solidFill>
                  <a:srgbClr val="FFFF00"/>
                </a:solidFill>
              </a:rPr>
              <a:t>()</a:t>
            </a:r>
          </a:p>
          <a:p>
            <a:r>
              <a:rPr lang="en-US" dirty="0" err="1">
                <a:solidFill>
                  <a:srgbClr val="FFFF00"/>
                </a:solidFill>
              </a:rPr>
              <a:t>df.loc</a:t>
            </a:r>
            <a:r>
              <a:rPr lang="en-US" dirty="0">
                <a:solidFill>
                  <a:srgbClr val="FFFF00"/>
                </a:solidFill>
              </a:rPr>
              <a:t>[</a:t>
            </a:r>
            <a:r>
              <a:rPr lang="en-US" dirty="0" err="1">
                <a:solidFill>
                  <a:srgbClr val="FFFF00"/>
                </a:solidFill>
              </a:rPr>
              <a:t>df.column</a:t>
            </a:r>
            <a:r>
              <a:rPr lang="en-US" dirty="0">
                <a:solidFill>
                  <a:srgbClr val="FFFF00"/>
                </a:solidFill>
              </a:rPr>
              <a:t> == </a:t>
            </a:r>
            <a:r>
              <a:rPr lang="en-US" dirty="0" err="1">
                <a:solidFill>
                  <a:srgbClr val="FFFF00"/>
                </a:solidFill>
              </a:rPr>
              <a:t>max_value</a:t>
            </a:r>
            <a:r>
              <a:rPr lang="en-US" dirty="0">
                <a:solidFill>
                  <a:srgbClr val="FFFF00"/>
                </a:solidFill>
              </a:rPr>
              <a:t>].index</a:t>
            </a:r>
          </a:p>
          <a:p>
            <a:r>
              <a:rPr lang="en-US" dirty="0"/>
              <a:t>OR</a:t>
            </a:r>
          </a:p>
          <a:p>
            <a:r>
              <a:rPr lang="en-US" dirty="0" err="1">
                <a:solidFill>
                  <a:srgbClr val="FFFF00"/>
                </a:solidFill>
              </a:rPr>
              <a:t>Df.loc</a:t>
            </a:r>
            <a:r>
              <a:rPr lang="en-US" dirty="0">
                <a:solidFill>
                  <a:srgbClr val="FFFF00"/>
                </a:solidFill>
              </a:rPr>
              <a:t>[</a:t>
            </a:r>
            <a:r>
              <a:rPr lang="en-US" dirty="0" err="1">
                <a:solidFill>
                  <a:srgbClr val="FFFF00"/>
                </a:solidFill>
              </a:rPr>
              <a:t>df.column</a:t>
            </a:r>
            <a:r>
              <a:rPr lang="en-US" dirty="0">
                <a:solidFill>
                  <a:srgbClr val="FFFF00"/>
                </a:solidFill>
              </a:rPr>
              <a:t> == </a:t>
            </a:r>
            <a:r>
              <a:rPr lang="en-US" dirty="0" err="1">
                <a:solidFill>
                  <a:srgbClr val="FFFF00"/>
                </a:solidFill>
              </a:rPr>
              <a:t>max_value</a:t>
            </a:r>
            <a:r>
              <a:rPr lang="en-US" dirty="0">
                <a:solidFill>
                  <a:srgbClr val="FFFF00"/>
                </a:solidFill>
              </a:rPr>
              <a:t>]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7022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E9F24-E136-424F-B456-6674C485B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Fuel economy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1F476-D05A-49C9-A4AD-9172A09A2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Q1: Are more unique models using alternative sources of fuel? By how much?</a:t>
            </a:r>
          </a:p>
          <a:p>
            <a:r>
              <a:rPr lang="en-US" dirty="0"/>
              <a:t># how many unique models used alternative sources of fuel in 2008</a:t>
            </a:r>
          </a:p>
          <a:p>
            <a:r>
              <a:rPr lang="en-US" dirty="0">
                <a:solidFill>
                  <a:srgbClr val="FFFF00"/>
                </a:solidFill>
              </a:rPr>
              <a:t>alt_08 = df_08.query('fuel in ["CNG", "ethanol"]').</a:t>
            </a:r>
            <a:r>
              <a:rPr lang="en-US" dirty="0" err="1">
                <a:solidFill>
                  <a:srgbClr val="FFFF00"/>
                </a:solidFill>
              </a:rPr>
              <a:t>model.nunique</a:t>
            </a:r>
            <a:r>
              <a:rPr lang="en-US" dirty="0">
                <a:solidFill>
                  <a:srgbClr val="FFFF00"/>
                </a:solidFill>
              </a:rPr>
              <a:t>()</a:t>
            </a:r>
          </a:p>
          <a:p>
            <a:r>
              <a:rPr lang="en-US" dirty="0">
                <a:solidFill>
                  <a:srgbClr val="FFFF00"/>
                </a:solidFill>
              </a:rPr>
              <a:t>alt_08</a:t>
            </a:r>
          </a:p>
        </p:txBody>
      </p:sp>
    </p:spTree>
    <p:extLst>
      <p:ext uri="{BB962C8B-B14F-4D97-AF65-F5344CB8AC3E}">
        <p14:creationId xmlns:p14="http://schemas.microsoft.com/office/powerpoint/2010/main" val="40565969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AFE81-B12D-460F-BA44-8C92A54C4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424070"/>
            <a:ext cx="8610600" cy="1633331"/>
          </a:xfrm>
        </p:spPr>
        <p:txBody>
          <a:bodyPr>
            <a:normAutofit/>
          </a:bodyPr>
          <a:lstStyle/>
          <a:p>
            <a:r>
              <a:rPr lang="en-US" dirty="0"/>
              <a:t>Plotting with pandas</a:t>
            </a:r>
            <a:br>
              <a:rPr lang="en-US" dirty="0"/>
            </a:br>
            <a:r>
              <a:rPr lang="en-US" sz="2800" dirty="0"/>
              <a:t>(</a:t>
            </a: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histograms</a:t>
            </a:r>
            <a:r>
              <a:rPr lang="en-US" sz="2800" dirty="0"/>
              <a:t>)</a:t>
            </a:r>
            <a:br>
              <a:rPr lang="en-US" sz="2800" dirty="0"/>
            </a:br>
            <a:r>
              <a:rPr lang="en-US" sz="2800" dirty="0">
                <a:solidFill>
                  <a:srgbClr val="00B0F0"/>
                </a:solidFill>
              </a:rPr>
              <a:t>distribution and skewed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AB8BF-DBEA-4BC2-A0F4-97FDD8CF1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 way to view hist of all numeric data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FF00"/>
                </a:solidFill>
              </a:rPr>
              <a:t>Df.hist</a:t>
            </a:r>
            <a:r>
              <a:rPr lang="en-US" dirty="0">
                <a:solidFill>
                  <a:srgbClr val="FFFF00"/>
                </a:solidFill>
              </a:rPr>
              <a:t>()</a:t>
            </a:r>
          </a:p>
          <a:p>
            <a:r>
              <a:rPr lang="en-US" dirty="0"/>
              <a:t>To make histogram of a specific column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Df[‘column’].hist(</a:t>
            </a:r>
            <a:r>
              <a:rPr lang="en-US" dirty="0" err="1">
                <a:solidFill>
                  <a:srgbClr val="FFFF00"/>
                </a:solidFill>
              </a:rPr>
              <a:t>figsize</a:t>
            </a:r>
            <a:r>
              <a:rPr lang="en-US" dirty="0">
                <a:solidFill>
                  <a:srgbClr val="FFFF00"/>
                </a:solidFill>
              </a:rPr>
              <a:t>(8,8))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Df[‘column’].plot(kind = ‘hist’) ;</a:t>
            </a:r>
          </a:p>
        </p:txBody>
      </p:sp>
    </p:spTree>
    <p:extLst>
      <p:ext uri="{BB962C8B-B14F-4D97-AF65-F5344CB8AC3E}">
        <p14:creationId xmlns:p14="http://schemas.microsoft.com/office/powerpoint/2010/main" val="22188501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D9344-3A8C-473F-AEFD-0452617C6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To plot distribution on same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90164-B73B-4401-A03B-F9D6B7074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fig , ax = </a:t>
            </a:r>
            <a:r>
              <a:rPr lang="en-US" dirty="0" err="1">
                <a:solidFill>
                  <a:srgbClr val="FFFF00"/>
                </a:solidFill>
              </a:rPr>
              <a:t>plt.subplots</a:t>
            </a:r>
            <a:r>
              <a:rPr lang="en-US" dirty="0">
                <a:solidFill>
                  <a:srgbClr val="FFFF00"/>
                </a:solidFill>
              </a:rPr>
              <a:t>(</a:t>
            </a:r>
            <a:r>
              <a:rPr lang="en-US" dirty="0" err="1">
                <a:solidFill>
                  <a:srgbClr val="FFFF00"/>
                </a:solidFill>
              </a:rPr>
              <a:t>figsize</a:t>
            </a:r>
            <a:r>
              <a:rPr lang="en-US" dirty="0">
                <a:solidFill>
                  <a:srgbClr val="FFFF00"/>
                </a:solidFill>
              </a:rPr>
              <a:t>= (8,6))</a:t>
            </a:r>
          </a:p>
          <a:p>
            <a:r>
              <a:rPr lang="en-US" dirty="0" err="1">
                <a:solidFill>
                  <a:srgbClr val="FFFF00"/>
                </a:solidFill>
              </a:rPr>
              <a:t>ax.hist</a:t>
            </a:r>
            <a:r>
              <a:rPr lang="en-US" dirty="0">
                <a:solidFill>
                  <a:srgbClr val="FFFF00"/>
                </a:solidFill>
              </a:rPr>
              <a:t> ( df1['column'],alpha = 0.5, label = 'benign')</a:t>
            </a:r>
          </a:p>
          <a:p>
            <a:r>
              <a:rPr lang="en-US" dirty="0" err="1">
                <a:solidFill>
                  <a:srgbClr val="FFFF00"/>
                </a:solidFill>
              </a:rPr>
              <a:t>ax.hist</a:t>
            </a:r>
            <a:r>
              <a:rPr lang="en-US" dirty="0">
                <a:solidFill>
                  <a:srgbClr val="FFFF00"/>
                </a:solidFill>
              </a:rPr>
              <a:t> ( df2['column'],alpha = 0.5, label = 'malignant')</a:t>
            </a:r>
          </a:p>
          <a:p>
            <a:r>
              <a:rPr lang="en-US" dirty="0" err="1">
                <a:solidFill>
                  <a:srgbClr val="FFFF00"/>
                </a:solidFill>
              </a:rPr>
              <a:t>ax.set_titles</a:t>
            </a:r>
            <a:r>
              <a:rPr lang="en-US" dirty="0">
                <a:solidFill>
                  <a:srgbClr val="FFFF00"/>
                </a:solidFill>
              </a:rPr>
              <a:t>('Distribution of benign and malignant')</a:t>
            </a:r>
          </a:p>
          <a:p>
            <a:r>
              <a:rPr lang="en-US" dirty="0" err="1">
                <a:solidFill>
                  <a:srgbClr val="FFFF00"/>
                </a:solidFill>
              </a:rPr>
              <a:t>ax.set_xlabel</a:t>
            </a:r>
            <a:r>
              <a:rPr lang="en-US" dirty="0">
                <a:solidFill>
                  <a:srgbClr val="FFFF00"/>
                </a:solidFill>
              </a:rPr>
              <a:t>('Area')</a:t>
            </a:r>
          </a:p>
          <a:p>
            <a:r>
              <a:rPr lang="en-US" dirty="0" err="1">
                <a:solidFill>
                  <a:srgbClr val="FFFF00"/>
                </a:solidFill>
              </a:rPr>
              <a:t>ax.set_ylabel</a:t>
            </a:r>
            <a:r>
              <a:rPr lang="en-US" dirty="0">
                <a:solidFill>
                  <a:srgbClr val="FFFF00"/>
                </a:solidFill>
              </a:rPr>
              <a:t>('Count')</a:t>
            </a:r>
          </a:p>
          <a:p>
            <a:r>
              <a:rPr lang="en-US" dirty="0" err="1">
                <a:solidFill>
                  <a:srgbClr val="FFFF00"/>
                </a:solidFill>
              </a:rPr>
              <a:t>ax.legend</a:t>
            </a:r>
            <a:r>
              <a:rPr lang="en-US" dirty="0">
                <a:solidFill>
                  <a:srgbClr val="FFFF00"/>
                </a:solidFill>
              </a:rPr>
              <a:t>(loc = 'upper right')</a:t>
            </a:r>
          </a:p>
          <a:p>
            <a:r>
              <a:rPr lang="en-US" dirty="0" err="1">
                <a:solidFill>
                  <a:srgbClr val="FFFF00"/>
                </a:solidFill>
              </a:rPr>
              <a:t>plt.show</a:t>
            </a:r>
            <a:r>
              <a:rPr lang="en-US" dirty="0">
                <a:solidFill>
                  <a:srgbClr val="FFFF0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099881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73F05-1226-47C5-9DAC-A2F428E1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Bar chart</a:t>
            </a:r>
            <a:br>
              <a:rPr lang="en-US" sz="3200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en-US" sz="3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pie chart 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(in pandas)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FCA8D-10A2-4AE5-8B5F-0EF4BB710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bar chart we need counts of each bar/feature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Df[‘column’].</a:t>
            </a:r>
            <a:r>
              <a:rPr lang="en-US" dirty="0" err="1">
                <a:solidFill>
                  <a:srgbClr val="FFFF00"/>
                </a:solidFill>
              </a:rPr>
              <a:t>value_counts</a:t>
            </a:r>
            <a:r>
              <a:rPr lang="en-US" dirty="0">
                <a:solidFill>
                  <a:srgbClr val="FFFF00"/>
                </a:solidFill>
              </a:rPr>
              <a:t>().plot(kind = ‘bar’)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Df[‘column’].</a:t>
            </a:r>
            <a:r>
              <a:rPr lang="en-US" dirty="0" err="1">
                <a:solidFill>
                  <a:srgbClr val="FFFF00"/>
                </a:solidFill>
              </a:rPr>
              <a:t>value_counts</a:t>
            </a:r>
            <a:r>
              <a:rPr lang="en-US" dirty="0">
                <a:solidFill>
                  <a:srgbClr val="FFFF00"/>
                </a:solidFill>
              </a:rPr>
              <a:t>().plot(kind = ‘pie’, </a:t>
            </a:r>
            <a:r>
              <a:rPr lang="en-US" dirty="0" err="1">
                <a:solidFill>
                  <a:srgbClr val="FFFF00"/>
                </a:solidFill>
              </a:rPr>
              <a:t>figsize</a:t>
            </a:r>
            <a:r>
              <a:rPr lang="en-US" dirty="0">
                <a:solidFill>
                  <a:srgbClr val="FFFF00"/>
                </a:solidFill>
              </a:rPr>
              <a:t>(10,10))</a:t>
            </a:r>
          </a:p>
          <a:p>
            <a:r>
              <a:rPr lang="en-US" dirty="0" err="1">
                <a:solidFill>
                  <a:srgbClr val="FFFF00"/>
                </a:solidFill>
              </a:rPr>
              <a:t>Df.groupby</a:t>
            </a:r>
            <a:r>
              <a:rPr lang="en-US" dirty="0">
                <a:solidFill>
                  <a:srgbClr val="FFFF00"/>
                </a:solidFill>
              </a:rPr>
              <a:t>(’color’)[‘quality’].mean().plot(kind = ‘bar’, title = ‘</a:t>
            </a:r>
            <a:r>
              <a:rPr lang="en-US" dirty="0" err="1">
                <a:solidFill>
                  <a:srgbClr val="FFFF00"/>
                </a:solidFill>
              </a:rPr>
              <a:t>title’,colors</a:t>
            </a:r>
            <a:r>
              <a:rPr lang="en-US" dirty="0">
                <a:solidFill>
                  <a:srgbClr val="FFFF00"/>
                </a:solidFill>
              </a:rPr>
              <a:t> = [‘</a:t>
            </a:r>
            <a:r>
              <a:rPr lang="en-US" dirty="0" err="1">
                <a:solidFill>
                  <a:srgbClr val="FFFF00"/>
                </a:solidFill>
              </a:rPr>
              <a:t>red’,’white</a:t>
            </a:r>
            <a:r>
              <a:rPr lang="en-US" dirty="0">
                <a:solidFill>
                  <a:srgbClr val="FFFF00"/>
                </a:solidFill>
              </a:rPr>
              <a:t>’] ,alpha = 0.7)</a:t>
            </a: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# 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alpha denotes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transperency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115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00B61-F228-4140-8348-341B2860D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3078" y="221034"/>
            <a:ext cx="8610600" cy="1293028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Bar chart in matplotlib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48C66-0352-4D15-BE95-8855BC64A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98714"/>
            <a:ext cx="10820400" cy="4919972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/>
              <a:t>There are two required arguments in </a:t>
            </a:r>
            <a:r>
              <a:rPr lang="en-US" dirty="0" err="1"/>
              <a:t>pyplot's</a:t>
            </a:r>
            <a:r>
              <a:rPr lang="en-US" dirty="0"/>
              <a:t> bar function:</a:t>
            </a:r>
          </a:p>
          <a:p>
            <a:pPr marL="0" indent="0" algn="ctr">
              <a:buNone/>
            </a:pPr>
            <a:r>
              <a:rPr lang="en-US" dirty="0"/>
              <a:t> the x-coordinates of the bars, and the heights of the bars.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# plot bars</a:t>
            </a:r>
          </a:p>
          <a:p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plt.bar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([1, 2, 3], [224, 620, 425])</a:t>
            </a: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# specify x coordinates of tick labels and their labels</a:t>
            </a:r>
          </a:p>
          <a:p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plt.xticks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([1, 2, 3], ['a', 'b', 'c’]);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OR</a:t>
            </a: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# plot bars with x tick labels</a:t>
            </a:r>
          </a:p>
          <a:p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plt.bar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([1, 2, 3], [224, 620, 425],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tick_label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=['a', 'b', 'c’]);</a:t>
            </a:r>
          </a:p>
          <a:p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dirty="0" err="1">
                <a:solidFill>
                  <a:srgbClr val="FFFF00"/>
                </a:solidFill>
              </a:rPr>
              <a:t>plt.title</a:t>
            </a:r>
            <a:r>
              <a:rPr lang="en-US" dirty="0">
                <a:solidFill>
                  <a:srgbClr val="FFFF00"/>
                </a:solidFill>
              </a:rPr>
              <a:t>('Some Title')</a:t>
            </a:r>
          </a:p>
          <a:p>
            <a:r>
              <a:rPr lang="en-US" dirty="0" err="1">
                <a:solidFill>
                  <a:srgbClr val="FFFF00"/>
                </a:solidFill>
              </a:rPr>
              <a:t>plt.xlabel</a:t>
            </a:r>
            <a:r>
              <a:rPr lang="en-US" dirty="0">
                <a:solidFill>
                  <a:srgbClr val="FFFF00"/>
                </a:solidFill>
              </a:rPr>
              <a:t>('Some X Label’, </a:t>
            </a:r>
            <a:r>
              <a:rPr lang="en-US" dirty="0" err="1">
                <a:solidFill>
                  <a:srgbClr val="FFFF00"/>
                </a:solidFill>
              </a:rPr>
              <a:t>figsize</a:t>
            </a:r>
            <a:r>
              <a:rPr lang="en-US" dirty="0">
                <a:solidFill>
                  <a:srgbClr val="FFFF00"/>
                </a:solidFill>
              </a:rPr>
              <a:t> = 10)</a:t>
            </a:r>
          </a:p>
          <a:p>
            <a:r>
              <a:rPr lang="en-US" dirty="0" err="1">
                <a:solidFill>
                  <a:srgbClr val="FFFF00"/>
                </a:solidFill>
              </a:rPr>
              <a:t>plt.ylabel</a:t>
            </a:r>
            <a:r>
              <a:rPr lang="en-US" dirty="0">
                <a:solidFill>
                  <a:srgbClr val="FFFF00"/>
                </a:solidFill>
              </a:rPr>
              <a:t>('Some Y Label');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439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9F319-782A-4A64-9104-A6DCB7E99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Writing CSV Files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BDE6E-0785-4B8D-94C2-B28CAC7B3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FF00"/>
                </a:solidFill>
              </a:rPr>
              <a:t>df_data.to_csv</a:t>
            </a:r>
            <a:r>
              <a:rPr lang="en-US" dirty="0">
                <a:solidFill>
                  <a:srgbClr val="FFFF00"/>
                </a:solidFill>
              </a:rPr>
              <a:t>('data_edited.csv', index=False)</a:t>
            </a:r>
          </a:p>
          <a:p>
            <a:pPr lvl="1"/>
            <a:r>
              <a:rPr lang="en-US" dirty="0" err="1"/>
              <a:t>to_csv</a:t>
            </a:r>
            <a:r>
              <a:rPr lang="en-US" dirty="0"/>
              <a:t>() will store our index unless we tell it not to.</a:t>
            </a:r>
          </a:p>
          <a:p>
            <a:pPr lvl="1"/>
            <a:r>
              <a:rPr lang="en-US" dirty="0"/>
              <a:t> To make it ignore the index, we have to provide the parameter </a:t>
            </a:r>
            <a:r>
              <a:rPr lang="en-US" u="sng" dirty="0"/>
              <a:t>index=False</a:t>
            </a:r>
          </a:p>
        </p:txBody>
      </p:sp>
    </p:spTree>
    <p:extLst>
      <p:ext uri="{BB962C8B-B14F-4D97-AF65-F5344CB8AC3E}">
        <p14:creationId xmlns:p14="http://schemas.microsoft.com/office/powerpoint/2010/main" val="23497579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F5767-4525-41B8-993B-0C9950678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Fuel economy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194DE-57E4-4F36-AEB9-AC1F3C7B1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(Where alt_08 is 2 and alt_18 is 26)</a:t>
            </a:r>
          </a:p>
          <a:p>
            <a:r>
              <a:rPr lang="en-US" dirty="0" err="1">
                <a:solidFill>
                  <a:srgbClr val="FFFF00"/>
                </a:solidFill>
              </a:rPr>
              <a:t>plt.bar</a:t>
            </a:r>
            <a:r>
              <a:rPr lang="en-US" dirty="0">
                <a:solidFill>
                  <a:srgbClr val="FFFF00"/>
                </a:solidFill>
              </a:rPr>
              <a:t>(["2008", "2018"], [alt_08, alt_18])</a:t>
            </a:r>
          </a:p>
          <a:p>
            <a:r>
              <a:rPr lang="en-US" dirty="0" err="1">
                <a:solidFill>
                  <a:srgbClr val="FFFF00"/>
                </a:solidFill>
              </a:rPr>
              <a:t>plt.title</a:t>
            </a:r>
            <a:r>
              <a:rPr lang="en-US" dirty="0">
                <a:solidFill>
                  <a:srgbClr val="FFFF00"/>
                </a:solidFill>
              </a:rPr>
              <a:t>("Number of Unique Models Using Alternative Fuels")</a:t>
            </a:r>
          </a:p>
          <a:p>
            <a:r>
              <a:rPr lang="en-US" dirty="0" err="1">
                <a:solidFill>
                  <a:srgbClr val="FFFF00"/>
                </a:solidFill>
              </a:rPr>
              <a:t>plt.xlabel</a:t>
            </a:r>
            <a:r>
              <a:rPr lang="en-US" dirty="0">
                <a:solidFill>
                  <a:srgbClr val="FFFF00"/>
                </a:solidFill>
              </a:rPr>
              <a:t>("Year")</a:t>
            </a:r>
          </a:p>
          <a:p>
            <a:r>
              <a:rPr lang="en-US" dirty="0" err="1">
                <a:solidFill>
                  <a:srgbClr val="FFFF00"/>
                </a:solidFill>
              </a:rPr>
              <a:t>plt.ylabel</a:t>
            </a:r>
            <a:r>
              <a:rPr lang="en-US" dirty="0">
                <a:solidFill>
                  <a:srgbClr val="FFFF00"/>
                </a:solidFill>
              </a:rPr>
              <a:t>("Number of Unique Models");</a:t>
            </a:r>
          </a:p>
        </p:txBody>
      </p:sp>
    </p:spTree>
    <p:extLst>
      <p:ext uri="{BB962C8B-B14F-4D97-AF65-F5344CB8AC3E}">
        <p14:creationId xmlns:p14="http://schemas.microsoft.com/office/powerpoint/2010/main" val="23332524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000C6-DFA1-41D3-8A30-AE8301E79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Wine quality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01DA7-7CBB-4FE0-A19F-AC643D8A7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FFFF00"/>
                </a:solidFill>
              </a:rPr>
              <a:t>import </a:t>
            </a:r>
            <a:r>
              <a:rPr lang="en-US" dirty="0" err="1">
                <a:solidFill>
                  <a:srgbClr val="FFFF00"/>
                </a:solidFill>
              </a:rPr>
              <a:t>matplotlib.pyplot</a:t>
            </a:r>
            <a:r>
              <a:rPr lang="en-US" dirty="0">
                <a:solidFill>
                  <a:srgbClr val="FFFF00"/>
                </a:solidFill>
              </a:rPr>
              <a:t> as </a:t>
            </a:r>
            <a:r>
              <a:rPr lang="en-US" dirty="0" err="1">
                <a:solidFill>
                  <a:srgbClr val="FFFF00"/>
                </a:solidFill>
              </a:rPr>
              <a:t>plt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% matplotlib inline</a:t>
            </a:r>
          </a:p>
          <a:p>
            <a:r>
              <a:rPr lang="en-US" dirty="0">
                <a:solidFill>
                  <a:srgbClr val="FFFF00"/>
                </a:solidFill>
              </a:rPr>
              <a:t>import seaborn as </a:t>
            </a:r>
            <a:r>
              <a:rPr lang="en-US" dirty="0" err="1">
                <a:solidFill>
                  <a:srgbClr val="FFFF00"/>
                </a:solidFill>
              </a:rPr>
              <a:t>sns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 err="1">
                <a:solidFill>
                  <a:srgbClr val="FFFF00"/>
                </a:solidFill>
              </a:rPr>
              <a:t>sns.set_style</a:t>
            </a:r>
            <a:r>
              <a:rPr lang="en-US" dirty="0">
                <a:solidFill>
                  <a:srgbClr val="FFFF00"/>
                </a:solidFill>
              </a:rPr>
              <a:t>('</a:t>
            </a:r>
            <a:r>
              <a:rPr lang="en-US" dirty="0" err="1">
                <a:solidFill>
                  <a:srgbClr val="FFFF00"/>
                </a:solidFill>
              </a:rPr>
              <a:t>darkgrid</a:t>
            </a:r>
            <a:r>
              <a:rPr lang="en-US" dirty="0">
                <a:solidFill>
                  <a:srgbClr val="FFFF00"/>
                </a:solidFill>
              </a:rPr>
              <a:t>')</a:t>
            </a:r>
          </a:p>
          <a:p>
            <a:r>
              <a:rPr lang="en-US" dirty="0"/>
              <a:t># get counts for each rating and color</a:t>
            </a:r>
          </a:p>
          <a:p>
            <a:r>
              <a:rPr lang="en-US" dirty="0" err="1">
                <a:solidFill>
                  <a:srgbClr val="FFFF00"/>
                </a:solidFill>
              </a:rPr>
              <a:t>color_counts</a:t>
            </a:r>
            <a:r>
              <a:rPr lang="en-US" dirty="0">
                <a:solidFill>
                  <a:srgbClr val="FFFF00"/>
                </a:solidFill>
              </a:rPr>
              <a:t> = </a:t>
            </a:r>
            <a:r>
              <a:rPr lang="en-US" dirty="0" err="1">
                <a:solidFill>
                  <a:srgbClr val="FFFF00"/>
                </a:solidFill>
              </a:rPr>
              <a:t>wine_df.groupby</a:t>
            </a:r>
            <a:r>
              <a:rPr lang="en-US" dirty="0">
                <a:solidFill>
                  <a:srgbClr val="FFFF00"/>
                </a:solidFill>
              </a:rPr>
              <a:t>(['color', 'quality']).count()['pH’]</a:t>
            </a:r>
          </a:p>
          <a:p>
            <a:r>
              <a:rPr lang="en-US" dirty="0"/>
              <a:t># get total counts for each color</a:t>
            </a:r>
          </a:p>
          <a:p>
            <a:r>
              <a:rPr lang="en-US" dirty="0" err="1">
                <a:solidFill>
                  <a:srgbClr val="FFFF00"/>
                </a:solidFill>
              </a:rPr>
              <a:t>color_totals</a:t>
            </a:r>
            <a:r>
              <a:rPr lang="en-US" dirty="0">
                <a:solidFill>
                  <a:srgbClr val="FFFF00"/>
                </a:solidFill>
              </a:rPr>
              <a:t> = </a:t>
            </a:r>
            <a:r>
              <a:rPr lang="en-US" dirty="0" err="1">
                <a:solidFill>
                  <a:srgbClr val="FFFF00"/>
                </a:solidFill>
              </a:rPr>
              <a:t>wine_df.groupby</a:t>
            </a:r>
            <a:r>
              <a:rPr lang="en-US" dirty="0">
                <a:solidFill>
                  <a:srgbClr val="FFFF00"/>
                </a:solidFill>
              </a:rPr>
              <a:t>('color').count()['pH’]</a:t>
            </a:r>
          </a:p>
          <a:p>
            <a:r>
              <a:rPr lang="en-US" dirty="0"/>
              <a:t># get proportions by dividing red rating counts by total # of red samples</a:t>
            </a:r>
          </a:p>
          <a:p>
            <a:r>
              <a:rPr lang="en-US" dirty="0" err="1">
                <a:solidFill>
                  <a:srgbClr val="FFFF00"/>
                </a:solidFill>
              </a:rPr>
              <a:t>red_proportions</a:t>
            </a:r>
            <a:r>
              <a:rPr lang="en-US" dirty="0">
                <a:solidFill>
                  <a:srgbClr val="FFFF00"/>
                </a:solidFill>
              </a:rPr>
              <a:t> = </a:t>
            </a:r>
            <a:r>
              <a:rPr lang="en-US" dirty="0" err="1">
                <a:solidFill>
                  <a:srgbClr val="FFFF00"/>
                </a:solidFill>
              </a:rPr>
              <a:t>color_counts</a:t>
            </a:r>
            <a:r>
              <a:rPr lang="en-US" dirty="0">
                <a:solidFill>
                  <a:srgbClr val="FFFF00"/>
                </a:solidFill>
              </a:rPr>
              <a:t>['red'] / </a:t>
            </a:r>
            <a:r>
              <a:rPr lang="en-US" dirty="0" err="1">
                <a:solidFill>
                  <a:srgbClr val="FFFF00"/>
                </a:solidFill>
              </a:rPr>
              <a:t>color_totals</a:t>
            </a:r>
            <a:r>
              <a:rPr lang="en-US" dirty="0">
                <a:solidFill>
                  <a:srgbClr val="FFFF00"/>
                </a:solidFill>
              </a:rPr>
              <a:t>['red’]</a:t>
            </a:r>
          </a:p>
          <a:p>
            <a:r>
              <a:rPr lang="en-US" dirty="0" err="1">
                <a:solidFill>
                  <a:srgbClr val="FFFF00"/>
                </a:solidFill>
              </a:rPr>
              <a:t>ind</a:t>
            </a:r>
            <a:r>
              <a:rPr lang="en-US" dirty="0">
                <a:solidFill>
                  <a:srgbClr val="FFFF00"/>
                </a:solidFill>
              </a:rPr>
              <a:t> = </a:t>
            </a:r>
            <a:r>
              <a:rPr lang="en-US" dirty="0" err="1">
                <a:solidFill>
                  <a:srgbClr val="FFFF00"/>
                </a:solidFill>
              </a:rPr>
              <a:t>np.arange</a:t>
            </a:r>
            <a:r>
              <a:rPr lang="en-US" dirty="0">
                <a:solidFill>
                  <a:srgbClr val="FFFF00"/>
                </a:solidFill>
              </a:rPr>
              <a:t>(</a:t>
            </a:r>
            <a:r>
              <a:rPr lang="en-US" dirty="0" err="1">
                <a:solidFill>
                  <a:srgbClr val="FFFF00"/>
                </a:solidFill>
              </a:rPr>
              <a:t>len</a:t>
            </a:r>
            <a:r>
              <a:rPr lang="en-US" dirty="0">
                <a:solidFill>
                  <a:srgbClr val="FFFF00"/>
                </a:solidFill>
              </a:rPr>
              <a:t>(</a:t>
            </a:r>
            <a:r>
              <a:rPr lang="en-US" dirty="0" err="1">
                <a:solidFill>
                  <a:srgbClr val="FFFF00"/>
                </a:solidFill>
              </a:rPr>
              <a:t>red_proportions</a:t>
            </a:r>
            <a:r>
              <a:rPr lang="en-US" dirty="0">
                <a:solidFill>
                  <a:srgbClr val="FFFF00"/>
                </a:solidFill>
              </a:rPr>
              <a:t>))  </a:t>
            </a:r>
            <a:r>
              <a:rPr lang="en-US" dirty="0"/>
              <a:t># the x locations for the groups</a:t>
            </a:r>
          </a:p>
          <a:p>
            <a:r>
              <a:rPr lang="en-US" dirty="0">
                <a:solidFill>
                  <a:srgbClr val="FFFF00"/>
                </a:solidFill>
              </a:rPr>
              <a:t>width = 0.35       # the width of the bars</a:t>
            </a:r>
          </a:p>
        </p:txBody>
      </p:sp>
    </p:spTree>
    <p:extLst>
      <p:ext uri="{BB962C8B-B14F-4D97-AF65-F5344CB8AC3E}">
        <p14:creationId xmlns:p14="http://schemas.microsoft.com/office/powerpoint/2010/main" val="6462365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631CB-2A9E-4809-9E19-83299FF40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0399" y="148983"/>
            <a:ext cx="3621157" cy="980662"/>
          </a:xfrm>
        </p:spPr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98B2A-F321-4BFA-86F2-8C54D8111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52939"/>
            <a:ext cx="10820400" cy="555607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# plot bars</a:t>
            </a:r>
          </a:p>
          <a:p>
            <a:r>
              <a:rPr lang="en-US" dirty="0" err="1">
                <a:solidFill>
                  <a:srgbClr val="FFFF00"/>
                </a:solidFill>
              </a:rPr>
              <a:t>red_bars</a:t>
            </a:r>
            <a:r>
              <a:rPr lang="en-US" dirty="0">
                <a:solidFill>
                  <a:srgbClr val="FFFF00"/>
                </a:solidFill>
              </a:rPr>
              <a:t> = </a:t>
            </a:r>
            <a:r>
              <a:rPr lang="en-US" dirty="0" err="1">
                <a:solidFill>
                  <a:srgbClr val="FFFF00"/>
                </a:solidFill>
              </a:rPr>
              <a:t>plt.bar</a:t>
            </a:r>
            <a:r>
              <a:rPr lang="en-US" dirty="0">
                <a:solidFill>
                  <a:srgbClr val="FFFF00"/>
                </a:solidFill>
              </a:rPr>
              <a:t>(</a:t>
            </a:r>
            <a:r>
              <a:rPr lang="en-US" dirty="0" err="1">
                <a:solidFill>
                  <a:srgbClr val="FFFF00"/>
                </a:solidFill>
              </a:rPr>
              <a:t>ind</a:t>
            </a:r>
            <a:r>
              <a:rPr lang="en-US" dirty="0">
                <a:solidFill>
                  <a:srgbClr val="FFFF00"/>
                </a:solidFill>
              </a:rPr>
              <a:t>, </a:t>
            </a:r>
            <a:r>
              <a:rPr lang="en-US" dirty="0" err="1">
                <a:solidFill>
                  <a:srgbClr val="FFFF00"/>
                </a:solidFill>
              </a:rPr>
              <a:t>red_proportions</a:t>
            </a:r>
            <a:r>
              <a:rPr lang="en-US" dirty="0">
                <a:solidFill>
                  <a:srgbClr val="FFFF00"/>
                </a:solidFill>
              </a:rPr>
              <a:t>, width, color='r', alpha=.7, label='Red Wine')</a:t>
            </a:r>
          </a:p>
          <a:p>
            <a:r>
              <a:rPr lang="en-US" dirty="0" err="1">
                <a:solidFill>
                  <a:srgbClr val="FFFF00"/>
                </a:solidFill>
              </a:rPr>
              <a:t>white_bars</a:t>
            </a:r>
            <a:r>
              <a:rPr lang="en-US" dirty="0">
                <a:solidFill>
                  <a:srgbClr val="FFFF00"/>
                </a:solidFill>
              </a:rPr>
              <a:t> = </a:t>
            </a:r>
            <a:r>
              <a:rPr lang="en-US" dirty="0" err="1">
                <a:solidFill>
                  <a:srgbClr val="FFFF00"/>
                </a:solidFill>
              </a:rPr>
              <a:t>plt.bar</a:t>
            </a:r>
            <a:r>
              <a:rPr lang="en-US" dirty="0">
                <a:solidFill>
                  <a:srgbClr val="FFFF00"/>
                </a:solidFill>
              </a:rPr>
              <a:t>(</a:t>
            </a:r>
            <a:r>
              <a:rPr lang="en-US" dirty="0" err="1">
                <a:solidFill>
                  <a:srgbClr val="FFFF00"/>
                </a:solidFill>
              </a:rPr>
              <a:t>ind</a:t>
            </a:r>
            <a:r>
              <a:rPr lang="en-US" dirty="0">
                <a:solidFill>
                  <a:srgbClr val="FFFF00"/>
                </a:solidFill>
              </a:rPr>
              <a:t> + width, </a:t>
            </a:r>
            <a:r>
              <a:rPr lang="en-US" dirty="0" err="1">
                <a:solidFill>
                  <a:srgbClr val="FFFF00"/>
                </a:solidFill>
              </a:rPr>
              <a:t>white_proportions</a:t>
            </a:r>
            <a:r>
              <a:rPr lang="en-US" dirty="0">
                <a:solidFill>
                  <a:srgbClr val="FFFF00"/>
                </a:solidFill>
              </a:rPr>
              <a:t>, width, color='w', alpha=.7, label='White Wine')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/>
              <a:t># title and labels</a:t>
            </a:r>
          </a:p>
          <a:p>
            <a:r>
              <a:rPr lang="en-US" dirty="0" err="1">
                <a:solidFill>
                  <a:srgbClr val="FFFF00"/>
                </a:solidFill>
              </a:rPr>
              <a:t>plt.ylabel</a:t>
            </a:r>
            <a:r>
              <a:rPr lang="en-US" dirty="0">
                <a:solidFill>
                  <a:srgbClr val="FFFF00"/>
                </a:solidFill>
              </a:rPr>
              <a:t>('Proportion')</a:t>
            </a:r>
          </a:p>
          <a:p>
            <a:r>
              <a:rPr lang="en-US" dirty="0" err="1">
                <a:solidFill>
                  <a:srgbClr val="FFFF00"/>
                </a:solidFill>
              </a:rPr>
              <a:t>plt.xlabel</a:t>
            </a:r>
            <a:r>
              <a:rPr lang="en-US" dirty="0">
                <a:solidFill>
                  <a:srgbClr val="FFFF00"/>
                </a:solidFill>
              </a:rPr>
              <a:t>('Quality')</a:t>
            </a:r>
          </a:p>
          <a:p>
            <a:r>
              <a:rPr lang="en-US" dirty="0" err="1">
                <a:solidFill>
                  <a:srgbClr val="FFFF00"/>
                </a:solidFill>
              </a:rPr>
              <a:t>plt.title</a:t>
            </a:r>
            <a:r>
              <a:rPr lang="en-US" dirty="0">
                <a:solidFill>
                  <a:srgbClr val="FFFF00"/>
                </a:solidFill>
              </a:rPr>
              <a:t>('Proportion by Wine Color and Quality')</a:t>
            </a:r>
          </a:p>
          <a:p>
            <a:r>
              <a:rPr lang="en-US" dirty="0">
                <a:solidFill>
                  <a:srgbClr val="FFFF00"/>
                </a:solidFill>
              </a:rPr>
              <a:t>locations = </a:t>
            </a:r>
            <a:r>
              <a:rPr lang="en-US" dirty="0" err="1">
                <a:solidFill>
                  <a:srgbClr val="FFFF00"/>
                </a:solidFill>
              </a:rPr>
              <a:t>ind</a:t>
            </a:r>
            <a:r>
              <a:rPr lang="en-US" dirty="0">
                <a:solidFill>
                  <a:srgbClr val="FFFF00"/>
                </a:solidFill>
              </a:rPr>
              <a:t> + width / 2  # </a:t>
            </a:r>
            <a:r>
              <a:rPr lang="en-US" dirty="0" err="1">
                <a:solidFill>
                  <a:srgbClr val="FFFF00"/>
                </a:solidFill>
              </a:rPr>
              <a:t>xtick</a:t>
            </a:r>
            <a:r>
              <a:rPr lang="en-US" dirty="0">
                <a:solidFill>
                  <a:srgbClr val="FFFF00"/>
                </a:solidFill>
              </a:rPr>
              <a:t> locations</a:t>
            </a:r>
          </a:p>
          <a:p>
            <a:r>
              <a:rPr lang="en-US" dirty="0">
                <a:solidFill>
                  <a:srgbClr val="FFFF00"/>
                </a:solidFill>
              </a:rPr>
              <a:t>labels = ['3', '4', '5', '6', '7', '8', '9']  # </a:t>
            </a:r>
            <a:r>
              <a:rPr lang="en-US" dirty="0" err="1">
                <a:solidFill>
                  <a:srgbClr val="FFFF00"/>
                </a:solidFill>
              </a:rPr>
              <a:t>xtick</a:t>
            </a:r>
            <a:r>
              <a:rPr lang="en-US" dirty="0">
                <a:solidFill>
                  <a:srgbClr val="FFFF00"/>
                </a:solidFill>
              </a:rPr>
              <a:t> labels</a:t>
            </a:r>
          </a:p>
          <a:p>
            <a:r>
              <a:rPr lang="en-US" dirty="0" err="1">
                <a:solidFill>
                  <a:srgbClr val="FFFF00"/>
                </a:solidFill>
              </a:rPr>
              <a:t>plt.xticks</a:t>
            </a:r>
            <a:r>
              <a:rPr lang="en-US" dirty="0">
                <a:solidFill>
                  <a:srgbClr val="FFFF00"/>
                </a:solidFill>
              </a:rPr>
              <a:t>(locations, labels)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/>
              <a:t># legend</a:t>
            </a:r>
          </a:p>
          <a:p>
            <a:r>
              <a:rPr lang="en-US" dirty="0" err="1">
                <a:solidFill>
                  <a:srgbClr val="FFFF00"/>
                </a:solidFill>
              </a:rPr>
              <a:t>plt.legend</a:t>
            </a:r>
            <a:r>
              <a:rPr lang="en-US" dirty="0">
                <a:solidFill>
                  <a:srgbClr val="FFFF0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735583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9A8F1-9400-4296-ACB2-5199A5B95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Scatter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E43A-C013-44FD-B3D6-6EB236E75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get quick insight about relationships of numeric data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FF00"/>
                </a:solidFill>
              </a:rPr>
              <a:t>pd.plotting.scatter_matrix</a:t>
            </a:r>
            <a:r>
              <a:rPr lang="en-US" dirty="0">
                <a:solidFill>
                  <a:srgbClr val="FFFF00"/>
                </a:solidFill>
              </a:rPr>
              <a:t>(df, </a:t>
            </a:r>
            <a:r>
              <a:rPr lang="en-US" dirty="0" err="1">
                <a:solidFill>
                  <a:srgbClr val="FFFF00"/>
                </a:solidFill>
              </a:rPr>
              <a:t>figsize</a:t>
            </a:r>
            <a:r>
              <a:rPr lang="en-US" dirty="0">
                <a:solidFill>
                  <a:srgbClr val="FFFF00"/>
                </a:solidFill>
              </a:rPr>
              <a:t> = (15,15))</a:t>
            </a:r>
          </a:p>
          <a:p>
            <a:r>
              <a:rPr lang="en-US" dirty="0"/>
              <a:t>To make a single scatter plot for </a:t>
            </a:r>
            <a:r>
              <a:rPr lang="en-US" dirty="0">
                <a:solidFill>
                  <a:srgbClr val="00B0F0"/>
                </a:solidFill>
              </a:rPr>
              <a:t>correlation/ relationship between two features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FF00"/>
                </a:solidFill>
              </a:rPr>
              <a:t>df.plot</a:t>
            </a:r>
            <a:r>
              <a:rPr lang="en-US" dirty="0">
                <a:solidFill>
                  <a:srgbClr val="FFFF00"/>
                </a:solidFill>
              </a:rPr>
              <a:t>(x = ‘column1’ , y = ‘column2’, kind = ‘scatter’)</a:t>
            </a:r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2115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003BD-8AFC-4075-9B66-57D41ACD5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Box plot</a:t>
            </a:r>
            <a:br>
              <a:rPr lang="en-US" sz="3000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en-US" sz="3000" dirty="0">
                <a:solidFill>
                  <a:srgbClr val="00B0F0"/>
                </a:solidFill>
              </a:rPr>
              <a:t>(outliers</a:t>
            </a:r>
            <a:r>
              <a:rPr lang="en-US" sz="3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F3519-1F71-4B71-9775-C6688A0A1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df[‘column’].plot(kind = ‘box’) ; </a:t>
            </a:r>
          </a:p>
          <a:p>
            <a:r>
              <a:rPr lang="en-US" dirty="0">
                <a:hlinkClick r:id="rId2"/>
              </a:rPr>
              <a:t>‘bar’</a:t>
            </a:r>
            <a:r>
              <a:rPr lang="en-US" dirty="0"/>
              <a:t> or </a:t>
            </a:r>
            <a:r>
              <a:rPr lang="en-US" dirty="0">
                <a:hlinkClick r:id="rId2"/>
              </a:rPr>
              <a:t>‘</a:t>
            </a:r>
            <a:r>
              <a:rPr lang="en-US" dirty="0" err="1">
                <a:hlinkClick r:id="rId2"/>
              </a:rPr>
              <a:t>barh</a:t>
            </a:r>
            <a:r>
              <a:rPr lang="en-US" dirty="0">
                <a:hlinkClick r:id="rId2"/>
              </a:rPr>
              <a:t>’</a:t>
            </a:r>
            <a:r>
              <a:rPr lang="en-US" dirty="0"/>
              <a:t> for bar plots</a:t>
            </a:r>
          </a:p>
          <a:p>
            <a:r>
              <a:rPr lang="en-US" dirty="0">
                <a:hlinkClick r:id="rId3"/>
              </a:rPr>
              <a:t>‘hist’</a:t>
            </a:r>
            <a:r>
              <a:rPr lang="en-US" dirty="0"/>
              <a:t> for histogram</a:t>
            </a:r>
          </a:p>
          <a:p>
            <a:r>
              <a:rPr lang="en-US" dirty="0">
                <a:hlinkClick r:id="rId4"/>
              </a:rPr>
              <a:t>‘box’</a:t>
            </a:r>
            <a:r>
              <a:rPr lang="en-US" dirty="0"/>
              <a:t> for boxplot</a:t>
            </a:r>
          </a:p>
          <a:p>
            <a:r>
              <a:rPr lang="en-US" dirty="0">
                <a:hlinkClick r:id="rId5"/>
              </a:rPr>
              <a:t>‘</a:t>
            </a:r>
            <a:r>
              <a:rPr lang="en-US" dirty="0" err="1">
                <a:hlinkClick r:id="rId5"/>
              </a:rPr>
              <a:t>kde</a:t>
            </a:r>
            <a:r>
              <a:rPr lang="en-US" dirty="0">
                <a:hlinkClick r:id="rId5"/>
              </a:rPr>
              <a:t>’</a:t>
            </a:r>
            <a:r>
              <a:rPr lang="en-US" dirty="0"/>
              <a:t> or </a:t>
            </a:r>
            <a:r>
              <a:rPr lang="en-US" dirty="0">
                <a:hlinkClick r:id="rId5"/>
              </a:rPr>
              <a:t>‘density’</a:t>
            </a:r>
            <a:r>
              <a:rPr lang="en-US" dirty="0"/>
              <a:t> for density plots</a:t>
            </a:r>
          </a:p>
          <a:p>
            <a:r>
              <a:rPr lang="en-US" dirty="0">
                <a:hlinkClick r:id="rId6"/>
              </a:rPr>
              <a:t>‘area’</a:t>
            </a:r>
            <a:r>
              <a:rPr lang="en-US" dirty="0"/>
              <a:t> for area plots</a:t>
            </a:r>
          </a:p>
          <a:p>
            <a:r>
              <a:rPr lang="en-US" dirty="0">
                <a:hlinkClick r:id="rId7"/>
              </a:rPr>
              <a:t>‘scatter’</a:t>
            </a:r>
            <a:r>
              <a:rPr lang="en-US" dirty="0"/>
              <a:t> for scatter plots</a:t>
            </a:r>
          </a:p>
          <a:p>
            <a:r>
              <a:rPr lang="en-US" dirty="0">
                <a:hlinkClick r:id="rId8"/>
              </a:rPr>
              <a:t>‘</a:t>
            </a:r>
            <a:r>
              <a:rPr lang="en-US" dirty="0" err="1">
                <a:hlinkClick r:id="rId8"/>
              </a:rPr>
              <a:t>hexbin</a:t>
            </a:r>
            <a:r>
              <a:rPr lang="en-US" dirty="0">
                <a:hlinkClick r:id="rId8"/>
              </a:rPr>
              <a:t>’</a:t>
            </a:r>
            <a:r>
              <a:rPr lang="en-US" dirty="0"/>
              <a:t> for hexagonal bin plots</a:t>
            </a:r>
          </a:p>
          <a:p>
            <a:r>
              <a:rPr lang="en-US" dirty="0">
                <a:hlinkClick r:id="rId9"/>
              </a:rPr>
              <a:t>‘pie’</a:t>
            </a:r>
            <a:r>
              <a:rPr lang="en-US" dirty="0"/>
              <a:t> for pie plots</a:t>
            </a: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3227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7E500-DF44-4BFB-A4AB-22848F60C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line plot for the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63F70-7B27-47E4-836B-30735C6BC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FF00"/>
                </a:solidFill>
              </a:rPr>
              <a:t>plt.plot</a:t>
            </a:r>
            <a:r>
              <a:rPr lang="en-US" dirty="0">
                <a:solidFill>
                  <a:srgbClr val="FFFF00"/>
                </a:solidFill>
              </a:rPr>
              <a:t>(locations, heights, color='green', </a:t>
            </a:r>
            <a:r>
              <a:rPr lang="en-US" dirty="0" err="1">
                <a:solidFill>
                  <a:srgbClr val="FFFF00"/>
                </a:solidFill>
              </a:rPr>
              <a:t>linestyle</a:t>
            </a:r>
            <a:r>
              <a:rPr lang="en-US" dirty="0">
                <a:solidFill>
                  <a:srgbClr val="FFFF00"/>
                </a:solidFill>
              </a:rPr>
              <a:t>='dashed', marker='o',</a:t>
            </a:r>
          </a:p>
          <a:p>
            <a:r>
              <a:rPr lang="en-US" dirty="0">
                <a:solidFill>
                  <a:srgbClr val="FFFF00"/>
                </a:solidFill>
              </a:rPr>
              <a:t>     </a:t>
            </a:r>
            <a:r>
              <a:rPr lang="en-US" dirty="0" err="1">
                <a:solidFill>
                  <a:srgbClr val="FFFF00"/>
                </a:solidFill>
              </a:rPr>
              <a:t>markerfacecolor</a:t>
            </a:r>
            <a:r>
              <a:rPr lang="en-US" dirty="0">
                <a:solidFill>
                  <a:srgbClr val="FFFF00"/>
                </a:solidFill>
              </a:rPr>
              <a:t>='blue', </a:t>
            </a:r>
            <a:r>
              <a:rPr lang="en-US" dirty="0" err="1">
                <a:solidFill>
                  <a:srgbClr val="FFFF00"/>
                </a:solidFill>
              </a:rPr>
              <a:t>markersize</a:t>
            </a:r>
            <a:r>
              <a:rPr lang="en-US" dirty="0">
                <a:solidFill>
                  <a:srgbClr val="FFFF00"/>
                </a:solidFill>
              </a:rPr>
              <a:t>=12)</a:t>
            </a:r>
          </a:p>
        </p:txBody>
      </p:sp>
    </p:spTree>
    <p:extLst>
      <p:ext uri="{BB962C8B-B14F-4D97-AF65-F5344CB8AC3E}">
        <p14:creationId xmlns:p14="http://schemas.microsoft.com/office/powerpoint/2010/main" val="32067285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2A024-EAD0-49E2-905F-C5546756E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Drawing </a:t>
            </a:r>
            <a:r>
              <a:rPr lang="en-US" dirty="0">
                <a:solidFill>
                  <a:srgbClr val="00B0F0"/>
                </a:solidFill>
              </a:rPr>
              <a:t>conclusion</a:t>
            </a:r>
            <a:r>
              <a:rPr lang="en-US" dirty="0"/>
              <a:t> example</a:t>
            </a:r>
            <a:br>
              <a:rPr lang="en-US" dirty="0"/>
            </a:br>
            <a:r>
              <a:rPr lang="en-US" sz="2800" dirty="0"/>
              <a:t>by descriptive statistics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EB94D-AD9A-4C60-B6D5-AC0BFCB40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Divide the data for malignant and benign tumor</a:t>
            </a:r>
          </a:p>
          <a:p>
            <a:r>
              <a:rPr lang="en-US" dirty="0"/>
              <a:t>Then </a:t>
            </a:r>
            <a:r>
              <a:rPr lang="en-US" dirty="0" err="1"/>
              <a:t>fing</a:t>
            </a:r>
            <a:r>
              <a:rPr lang="en-US" dirty="0"/>
              <a:t> mean area for each </a:t>
            </a:r>
            <a:r>
              <a:rPr lang="en-US" dirty="0" err="1"/>
              <a:t>dataframe</a:t>
            </a:r>
            <a:r>
              <a:rPr lang="en-US" dirty="0"/>
              <a:t> for </a:t>
            </a:r>
            <a:r>
              <a:rPr lang="en-US" dirty="0" err="1"/>
              <a:t>compoarison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FFFF00"/>
                </a:solidFill>
              </a:rPr>
              <a:t>df_malignant</a:t>
            </a:r>
            <a:r>
              <a:rPr lang="en-US" dirty="0">
                <a:solidFill>
                  <a:srgbClr val="FFFF00"/>
                </a:solidFill>
              </a:rPr>
              <a:t> = df[df[‘diagnosis’] == “M” ]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FF00"/>
                </a:solidFill>
              </a:rPr>
              <a:t>Df_malignant</a:t>
            </a:r>
            <a:r>
              <a:rPr lang="en-US" dirty="0">
                <a:solidFill>
                  <a:srgbClr val="FFFF00"/>
                </a:solidFill>
              </a:rPr>
              <a:t>[‘area’].mean()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FF00"/>
                </a:solidFill>
              </a:rPr>
              <a:t>df_benign</a:t>
            </a:r>
            <a:r>
              <a:rPr lang="en-US" dirty="0">
                <a:solidFill>
                  <a:srgbClr val="FFFF00"/>
                </a:solidFill>
              </a:rPr>
              <a:t> = df[df[‘diagnosis’] == “B” ]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FF00"/>
                </a:solidFill>
              </a:rPr>
              <a:t>Df_benign</a:t>
            </a:r>
            <a:r>
              <a:rPr lang="en-US" dirty="0">
                <a:solidFill>
                  <a:srgbClr val="FFFF00"/>
                </a:solidFill>
              </a:rPr>
              <a:t>[‘area’].mean()</a:t>
            </a:r>
          </a:p>
        </p:txBody>
      </p:sp>
    </p:spTree>
    <p:extLst>
      <p:ext uri="{BB962C8B-B14F-4D97-AF65-F5344CB8AC3E}">
        <p14:creationId xmlns:p14="http://schemas.microsoft.com/office/powerpoint/2010/main" val="21046096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A93A8-DB8F-4ED4-83F3-6DD5F8EEE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Communicating Results 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9BD87-26C2-4B55-BD0C-9D01C908E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663440"/>
          </a:xfrm>
        </p:spPr>
        <p:txBody>
          <a:bodyPr/>
          <a:lstStyle/>
          <a:p>
            <a:r>
              <a:rPr lang="en-US" dirty="0"/>
              <a:t>Divide the data for some specific feature</a:t>
            </a:r>
          </a:p>
          <a:p>
            <a:pPr lvl="1"/>
            <a:r>
              <a:rPr lang="en-US" dirty="0"/>
              <a:t> people earning more than 50k and people less than 50k</a:t>
            </a:r>
          </a:p>
          <a:p>
            <a:pPr lvl="1"/>
            <a:r>
              <a:rPr lang="en-US" dirty="0"/>
              <a:t>Compare by using bar charts for the education level keeping index same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FF00"/>
                </a:solidFill>
              </a:rPr>
              <a:t>Ind = </a:t>
            </a:r>
            <a:r>
              <a:rPr lang="en-US" dirty="0" err="1">
                <a:solidFill>
                  <a:srgbClr val="FFFF00"/>
                </a:solidFill>
              </a:rPr>
              <a:t>df_a</a:t>
            </a:r>
            <a:r>
              <a:rPr lang="en-US" dirty="0">
                <a:solidFill>
                  <a:srgbClr val="FFFF00"/>
                </a:solidFill>
              </a:rPr>
              <a:t>[‘education’].</a:t>
            </a:r>
            <a:r>
              <a:rPr lang="en-US" dirty="0" err="1">
                <a:solidFill>
                  <a:srgbClr val="FFFF00"/>
                </a:solidFill>
              </a:rPr>
              <a:t>value_counts</a:t>
            </a:r>
            <a:r>
              <a:rPr lang="en-US" dirty="0">
                <a:solidFill>
                  <a:srgbClr val="FFFF00"/>
                </a:solidFill>
              </a:rPr>
              <a:t>().index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FFFF00"/>
                </a:solidFill>
              </a:rPr>
              <a:t>df_a</a:t>
            </a:r>
            <a:r>
              <a:rPr lang="en-US" dirty="0">
                <a:solidFill>
                  <a:srgbClr val="FFFF00"/>
                </a:solidFill>
              </a:rPr>
              <a:t>[‘education’].</a:t>
            </a:r>
            <a:r>
              <a:rPr lang="en-US" dirty="0" err="1">
                <a:solidFill>
                  <a:srgbClr val="FFFF00"/>
                </a:solidFill>
              </a:rPr>
              <a:t>value_counts</a:t>
            </a:r>
            <a:r>
              <a:rPr lang="en-US" dirty="0">
                <a:solidFill>
                  <a:srgbClr val="FFFF00"/>
                </a:solidFill>
              </a:rPr>
              <a:t>()[</a:t>
            </a:r>
            <a:r>
              <a:rPr lang="en-US" dirty="0" err="1">
                <a:solidFill>
                  <a:srgbClr val="FFFF00"/>
                </a:solidFill>
              </a:rPr>
              <a:t>ind</a:t>
            </a:r>
            <a:r>
              <a:rPr lang="en-US" dirty="0">
                <a:solidFill>
                  <a:srgbClr val="FFFF00"/>
                </a:solidFill>
              </a:rPr>
              <a:t>].plot(kind = ‘bar’)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FF00"/>
                </a:solidFill>
              </a:rPr>
              <a:t>df_[‘education’].</a:t>
            </a:r>
            <a:r>
              <a:rPr lang="en-US" dirty="0" err="1">
                <a:solidFill>
                  <a:srgbClr val="FFFF00"/>
                </a:solidFill>
              </a:rPr>
              <a:t>value_counts</a:t>
            </a:r>
            <a:r>
              <a:rPr lang="en-US" dirty="0">
                <a:solidFill>
                  <a:srgbClr val="FFFF00"/>
                </a:solidFill>
              </a:rPr>
              <a:t>()[</a:t>
            </a:r>
            <a:r>
              <a:rPr lang="en-US" dirty="0" err="1">
                <a:solidFill>
                  <a:srgbClr val="FFFF00"/>
                </a:solidFill>
              </a:rPr>
              <a:t>ind</a:t>
            </a:r>
            <a:r>
              <a:rPr lang="en-US" dirty="0">
                <a:solidFill>
                  <a:srgbClr val="FFFF00"/>
                </a:solidFill>
              </a:rPr>
              <a:t>].plot(kind = ‘bar’)</a:t>
            </a:r>
          </a:p>
          <a:p>
            <a:pPr lvl="1"/>
            <a:r>
              <a:rPr lang="en-US" dirty="0"/>
              <a:t>Compare the workhours by pie chart. Keeping index same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FF00"/>
                </a:solidFill>
              </a:rPr>
              <a:t>Ind = </a:t>
            </a:r>
            <a:r>
              <a:rPr lang="en-US" dirty="0" err="1">
                <a:solidFill>
                  <a:srgbClr val="FFFF00"/>
                </a:solidFill>
              </a:rPr>
              <a:t>df_a</a:t>
            </a:r>
            <a:r>
              <a:rPr lang="en-US" dirty="0">
                <a:solidFill>
                  <a:srgbClr val="FFFF00"/>
                </a:solidFill>
              </a:rPr>
              <a:t>[‘workhours’].</a:t>
            </a:r>
            <a:r>
              <a:rPr lang="en-US" dirty="0" err="1">
                <a:solidFill>
                  <a:srgbClr val="FFFF00"/>
                </a:solidFill>
              </a:rPr>
              <a:t>value_counts</a:t>
            </a:r>
            <a:r>
              <a:rPr lang="en-US" dirty="0">
                <a:solidFill>
                  <a:srgbClr val="FFFF00"/>
                </a:solidFill>
              </a:rPr>
              <a:t>().index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FFFF00"/>
                </a:solidFill>
              </a:rPr>
              <a:t>df_a</a:t>
            </a:r>
            <a:r>
              <a:rPr lang="en-US" dirty="0">
                <a:solidFill>
                  <a:srgbClr val="FFFF00"/>
                </a:solidFill>
              </a:rPr>
              <a:t>[‘workhours’].</a:t>
            </a:r>
            <a:r>
              <a:rPr lang="en-US" dirty="0" err="1">
                <a:solidFill>
                  <a:srgbClr val="FFFF00"/>
                </a:solidFill>
              </a:rPr>
              <a:t>value_counts</a:t>
            </a:r>
            <a:r>
              <a:rPr lang="en-US" dirty="0">
                <a:solidFill>
                  <a:srgbClr val="FFFF00"/>
                </a:solidFill>
              </a:rPr>
              <a:t>()[</a:t>
            </a:r>
            <a:r>
              <a:rPr lang="en-US" dirty="0" err="1">
                <a:solidFill>
                  <a:srgbClr val="FFFF00"/>
                </a:solidFill>
              </a:rPr>
              <a:t>ind</a:t>
            </a:r>
            <a:r>
              <a:rPr lang="en-US" dirty="0">
                <a:solidFill>
                  <a:srgbClr val="FFFF00"/>
                </a:solidFill>
              </a:rPr>
              <a:t>].plot(kind = ‘pie’)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FFFF00"/>
                </a:solidFill>
              </a:rPr>
              <a:t>df_b</a:t>
            </a:r>
            <a:r>
              <a:rPr lang="en-US" dirty="0">
                <a:solidFill>
                  <a:srgbClr val="FFFF00"/>
                </a:solidFill>
              </a:rPr>
              <a:t>[‘workhours’].</a:t>
            </a:r>
            <a:r>
              <a:rPr lang="en-US" dirty="0" err="1">
                <a:solidFill>
                  <a:srgbClr val="FFFF00"/>
                </a:solidFill>
              </a:rPr>
              <a:t>value_counts</a:t>
            </a:r>
            <a:r>
              <a:rPr lang="en-US" dirty="0">
                <a:solidFill>
                  <a:srgbClr val="FFFF00"/>
                </a:solidFill>
              </a:rPr>
              <a:t>()[</a:t>
            </a:r>
            <a:r>
              <a:rPr lang="en-US" dirty="0" err="1">
                <a:solidFill>
                  <a:srgbClr val="FFFF00"/>
                </a:solidFill>
              </a:rPr>
              <a:t>ind</a:t>
            </a:r>
            <a:r>
              <a:rPr lang="en-US" dirty="0">
                <a:solidFill>
                  <a:srgbClr val="FFFF00"/>
                </a:solidFill>
              </a:rPr>
              <a:t>].plot(kind = ‘pie’)</a:t>
            </a:r>
          </a:p>
          <a:p>
            <a:pPr lvl="1"/>
            <a:r>
              <a:rPr lang="en-US" dirty="0"/>
              <a:t>Compare the distribution of ages by histogram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FFFF00"/>
                </a:solidFill>
              </a:rPr>
              <a:t>df_a</a:t>
            </a:r>
            <a:r>
              <a:rPr lang="en-US" dirty="0">
                <a:solidFill>
                  <a:srgbClr val="FFFF00"/>
                </a:solidFill>
              </a:rPr>
              <a:t>[‘age’]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FFFF00"/>
                </a:solidFill>
              </a:rPr>
              <a:t>df_a</a:t>
            </a:r>
            <a:r>
              <a:rPr lang="en-US" dirty="0">
                <a:solidFill>
                  <a:srgbClr val="FFFF00"/>
                </a:solidFill>
              </a:rPr>
              <a:t>[‘age’]</a:t>
            </a:r>
          </a:p>
          <a:p>
            <a:pPr marL="457200" lvl="1" indent="0">
              <a:buNone/>
            </a:pPr>
            <a:endParaRPr lang="en-US" dirty="0">
              <a:solidFill>
                <a:srgbClr val="FFFF00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485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538AA-27FD-4583-96E2-6F721C321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Assessing and Building Intuition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E876A-721B-4FD5-AD34-033BDE44A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57401"/>
            <a:ext cx="10820400" cy="459519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# this returns a tuple of the dimensions of the </a:t>
            </a:r>
            <a:r>
              <a:rPr lang="en-US" dirty="0" err="1"/>
              <a:t>dataframe</a:t>
            </a:r>
            <a:r>
              <a:rPr lang="en-US" dirty="0"/>
              <a:t> (rows and columns)</a:t>
            </a:r>
          </a:p>
          <a:p>
            <a:pPr marL="0" indent="0">
              <a:buNone/>
            </a:pPr>
            <a:r>
              <a:rPr lang="en-US" u="sng" dirty="0" err="1">
                <a:solidFill>
                  <a:srgbClr val="FFFF00"/>
                </a:solidFill>
              </a:rPr>
              <a:t>df.shape</a:t>
            </a:r>
            <a:endParaRPr lang="en-US" u="sng" dirty="0">
              <a:solidFill>
                <a:srgbClr val="FFFF00"/>
              </a:solidFill>
            </a:endParaRPr>
          </a:p>
          <a:p>
            <a:r>
              <a:rPr lang="en-US" dirty="0"/>
              <a:t># this returns the datatypes of the columns</a:t>
            </a:r>
          </a:p>
          <a:p>
            <a:pPr marL="0" indent="0">
              <a:buNone/>
            </a:pPr>
            <a:r>
              <a:rPr lang="en-US" u="sng" dirty="0" err="1">
                <a:solidFill>
                  <a:srgbClr val="FFFF00"/>
                </a:solidFill>
              </a:rPr>
              <a:t>df.dtypes</a:t>
            </a:r>
            <a:endParaRPr lang="en-US" u="sng" dirty="0">
              <a:solidFill>
                <a:srgbClr val="FFFF00"/>
              </a:solidFill>
            </a:endParaRPr>
          </a:p>
          <a:p>
            <a:r>
              <a:rPr lang="en-US" dirty="0"/>
              <a:t># this displays a concise summary of the </a:t>
            </a:r>
            <a:r>
              <a:rPr lang="en-US" dirty="0" err="1"/>
              <a:t>dataframe</a:t>
            </a:r>
            <a:r>
              <a:rPr lang="en-US" dirty="0"/>
              <a:t>,</a:t>
            </a:r>
          </a:p>
          <a:p>
            <a:r>
              <a:rPr lang="en-US" dirty="0"/>
              <a:t># including the features with missing values</a:t>
            </a:r>
          </a:p>
          <a:p>
            <a:pPr marL="0" indent="0">
              <a:buNone/>
            </a:pPr>
            <a:r>
              <a:rPr lang="en-US" u="sng" dirty="0">
                <a:solidFill>
                  <a:srgbClr val="FFFF00"/>
                </a:solidFill>
              </a:rPr>
              <a:t>df.info()</a:t>
            </a:r>
          </a:p>
          <a:p>
            <a:r>
              <a:rPr lang="en-US" dirty="0"/>
              <a:t># this returns the number of unique values in each column</a:t>
            </a:r>
          </a:p>
          <a:p>
            <a:pPr marL="0" indent="0">
              <a:buNone/>
            </a:pPr>
            <a:r>
              <a:rPr lang="en-US" u="sng" dirty="0" err="1">
                <a:solidFill>
                  <a:srgbClr val="FFFF00"/>
                </a:solidFill>
              </a:rPr>
              <a:t>df.nunique</a:t>
            </a:r>
            <a:r>
              <a:rPr lang="en-US" u="sng" dirty="0">
                <a:solidFill>
                  <a:srgbClr val="FFFF00"/>
                </a:solidFill>
              </a:rPr>
              <a:t>()</a:t>
            </a:r>
          </a:p>
          <a:p>
            <a:r>
              <a:rPr lang="en-US" dirty="0"/>
              <a:t># this returns useful descriptive statistics for each column of data</a:t>
            </a:r>
          </a:p>
          <a:p>
            <a:r>
              <a:rPr lang="en-US" dirty="0" err="1">
                <a:solidFill>
                  <a:srgbClr val="FFFF00"/>
                </a:solidFill>
              </a:rPr>
              <a:t>df.describe</a:t>
            </a:r>
            <a:r>
              <a:rPr lang="en-US" dirty="0">
                <a:solidFill>
                  <a:srgbClr val="FFFF00"/>
                </a:solidFill>
              </a:rPr>
              <a:t>().</a:t>
            </a:r>
            <a:r>
              <a:rPr lang="en-US" dirty="0" err="1">
                <a:solidFill>
                  <a:srgbClr val="FFFF00"/>
                </a:solidFill>
              </a:rPr>
              <a:t>ph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will return for </a:t>
            </a:r>
            <a:r>
              <a:rPr lang="en-US" dirty="0" err="1"/>
              <a:t>ph</a:t>
            </a:r>
            <a:r>
              <a:rPr lang="en-US" dirty="0"/>
              <a:t> column only</a:t>
            </a:r>
          </a:p>
          <a:p>
            <a:pPr marL="0" indent="0">
              <a:buNone/>
            </a:pPr>
            <a:r>
              <a:rPr lang="en-US" u="sng" dirty="0" err="1">
                <a:solidFill>
                  <a:srgbClr val="FFFF00"/>
                </a:solidFill>
              </a:rPr>
              <a:t>df.describe</a:t>
            </a:r>
            <a:r>
              <a:rPr lang="en-US" u="sng" dirty="0">
                <a:solidFill>
                  <a:srgbClr val="FFFF00"/>
                </a:solidFill>
              </a:rPr>
              <a:t>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633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923FD-9CE5-44DE-94EA-E6F6E6BED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0EA1A-E18E-47D4-9C5C-4FBCDCE5D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drop columns from 2008 dataset</a:t>
            </a:r>
          </a:p>
          <a:p>
            <a:r>
              <a:rPr lang="en-US" dirty="0">
                <a:solidFill>
                  <a:srgbClr val="FFFF00"/>
                </a:solidFill>
              </a:rPr>
              <a:t>df_08.drop(['</a:t>
            </a:r>
            <a:r>
              <a:rPr lang="en-US" dirty="0" err="1">
                <a:solidFill>
                  <a:srgbClr val="FFFF00"/>
                </a:solidFill>
              </a:rPr>
              <a:t>Stnd</a:t>
            </a:r>
            <a:r>
              <a:rPr lang="en-US" dirty="0">
                <a:solidFill>
                  <a:srgbClr val="FFFF00"/>
                </a:solidFill>
              </a:rPr>
              <a:t>', '</a:t>
            </a:r>
            <a:r>
              <a:rPr lang="en-US" dirty="0" err="1">
                <a:solidFill>
                  <a:srgbClr val="FFFF00"/>
                </a:solidFill>
              </a:rPr>
              <a:t>Underhood</a:t>
            </a:r>
            <a:r>
              <a:rPr lang="en-US" dirty="0">
                <a:solidFill>
                  <a:srgbClr val="FFFF00"/>
                </a:solidFill>
              </a:rPr>
              <a:t> ID', 'FE Calc Appr', '</a:t>
            </a:r>
            <a:r>
              <a:rPr lang="en-US" dirty="0" err="1">
                <a:solidFill>
                  <a:srgbClr val="FFFF00"/>
                </a:solidFill>
              </a:rPr>
              <a:t>Unadj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Cmb</a:t>
            </a:r>
            <a:r>
              <a:rPr lang="en-US" dirty="0">
                <a:solidFill>
                  <a:srgbClr val="FFFF00"/>
                </a:solidFill>
              </a:rPr>
              <a:t> MPG'], axis=1, </a:t>
            </a:r>
            <a:r>
              <a:rPr lang="en-US" dirty="0" err="1">
                <a:solidFill>
                  <a:srgbClr val="FFFF00"/>
                </a:solidFill>
              </a:rPr>
              <a:t>inplace</a:t>
            </a:r>
            <a:r>
              <a:rPr lang="en-US" dirty="0">
                <a:solidFill>
                  <a:srgbClr val="FFFF00"/>
                </a:solidFill>
              </a:rPr>
              <a:t>=True)</a:t>
            </a:r>
          </a:p>
          <a:p>
            <a:r>
              <a:rPr lang="en-US" dirty="0"/>
              <a:t>No. of duplicated rows</a:t>
            </a:r>
          </a:p>
          <a:p>
            <a:pPr marL="0" indent="0">
              <a:buNone/>
            </a:pPr>
            <a:r>
              <a:rPr lang="en-US" u="sng" dirty="0">
                <a:solidFill>
                  <a:srgbClr val="FFFF00"/>
                </a:solidFill>
              </a:rPr>
              <a:t>sum(</a:t>
            </a:r>
            <a:r>
              <a:rPr lang="en-US" u="sng" dirty="0" err="1">
                <a:solidFill>
                  <a:srgbClr val="FFFF00"/>
                </a:solidFill>
              </a:rPr>
              <a:t>df.duplicated</a:t>
            </a:r>
            <a:r>
              <a:rPr lang="en-US" u="sng" dirty="0">
                <a:solidFill>
                  <a:srgbClr val="FFFF00"/>
                </a:solidFill>
              </a:rPr>
              <a:t>())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196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42BDA-B3D8-4A88-B19C-8BD48F8C7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Indexing and Selecting Data in Pandas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70962-F4F4-4E78-95BA-B95CE5E76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View the index number and label for each column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FF00"/>
                </a:solidFill>
              </a:rPr>
              <a:t>for </a:t>
            </a:r>
            <a:r>
              <a:rPr lang="en-US" i="1" dirty="0" err="1">
                <a:solidFill>
                  <a:srgbClr val="FFFF00"/>
                </a:solidFill>
              </a:rPr>
              <a:t>i</a:t>
            </a:r>
            <a:r>
              <a:rPr lang="en-US" i="1" dirty="0">
                <a:solidFill>
                  <a:srgbClr val="FFFF00"/>
                </a:solidFill>
              </a:rPr>
              <a:t>, v in enumerate(</a:t>
            </a:r>
            <a:r>
              <a:rPr lang="en-US" i="1" dirty="0" err="1">
                <a:solidFill>
                  <a:srgbClr val="FFFF00"/>
                </a:solidFill>
              </a:rPr>
              <a:t>df.columns</a:t>
            </a:r>
            <a:r>
              <a:rPr lang="en-US" i="1" dirty="0">
                <a:solidFill>
                  <a:srgbClr val="FFFF00"/>
                </a:solidFill>
              </a:rPr>
              <a:t>):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FF00"/>
                </a:solidFill>
              </a:rPr>
              <a:t>    print(</a:t>
            </a:r>
            <a:r>
              <a:rPr lang="en-US" i="1" dirty="0" err="1">
                <a:solidFill>
                  <a:srgbClr val="FFFF00"/>
                </a:solidFill>
              </a:rPr>
              <a:t>i</a:t>
            </a:r>
            <a:r>
              <a:rPr lang="en-US" i="1" dirty="0">
                <a:solidFill>
                  <a:srgbClr val="FFFF00"/>
                </a:solidFill>
              </a:rPr>
              <a:t>, v)</a:t>
            </a:r>
          </a:p>
          <a:p>
            <a:r>
              <a:rPr lang="en-US" dirty="0"/>
              <a:t># select all the columns from 'id' to the last mean column</a:t>
            </a:r>
          </a:p>
          <a:p>
            <a:pPr marL="0" indent="0">
              <a:buNone/>
            </a:pPr>
            <a:r>
              <a:rPr lang="en-US" i="1" dirty="0" err="1">
                <a:solidFill>
                  <a:srgbClr val="FFFF00"/>
                </a:solidFill>
              </a:rPr>
              <a:t>df_means</a:t>
            </a:r>
            <a:r>
              <a:rPr lang="en-US" i="1" dirty="0">
                <a:solidFill>
                  <a:srgbClr val="FFFF00"/>
                </a:solidFill>
              </a:rPr>
              <a:t> = </a:t>
            </a:r>
            <a:r>
              <a:rPr lang="en-US" i="1" dirty="0" err="1">
                <a:solidFill>
                  <a:srgbClr val="FFFF00"/>
                </a:solidFill>
              </a:rPr>
              <a:t>df.loc</a:t>
            </a:r>
            <a:r>
              <a:rPr lang="en-US" i="1" dirty="0">
                <a:solidFill>
                  <a:srgbClr val="FFFF00"/>
                </a:solidFill>
              </a:rPr>
              <a:t> [ : , 'id’ : '</a:t>
            </a:r>
            <a:r>
              <a:rPr lang="en-US" i="1" dirty="0" err="1">
                <a:solidFill>
                  <a:srgbClr val="FFFF00"/>
                </a:solidFill>
              </a:rPr>
              <a:t>fractal_dimension_mean</a:t>
            </a:r>
            <a:r>
              <a:rPr lang="en-US" i="1" dirty="0">
                <a:solidFill>
                  <a:srgbClr val="FFFF00"/>
                </a:solidFill>
              </a:rPr>
              <a:t>’]</a:t>
            </a:r>
          </a:p>
          <a:p>
            <a:r>
              <a:rPr lang="en-US" i="1" dirty="0"/>
              <a:t># </a:t>
            </a:r>
            <a:r>
              <a:rPr lang="en-US" dirty="0"/>
              <a:t>repeat the step above using index numbers</a:t>
            </a:r>
          </a:p>
          <a:p>
            <a:pPr marL="0" indent="0">
              <a:buNone/>
            </a:pPr>
            <a:r>
              <a:rPr lang="en-US" i="1" dirty="0" err="1">
                <a:solidFill>
                  <a:srgbClr val="FFFF00"/>
                </a:solidFill>
              </a:rPr>
              <a:t>df_means</a:t>
            </a:r>
            <a:r>
              <a:rPr lang="en-US" i="1" dirty="0">
                <a:solidFill>
                  <a:srgbClr val="FFFF00"/>
                </a:solidFill>
              </a:rPr>
              <a:t> = </a:t>
            </a:r>
            <a:r>
              <a:rPr lang="en-US" i="1" dirty="0" err="1">
                <a:solidFill>
                  <a:srgbClr val="FFFF00"/>
                </a:solidFill>
              </a:rPr>
              <a:t>df.iloc</a:t>
            </a:r>
            <a:r>
              <a:rPr lang="en-US" i="1" dirty="0">
                <a:solidFill>
                  <a:srgbClr val="FFFF00"/>
                </a:solidFill>
              </a:rPr>
              <a:t>[:,:11]</a:t>
            </a:r>
          </a:p>
        </p:txBody>
      </p:sp>
    </p:spTree>
    <p:extLst>
      <p:ext uri="{BB962C8B-B14F-4D97-AF65-F5344CB8AC3E}">
        <p14:creationId xmlns:p14="http://schemas.microsoft.com/office/powerpoint/2010/main" val="2288246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392BC-6872-4A3D-A19F-B2AEA2A1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Renaming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37324-535A-43C7-AC32-BC4FED32E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30017"/>
            <a:ext cx="10820400" cy="500932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Rename a column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FF00"/>
                </a:solidFill>
              </a:rPr>
              <a:t>df.rename</a:t>
            </a:r>
            <a:r>
              <a:rPr lang="en-US" dirty="0">
                <a:solidFill>
                  <a:srgbClr val="FFFF00"/>
                </a:solidFill>
              </a:rPr>
              <a:t>(columns={old_name’:</a:t>
            </a:r>
            <a:r>
              <a:rPr lang="en-US" dirty="0" err="1">
                <a:solidFill>
                  <a:srgbClr val="FFFF00"/>
                </a:solidFill>
              </a:rPr>
              <a:t>new_name</a:t>
            </a:r>
            <a:r>
              <a:rPr lang="en-US" dirty="0">
                <a:solidFill>
                  <a:srgbClr val="FFFF00"/>
                </a:solidFill>
              </a:rPr>
              <a:t>'}, </a:t>
            </a:r>
            <a:r>
              <a:rPr lang="en-US" dirty="0" err="1">
                <a:solidFill>
                  <a:srgbClr val="FFFF00"/>
                </a:solidFill>
              </a:rPr>
              <a:t>inplace</a:t>
            </a:r>
            <a:r>
              <a:rPr lang="en-US" dirty="0">
                <a:solidFill>
                  <a:srgbClr val="FFFF00"/>
                </a:solidFill>
              </a:rPr>
              <a:t>=True)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remove "_mean" from column names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FF00"/>
                </a:solidFill>
              </a:rPr>
              <a:t>new_labels</a:t>
            </a:r>
            <a:r>
              <a:rPr lang="en-US" dirty="0">
                <a:solidFill>
                  <a:srgbClr val="FFFF00"/>
                </a:solidFill>
              </a:rPr>
              <a:t> = []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FF00"/>
                </a:solidFill>
              </a:rPr>
              <a:t>for col in </a:t>
            </a:r>
            <a:r>
              <a:rPr lang="en-US" i="1" dirty="0" err="1">
                <a:solidFill>
                  <a:srgbClr val="FFFF00"/>
                </a:solidFill>
              </a:rPr>
              <a:t>df.columns</a:t>
            </a:r>
            <a:r>
              <a:rPr lang="en-US" i="1" dirty="0">
                <a:solidFill>
                  <a:srgbClr val="FFFF00"/>
                </a:solidFill>
              </a:rPr>
              <a:t>: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FF00"/>
                </a:solidFill>
              </a:rPr>
              <a:t>    if '_mean' in col: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FF00"/>
                </a:solidFill>
              </a:rPr>
              <a:t>        </a:t>
            </a:r>
            <a:r>
              <a:rPr lang="en-US" i="1" dirty="0" err="1">
                <a:solidFill>
                  <a:srgbClr val="FFFF00"/>
                </a:solidFill>
              </a:rPr>
              <a:t>new_labels.append</a:t>
            </a:r>
            <a:r>
              <a:rPr lang="en-US" i="1" dirty="0">
                <a:solidFill>
                  <a:srgbClr val="FFFF00"/>
                </a:solidFill>
              </a:rPr>
              <a:t>(col[:-5])  # exclude last 6 characters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FF00"/>
                </a:solidFill>
              </a:rPr>
              <a:t>    else: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FF00"/>
                </a:solidFill>
              </a:rPr>
              <a:t>        </a:t>
            </a:r>
            <a:r>
              <a:rPr lang="en-US" i="1" dirty="0" err="1">
                <a:solidFill>
                  <a:srgbClr val="FFFF00"/>
                </a:solidFill>
              </a:rPr>
              <a:t>new_labels.append</a:t>
            </a:r>
            <a:r>
              <a:rPr lang="en-US" i="1" dirty="0">
                <a:solidFill>
                  <a:srgbClr val="FFFF00"/>
                </a:solidFill>
              </a:rPr>
              <a:t>(col)</a:t>
            </a:r>
          </a:p>
          <a:p>
            <a:pPr marL="0" indent="0">
              <a:buNone/>
            </a:pPr>
            <a:r>
              <a:rPr lang="en-US" i="1" dirty="0"/>
              <a:t># assign new labels to columns in </a:t>
            </a:r>
            <a:r>
              <a:rPr lang="en-US" i="1" dirty="0" err="1"/>
              <a:t>dataframe</a:t>
            </a:r>
            <a:endParaRPr lang="en-US" i="1" dirty="0"/>
          </a:p>
          <a:p>
            <a:pPr marL="0" indent="0">
              <a:buNone/>
            </a:pPr>
            <a:r>
              <a:rPr lang="en-US" i="1" dirty="0" err="1">
                <a:solidFill>
                  <a:srgbClr val="FFFF00"/>
                </a:solidFill>
              </a:rPr>
              <a:t>df.columns</a:t>
            </a:r>
            <a:r>
              <a:rPr lang="en-US" i="1" dirty="0">
                <a:solidFill>
                  <a:srgbClr val="FFFF00"/>
                </a:solidFill>
              </a:rPr>
              <a:t> = </a:t>
            </a:r>
            <a:r>
              <a:rPr lang="en-US" i="1" dirty="0" err="1">
                <a:solidFill>
                  <a:srgbClr val="FFFF00"/>
                </a:solidFill>
              </a:rPr>
              <a:t>new_labels</a:t>
            </a:r>
            <a:endParaRPr lang="en-US" i="1" dirty="0">
              <a:solidFill>
                <a:srgbClr val="FFFF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628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4143D-4E7A-4C65-B7E0-173912E21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Renaming column </a:t>
            </a:r>
            <a:r>
              <a:rPr lang="en-US" sz="24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cont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E6D0C-5F3D-499B-AD57-7BA5F0970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replace spaces with underscores and lowercase labels for 2008 dataset</a:t>
            </a:r>
          </a:p>
          <a:p>
            <a:r>
              <a:rPr lang="en-US" dirty="0">
                <a:solidFill>
                  <a:srgbClr val="FFFF00"/>
                </a:solidFill>
              </a:rPr>
              <a:t>df_08.rename(columns=lambda x: </a:t>
            </a:r>
            <a:r>
              <a:rPr lang="en-US" dirty="0" err="1">
                <a:solidFill>
                  <a:srgbClr val="FFFF00"/>
                </a:solidFill>
              </a:rPr>
              <a:t>x.strip</a:t>
            </a:r>
            <a:r>
              <a:rPr lang="en-US" dirty="0">
                <a:solidFill>
                  <a:srgbClr val="FFFF00"/>
                </a:solidFill>
              </a:rPr>
              <a:t>().lower().replace(" ", "_"), </a:t>
            </a:r>
            <a:r>
              <a:rPr lang="en-US" dirty="0" err="1">
                <a:solidFill>
                  <a:srgbClr val="FFFF00"/>
                </a:solidFill>
              </a:rPr>
              <a:t>inplace</a:t>
            </a:r>
            <a:r>
              <a:rPr lang="en-US" dirty="0">
                <a:solidFill>
                  <a:srgbClr val="FFFF00"/>
                </a:solidFill>
              </a:rPr>
              <a:t>=True)</a:t>
            </a:r>
          </a:p>
          <a:p>
            <a:r>
              <a:rPr lang="en-US" dirty="0"/>
              <a:t># confirm column labels for 2008 and 2018 datasets are identical</a:t>
            </a:r>
          </a:p>
          <a:p>
            <a:r>
              <a:rPr lang="en-US" dirty="0">
                <a:solidFill>
                  <a:srgbClr val="FFFF00"/>
                </a:solidFill>
              </a:rPr>
              <a:t>df_08.columns == df_18.columns</a:t>
            </a:r>
          </a:p>
          <a:p>
            <a:r>
              <a:rPr lang="en-US" dirty="0"/>
              <a:t># make sure they're all identical like this</a:t>
            </a:r>
          </a:p>
          <a:p>
            <a:r>
              <a:rPr lang="en-US" dirty="0">
                <a:solidFill>
                  <a:srgbClr val="FFFF00"/>
                </a:solidFill>
              </a:rPr>
              <a:t>(df_08.columns == df_18.columns).all()</a:t>
            </a:r>
          </a:p>
        </p:txBody>
      </p:sp>
    </p:spTree>
    <p:extLst>
      <p:ext uri="{BB962C8B-B14F-4D97-AF65-F5344CB8AC3E}">
        <p14:creationId xmlns:p14="http://schemas.microsoft.com/office/powerpoint/2010/main" val="3893226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15382-FFED-4001-8720-795C315F8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1044" y="353556"/>
            <a:ext cx="8610600" cy="1183696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Example 2 of renaming columns of adding  name at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9717B-5E2A-4698-826B-47BAC6DED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37252"/>
            <a:ext cx="10820400" cy="5221357"/>
          </a:xfrm>
        </p:spPr>
        <p:txBody>
          <a:bodyPr/>
          <a:lstStyle/>
          <a:p>
            <a:r>
              <a:rPr lang="en-US" dirty="0"/>
              <a:t> #first 10 characters of the column label and </a:t>
            </a:r>
            <a:r>
              <a:rPr lang="en-US" dirty="0" err="1"/>
              <a:t>and</a:t>
            </a:r>
            <a:r>
              <a:rPr lang="en-US" dirty="0"/>
              <a:t> concatenate it with _2008</a:t>
            </a:r>
          </a:p>
          <a:p>
            <a:r>
              <a:rPr lang="en-US" dirty="0" err="1">
                <a:solidFill>
                  <a:srgbClr val="FFFF00"/>
                </a:solidFill>
              </a:rPr>
              <a:t>new_labels</a:t>
            </a:r>
            <a:r>
              <a:rPr lang="en-US" dirty="0">
                <a:solidFill>
                  <a:srgbClr val="FFFF00"/>
                </a:solidFill>
              </a:rPr>
              <a:t> = []</a:t>
            </a:r>
          </a:p>
          <a:p>
            <a:r>
              <a:rPr lang="en-US" dirty="0">
                <a:solidFill>
                  <a:srgbClr val="FFFF00"/>
                </a:solidFill>
              </a:rPr>
              <a:t>for col in df_08.columns:</a:t>
            </a:r>
          </a:p>
          <a:p>
            <a:r>
              <a:rPr lang="en-US" dirty="0">
                <a:solidFill>
                  <a:srgbClr val="FFFF00"/>
                </a:solidFill>
              </a:rPr>
              <a:t>    if '_2008' in col:</a:t>
            </a:r>
          </a:p>
          <a:p>
            <a:r>
              <a:rPr lang="en-US" dirty="0">
                <a:solidFill>
                  <a:srgbClr val="FFFF00"/>
                </a:solidFill>
              </a:rPr>
              <a:t>        </a:t>
            </a:r>
            <a:r>
              <a:rPr lang="en-US" dirty="0" err="1">
                <a:solidFill>
                  <a:srgbClr val="FFFF00"/>
                </a:solidFill>
              </a:rPr>
              <a:t>new_labels.append</a:t>
            </a:r>
            <a:r>
              <a:rPr lang="en-US" dirty="0">
                <a:solidFill>
                  <a:srgbClr val="FFFF00"/>
                </a:solidFill>
              </a:rPr>
              <a:t>(col)  </a:t>
            </a:r>
          </a:p>
          <a:p>
            <a:r>
              <a:rPr lang="en-US" dirty="0">
                <a:solidFill>
                  <a:srgbClr val="FFFF00"/>
                </a:solidFill>
              </a:rPr>
              <a:t>    else:</a:t>
            </a:r>
          </a:p>
          <a:p>
            <a:r>
              <a:rPr lang="en-US" dirty="0">
                <a:solidFill>
                  <a:srgbClr val="FFFF00"/>
                </a:solidFill>
              </a:rPr>
              <a:t>        </a:t>
            </a:r>
            <a:r>
              <a:rPr lang="en-US" dirty="0" err="1">
                <a:solidFill>
                  <a:srgbClr val="FFFF00"/>
                </a:solidFill>
              </a:rPr>
              <a:t>new_labels.append</a:t>
            </a:r>
            <a:r>
              <a:rPr lang="en-US" dirty="0">
                <a:solidFill>
                  <a:srgbClr val="FFFF00"/>
                </a:solidFill>
              </a:rPr>
              <a:t>(col[:10] + "_2008")</a:t>
            </a:r>
          </a:p>
          <a:p>
            <a:r>
              <a:rPr lang="en-US" dirty="0"/>
              <a:t># assign new labels to columns in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df_08.columns = </a:t>
            </a:r>
            <a:r>
              <a:rPr lang="en-US" dirty="0" err="1">
                <a:solidFill>
                  <a:srgbClr val="FFFF00"/>
                </a:solidFill>
              </a:rPr>
              <a:t>new_labels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/>
              <a:t>OR</a:t>
            </a:r>
          </a:p>
          <a:p>
            <a:r>
              <a:rPr lang="en-US" dirty="0"/>
              <a:t># rename 2008 columns</a:t>
            </a:r>
          </a:p>
          <a:p>
            <a:r>
              <a:rPr lang="en-US" dirty="0">
                <a:solidFill>
                  <a:srgbClr val="FFFF00"/>
                </a:solidFill>
              </a:rPr>
              <a:t>df_08.rename(columns=lambda x: x[:10] + "_2008", </a:t>
            </a:r>
            <a:r>
              <a:rPr lang="en-US" dirty="0" err="1">
                <a:solidFill>
                  <a:srgbClr val="FFFF00"/>
                </a:solidFill>
              </a:rPr>
              <a:t>inplace</a:t>
            </a:r>
            <a:r>
              <a:rPr lang="en-US" dirty="0">
                <a:solidFill>
                  <a:srgbClr val="FFFF00"/>
                </a:solidFill>
              </a:rPr>
              <a:t>=True)</a:t>
            </a:r>
          </a:p>
        </p:txBody>
      </p:sp>
    </p:spTree>
    <p:extLst>
      <p:ext uri="{BB962C8B-B14F-4D97-AF65-F5344CB8AC3E}">
        <p14:creationId xmlns:p14="http://schemas.microsoft.com/office/powerpoint/2010/main" val="273619884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4952</TotalTime>
  <Words>3027</Words>
  <Application>Microsoft Office PowerPoint</Application>
  <PresentationFormat>Widescreen</PresentationFormat>
  <Paragraphs>296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Arial</vt:lpstr>
      <vt:lpstr>Century Gothic</vt:lpstr>
      <vt:lpstr>Vapor Trail</vt:lpstr>
      <vt:lpstr>Load data</vt:lpstr>
      <vt:lpstr>index</vt:lpstr>
      <vt:lpstr>Writing CSV Files</vt:lpstr>
      <vt:lpstr>Assessing and Building Intuition</vt:lpstr>
      <vt:lpstr>Cont…</vt:lpstr>
      <vt:lpstr>Indexing and Selecting Data in Pandas</vt:lpstr>
      <vt:lpstr>Renaming columns</vt:lpstr>
      <vt:lpstr>Renaming column cont…</vt:lpstr>
      <vt:lpstr>Example 2 of renaming columns of adding  name at end</vt:lpstr>
      <vt:lpstr>Creating new array </vt:lpstr>
      <vt:lpstr>Adding a new column</vt:lpstr>
      <vt:lpstr>Combining two dataframes</vt:lpstr>
      <vt:lpstr>Types of merges</vt:lpstr>
      <vt:lpstr>Missing value</vt:lpstr>
      <vt:lpstr>Fixing Datatypes</vt:lpstr>
      <vt:lpstr>Fixing datatype of multiple columns</vt:lpstr>
      <vt:lpstr>Datatype containg “/”</vt:lpstr>
      <vt:lpstr>Cont…</vt:lpstr>
      <vt:lpstr>duplicates</vt:lpstr>
      <vt:lpstr>EDA with visuals example from wine dataset</vt:lpstr>
      <vt:lpstr>Groupby function</vt:lpstr>
      <vt:lpstr>Cut function example for wine dataset</vt:lpstr>
      <vt:lpstr>Selected rows query function</vt:lpstr>
      <vt:lpstr>To find index of max value</vt:lpstr>
      <vt:lpstr>Fuel economy example</vt:lpstr>
      <vt:lpstr>Plotting with pandas (histograms) distribution and skewed</vt:lpstr>
      <vt:lpstr>To plot distribution on same plot</vt:lpstr>
      <vt:lpstr>Bar chart pie chart (in pandas)</vt:lpstr>
      <vt:lpstr>Bar chart in matplotlib</vt:lpstr>
      <vt:lpstr>Fuel economy example</vt:lpstr>
      <vt:lpstr>Wine quality example</vt:lpstr>
      <vt:lpstr>Cont…</vt:lpstr>
      <vt:lpstr>Scatter matrix</vt:lpstr>
      <vt:lpstr>Box plot (outliers)</vt:lpstr>
      <vt:lpstr>line plot for the data </vt:lpstr>
      <vt:lpstr>Drawing conclusion example by descriptive statistics </vt:lpstr>
      <vt:lpstr>Communicating Results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Process</dc:title>
  <dc:creator>Dr Alina</dc:creator>
  <cp:lastModifiedBy>Alina Zeshan</cp:lastModifiedBy>
  <cp:revision>52</cp:revision>
  <dcterms:created xsi:type="dcterms:W3CDTF">2018-05-21T06:04:54Z</dcterms:created>
  <dcterms:modified xsi:type="dcterms:W3CDTF">2018-06-05T05:19:36Z</dcterms:modified>
</cp:coreProperties>
</file>