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412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258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866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2455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986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9394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03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514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0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3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832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693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47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26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45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997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465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8/15/2018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529389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tatsref.com/HTML/index.html?arima.html" TargetMode="External"/><Relationship Id="rId2" Type="http://schemas.openxmlformats.org/officeDocument/2006/relationships/hyperlink" Target="https://en.wikipedia.org/wiki/Durbin%E2%80%93Watson_statisti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tl.nist.gov/div898/handbook/pri/section2/pri24.htm" TargetMode="External"/><Relationship Id="rId2" Type="http://schemas.openxmlformats.org/officeDocument/2006/relationships/hyperlink" Target="http://www.statisticshowto.com/box-cox-transform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lassroom.udacity.com/courses/ud1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tav.github.io/python/vif_factor_python.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CED1-43B9-49B5-A208-BBBE031A307F}"/>
              </a:ext>
            </a:extLst>
          </p:cNvPr>
          <p:cNvSpPr>
            <a:spLocks noGrp="1"/>
          </p:cNvSpPr>
          <p:nvPr>
            <p:ph type="ctrTitle"/>
          </p:nvPr>
        </p:nvSpPr>
        <p:spPr/>
        <p:txBody>
          <a:bodyPr/>
          <a:lstStyle/>
          <a:p>
            <a:r>
              <a:rPr lang="en-US" dirty="0"/>
              <a:t>Multiple Linear regression</a:t>
            </a:r>
          </a:p>
        </p:txBody>
      </p:sp>
      <p:sp>
        <p:nvSpPr>
          <p:cNvPr id="3" name="Subtitle 2">
            <a:extLst>
              <a:ext uri="{FF2B5EF4-FFF2-40B4-BE49-F238E27FC236}">
                <a16:creationId xmlns:a16="http://schemas.microsoft.com/office/drawing/2014/main" id="{0E1B1D3F-50DA-4923-8C57-B5C1F4A0A0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7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E457B9-9EA5-4376-A7D3-5B185763B214}"/>
              </a:ext>
            </a:extLst>
          </p:cNvPr>
          <p:cNvGraphicFramePr>
            <a:graphicFrameLocks noGrp="1"/>
          </p:cNvGraphicFramePr>
          <p:nvPr>
            <p:ph idx="1"/>
            <p:extLst>
              <p:ext uri="{D42A27DB-BD31-4B8C-83A1-F6EECF244321}">
                <p14:modId xmlns:p14="http://schemas.microsoft.com/office/powerpoint/2010/main" val="3523021595"/>
              </p:ext>
            </p:extLst>
          </p:nvPr>
        </p:nvGraphicFramePr>
        <p:xfrm>
          <a:off x="931035" y="386901"/>
          <a:ext cx="8947148" cy="3931920"/>
        </p:xfrm>
        <a:graphic>
          <a:graphicData uri="http://schemas.openxmlformats.org/drawingml/2006/table">
            <a:tbl>
              <a:tblPr/>
              <a:tblGrid>
                <a:gridCol w="2236787">
                  <a:extLst>
                    <a:ext uri="{9D8B030D-6E8A-4147-A177-3AD203B41FA5}">
                      <a16:colId xmlns:a16="http://schemas.microsoft.com/office/drawing/2014/main" val="3793559905"/>
                    </a:ext>
                  </a:extLst>
                </a:gridCol>
                <a:gridCol w="2172803">
                  <a:extLst>
                    <a:ext uri="{9D8B030D-6E8A-4147-A177-3AD203B41FA5}">
                      <a16:colId xmlns:a16="http://schemas.microsoft.com/office/drawing/2014/main" val="1765758935"/>
                    </a:ext>
                  </a:extLst>
                </a:gridCol>
                <a:gridCol w="2300771">
                  <a:extLst>
                    <a:ext uri="{9D8B030D-6E8A-4147-A177-3AD203B41FA5}">
                      <a16:colId xmlns:a16="http://schemas.microsoft.com/office/drawing/2014/main" val="9851760"/>
                    </a:ext>
                  </a:extLst>
                </a:gridCol>
                <a:gridCol w="2236787">
                  <a:extLst>
                    <a:ext uri="{9D8B030D-6E8A-4147-A177-3AD203B41FA5}">
                      <a16:colId xmlns:a16="http://schemas.microsoft.com/office/drawing/2014/main" val="1281676645"/>
                    </a:ext>
                  </a:extLst>
                </a:gridCol>
              </a:tblGrid>
              <a:tr h="365760">
                <a:tc gridSpan="4">
                  <a:txBody>
                    <a:bodyPr/>
                    <a:lstStyle/>
                    <a:p>
                      <a:r>
                        <a:rPr lang="en-US" sz="1800"/>
                        <a:t>OLS Regression Results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8663533"/>
                  </a:ext>
                </a:extLst>
              </a:tr>
              <a:tr h="365760">
                <a:tc>
                  <a:txBody>
                    <a:bodyPr/>
                    <a:lstStyle/>
                    <a:p>
                      <a:r>
                        <a:rPr lang="en-US" sz="1800"/>
                        <a:t>Dep. Variable:</a:t>
                      </a:r>
                    </a:p>
                  </a:txBody>
                  <a:tcPr anchor="ctr">
                    <a:lnL>
                      <a:noFill/>
                    </a:lnL>
                    <a:lnR>
                      <a:noFill/>
                    </a:lnR>
                    <a:lnB>
                      <a:noFill/>
                    </a:lnB>
                  </a:tcPr>
                </a:tc>
                <a:tc>
                  <a:txBody>
                    <a:bodyPr/>
                    <a:lstStyle/>
                    <a:p>
                      <a:r>
                        <a:rPr lang="en-US" sz="1800"/>
                        <a:t>price</a:t>
                      </a:r>
                    </a:p>
                  </a:txBody>
                  <a:tcPr anchor="ctr">
                    <a:lnL>
                      <a:noFill/>
                    </a:lnL>
                    <a:lnR>
                      <a:noFill/>
                    </a:lnR>
                    <a:lnT>
                      <a:noFill/>
                    </a:lnT>
                    <a:lnB>
                      <a:noFill/>
                    </a:lnB>
                  </a:tcPr>
                </a:tc>
                <a:tc>
                  <a:txBody>
                    <a:bodyPr/>
                    <a:lstStyle/>
                    <a:p>
                      <a:r>
                        <a:rPr lang="en-US" sz="1800" dirty="0">
                          <a:solidFill>
                            <a:srgbClr val="FF0000"/>
                          </a:solidFill>
                        </a:rPr>
                        <a:t>R-squared: </a:t>
                      </a:r>
                    </a:p>
                  </a:txBody>
                  <a:tcPr anchor="ctr">
                    <a:lnL>
                      <a:noFill/>
                    </a:lnL>
                    <a:lnR>
                      <a:noFill/>
                    </a:lnR>
                    <a:lnT>
                      <a:noFill/>
                    </a:lnT>
                    <a:lnB>
                      <a:noFill/>
                    </a:lnB>
                  </a:tcPr>
                </a:tc>
                <a:tc>
                  <a:txBody>
                    <a:bodyPr/>
                    <a:lstStyle/>
                    <a:p>
                      <a:r>
                        <a:rPr lang="en-US" sz="1800" dirty="0">
                          <a:solidFill>
                            <a:srgbClr val="FF0000"/>
                          </a:solidFill>
                        </a:rPr>
                        <a:t>0.339</a:t>
                      </a:r>
                    </a:p>
                  </a:txBody>
                  <a:tcPr anchor="ctr">
                    <a:lnL>
                      <a:noFill/>
                    </a:lnL>
                    <a:lnR>
                      <a:noFill/>
                    </a:lnR>
                    <a:lnT>
                      <a:noFill/>
                    </a:lnT>
                    <a:lnB>
                      <a:noFill/>
                    </a:lnB>
                  </a:tcPr>
                </a:tc>
                <a:extLst>
                  <a:ext uri="{0D108BD9-81ED-4DB2-BD59-A6C34878D82A}">
                    <a16:rowId xmlns:a16="http://schemas.microsoft.com/office/drawing/2014/main" val="2723380005"/>
                  </a:ext>
                </a:extLst>
              </a:tr>
              <a:tr h="365760">
                <a:tc>
                  <a:txBody>
                    <a:bodyPr/>
                    <a:lstStyle/>
                    <a:p>
                      <a:r>
                        <a:rPr lang="en-US" sz="1800"/>
                        <a:t>Model:</a:t>
                      </a:r>
                    </a:p>
                  </a:txBody>
                  <a:tcPr anchor="ctr">
                    <a:lnL>
                      <a:noFill/>
                    </a:lnL>
                    <a:lnR>
                      <a:noFill/>
                    </a:lnR>
                    <a:lnT>
                      <a:noFill/>
                    </a:lnT>
                    <a:lnB>
                      <a:noFill/>
                    </a:lnB>
                  </a:tcPr>
                </a:tc>
                <a:tc>
                  <a:txBody>
                    <a:bodyPr/>
                    <a:lstStyle/>
                    <a:p>
                      <a:r>
                        <a:rPr lang="en-US" sz="1800"/>
                        <a:t>OLS</a:t>
                      </a:r>
                    </a:p>
                  </a:txBody>
                  <a:tcPr anchor="ctr">
                    <a:lnL>
                      <a:noFill/>
                    </a:lnL>
                    <a:lnR>
                      <a:noFill/>
                    </a:lnR>
                    <a:lnT>
                      <a:noFill/>
                    </a:lnT>
                    <a:lnB>
                      <a:noFill/>
                    </a:lnB>
                  </a:tcPr>
                </a:tc>
                <a:tc>
                  <a:txBody>
                    <a:bodyPr/>
                    <a:lstStyle/>
                    <a:p>
                      <a:r>
                        <a:rPr lang="en-US" sz="1800"/>
                        <a:t>Adj. R-squared: </a:t>
                      </a:r>
                    </a:p>
                  </a:txBody>
                  <a:tcPr anchor="ctr">
                    <a:lnL>
                      <a:noFill/>
                    </a:lnL>
                    <a:lnR>
                      <a:noFill/>
                    </a:lnR>
                    <a:lnT>
                      <a:noFill/>
                    </a:lnT>
                    <a:lnB>
                      <a:noFill/>
                    </a:lnB>
                  </a:tcPr>
                </a:tc>
                <a:tc>
                  <a:txBody>
                    <a:bodyPr/>
                    <a:lstStyle/>
                    <a:p>
                      <a:r>
                        <a:rPr lang="en-US" sz="1800"/>
                        <a:t>0.339</a:t>
                      </a:r>
                    </a:p>
                  </a:txBody>
                  <a:tcPr anchor="ctr">
                    <a:lnL>
                      <a:noFill/>
                    </a:lnL>
                    <a:lnR>
                      <a:noFill/>
                    </a:lnR>
                    <a:lnT>
                      <a:noFill/>
                    </a:lnT>
                    <a:lnB>
                      <a:noFill/>
                    </a:lnB>
                  </a:tcPr>
                </a:tc>
                <a:extLst>
                  <a:ext uri="{0D108BD9-81ED-4DB2-BD59-A6C34878D82A}">
                    <a16:rowId xmlns:a16="http://schemas.microsoft.com/office/drawing/2014/main" val="1357577047"/>
                  </a:ext>
                </a:extLst>
              </a:tr>
              <a:tr h="365760">
                <a:tc>
                  <a:txBody>
                    <a:bodyPr/>
                    <a:lstStyle/>
                    <a:p>
                      <a:r>
                        <a:rPr lang="en-US" sz="1800"/>
                        <a:t>Method:</a:t>
                      </a:r>
                    </a:p>
                  </a:txBody>
                  <a:tcPr anchor="ctr">
                    <a:lnL>
                      <a:noFill/>
                    </a:lnL>
                    <a:lnR>
                      <a:noFill/>
                    </a:lnR>
                    <a:lnT>
                      <a:noFill/>
                    </a:lnT>
                    <a:lnB>
                      <a:noFill/>
                    </a:lnB>
                  </a:tcPr>
                </a:tc>
                <a:tc>
                  <a:txBody>
                    <a:bodyPr/>
                    <a:lstStyle/>
                    <a:p>
                      <a:r>
                        <a:rPr lang="en-US" sz="1800"/>
                        <a:t>Least Squares</a:t>
                      </a:r>
                    </a:p>
                  </a:txBody>
                  <a:tcPr anchor="ctr">
                    <a:lnL>
                      <a:noFill/>
                    </a:lnL>
                    <a:lnR>
                      <a:noFill/>
                    </a:lnR>
                    <a:lnT>
                      <a:noFill/>
                    </a:lnT>
                    <a:lnB>
                      <a:noFill/>
                    </a:lnB>
                  </a:tcPr>
                </a:tc>
                <a:tc>
                  <a:txBody>
                    <a:bodyPr/>
                    <a:lstStyle/>
                    <a:p>
                      <a:r>
                        <a:rPr lang="en-US" sz="1800"/>
                        <a:t>F-statistic: </a:t>
                      </a:r>
                    </a:p>
                  </a:txBody>
                  <a:tcPr anchor="ctr">
                    <a:lnL>
                      <a:noFill/>
                    </a:lnL>
                    <a:lnR>
                      <a:noFill/>
                    </a:lnR>
                    <a:lnT>
                      <a:noFill/>
                    </a:lnT>
                    <a:lnB>
                      <a:noFill/>
                    </a:lnB>
                  </a:tcPr>
                </a:tc>
                <a:tc>
                  <a:txBody>
                    <a:bodyPr/>
                    <a:lstStyle/>
                    <a:p>
                      <a:r>
                        <a:rPr lang="en-US" sz="1800"/>
                        <a:t>1548.</a:t>
                      </a:r>
                    </a:p>
                  </a:txBody>
                  <a:tcPr anchor="ctr">
                    <a:lnL>
                      <a:noFill/>
                    </a:lnL>
                    <a:lnR>
                      <a:noFill/>
                    </a:lnR>
                    <a:lnT>
                      <a:noFill/>
                    </a:lnT>
                    <a:lnB>
                      <a:noFill/>
                    </a:lnB>
                  </a:tcPr>
                </a:tc>
                <a:extLst>
                  <a:ext uri="{0D108BD9-81ED-4DB2-BD59-A6C34878D82A}">
                    <a16:rowId xmlns:a16="http://schemas.microsoft.com/office/drawing/2014/main" val="2065039446"/>
                  </a:ext>
                </a:extLst>
              </a:tr>
              <a:tr h="365760">
                <a:tc>
                  <a:txBody>
                    <a:bodyPr/>
                    <a:lstStyle/>
                    <a:p>
                      <a:r>
                        <a:rPr lang="en-US" sz="1800"/>
                        <a:t>Date:</a:t>
                      </a:r>
                    </a:p>
                  </a:txBody>
                  <a:tcPr anchor="ctr">
                    <a:lnL>
                      <a:noFill/>
                    </a:lnL>
                    <a:lnR>
                      <a:noFill/>
                    </a:lnR>
                    <a:lnT>
                      <a:noFill/>
                    </a:lnT>
                    <a:lnB>
                      <a:noFill/>
                    </a:lnB>
                  </a:tcPr>
                </a:tc>
                <a:tc>
                  <a:txBody>
                    <a:bodyPr/>
                    <a:lstStyle/>
                    <a:p>
                      <a:r>
                        <a:rPr lang="en-US" sz="1800"/>
                        <a:t>Wed, 08 Aug 2018</a:t>
                      </a:r>
                    </a:p>
                  </a:txBody>
                  <a:tcPr anchor="ctr">
                    <a:lnL>
                      <a:noFill/>
                    </a:lnL>
                    <a:lnR>
                      <a:noFill/>
                    </a:lnR>
                    <a:lnT>
                      <a:noFill/>
                    </a:lnT>
                    <a:lnB>
                      <a:noFill/>
                    </a:lnB>
                  </a:tcPr>
                </a:tc>
                <a:tc>
                  <a:txBody>
                    <a:bodyPr/>
                    <a:lstStyle/>
                    <a:p>
                      <a:r>
                        <a:rPr lang="en-US" sz="1800"/>
                        <a:t>Prob (F-statistic):</a:t>
                      </a:r>
                    </a:p>
                  </a:txBody>
                  <a:tcPr anchor="ctr">
                    <a:lnL>
                      <a:noFill/>
                    </a:lnL>
                    <a:lnR>
                      <a:noFill/>
                    </a:lnR>
                    <a:lnT>
                      <a:noFill/>
                    </a:lnT>
                    <a:lnB>
                      <a:noFill/>
                    </a:lnB>
                  </a:tcPr>
                </a:tc>
                <a:tc>
                  <a:txBody>
                    <a:bodyPr/>
                    <a:lstStyle/>
                    <a:p>
                      <a:r>
                        <a:rPr lang="en-US" sz="1800"/>
                        <a:t>0.00</a:t>
                      </a:r>
                    </a:p>
                  </a:txBody>
                  <a:tcPr anchor="ctr">
                    <a:lnL>
                      <a:noFill/>
                    </a:lnL>
                    <a:lnR>
                      <a:noFill/>
                    </a:lnR>
                    <a:lnT>
                      <a:noFill/>
                    </a:lnT>
                    <a:lnB>
                      <a:noFill/>
                    </a:lnB>
                  </a:tcPr>
                </a:tc>
                <a:extLst>
                  <a:ext uri="{0D108BD9-81ED-4DB2-BD59-A6C34878D82A}">
                    <a16:rowId xmlns:a16="http://schemas.microsoft.com/office/drawing/2014/main" val="710089446"/>
                  </a:ext>
                </a:extLst>
              </a:tr>
              <a:tr h="365760">
                <a:tc>
                  <a:txBody>
                    <a:bodyPr/>
                    <a:lstStyle/>
                    <a:p>
                      <a:r>
                        <a:rPr lang="en-US" sz="1800"/>
                        <a:t>Time:</a:t>
                      </a:r>
                    </a:p>
                  </a:txBody>
                  <a:tcPr anchor="ctr">
                    <a:lnL>
                      <a:noFill/>
                    </a:lnL>
                    <a:lnR>
                      <a:noFill/>
                    </a:lnR>
                    <a:lnT>
                      <a:noFill/>
                    </a:lnT>
                    <a:lnB>
                      <a:noFill/>
                    </a:lnB>
                  </a:tcPr>
                </a:tc>
                <a:tc>
                  <a:txBody>
                    <a:bodyPr/>
                    <a:lstStyle/>
                    <a:p>
                      <a:r>
                        <a:rPr lang="en-US" sz="1800"/>
                        <a:t>05:45:35</a:t>
                      </a:r>
                    </a:p>
                  </a:txBody>
                  <a:tcPr anchor="ctr">
                    <a:lnL>
                      <a:noFill/>
                    </a:lnL>
                    <a:lnR>
                      <a:noFill/>
                    </a:lnR>
                    <a:lnT>
                      <a:noFill/>
                    </a:lnT>
                    <a:lnB>
                      <a:noFill/>
                    </a:lnB>
                  </a:tcPr>
                </a:tc>
                <a:tc>
                  <a:txBody>
                    <a:bodyPr/>
                    <a:lstStyle/>
                    <a:p>
                      <a:r>
                        <a:rPr lang="en-US" sz="1800"/>
                        <a:t>Log-Likelihood: </a:t>
                      </a:r>
                    </a:p>
                  </a:txBody>
                  <a:tcPr anchor="ctr">
                    <a:lnL>
                      <a:noFill/>
                    </a:lnL>
                    <a:lnR>
                      <a:noFill/>
                    </a:lnR>
                    <a:lnT>
                      <a:noFill/>
                    </a:lnT>
                    <a:lnB>
                      <a:noFill/>
                    </a:lnB>
                  </a:tcPr>
                </a:tc>
                <a:tc>
                  <a:txBody>
                    <a:bodyPr/>
                    <a:lstStyle/>
                    <a:p>
                      <a:r>
                        <a:rPr lang="en-US" sz="1800"/>
                        <a:t>-86683.</a:t>
                      </a:r>
                    </a:p>
                  </a:txBody>
                  <a:tcPr anchor="ctr">
                    <a:lnL>
                      <a:noFill/>
                    </a:lnL>
                    <a:lnR>
                      <a:noFill/>
                    </a:lnR>
                    <a:lnT>
                      <a:noFill/>
                    </a:lnT>
                    <a:lnB>
                      <a:noFill/>
                    </a:lnB>
                  </a:tcPr>
                </a:tc>
                <a:extLst>
                  <a:ext uri="{0D108BD9-81ED-4DB2-BD59-A6C34878D82A}">
                    <a16:rowId xmlns:a16="http://schemas.microsoft.com/office/drawing/2014/main" val="3989159362"/>
                  </a:ext>
                </a:extLst>
              </a:tr>
              <a:tr h="365760">
                <a:tc>
                  <a:txBody>
                    <a:bodyPr/>
                    <a:lstStyle/>
                    <a:p>
                      <a:r>
                        <a:rPr lang="en-US" sz="1800"/>
                        <a:t>No. Observations:</a:t>
                      </a:r>
                    </a:p>
                  </a:txBody>
                  <a:tcPr anchor="ctr">
                    <a:lnL>
                      <a:noFill/>
                    </a:lnL>
                    <a:lnR>
                      <a:noFill/>
                    </a:lnR>
                    <a:lnT>
                      <a:noFill/>
                    </a:lnT>
                    <a:lnB>
                      <a:noFill/>
                    </a:lnB>
                  </a:tcPr>
                </a:tc>
                <a:tc>
                  <a:txBody>
                    <a:bodyPr/>
                    <a:lstStyle/>
                    <a:p>
                      <a:r>
                        <a:rPr lang="en-US" sz="1800"/>
                        <a:t>6028</a:t>
                      </a:r>
                    </a:p>
                  </a:txBody>
                  <a:tcPr anchor="ctr">
                    <a:lnL>
                      <a:noFill/>
                    </a:lnL>
                    <a:lnR>
                      <a:noFill/>
                    </a:lnR>
                    <a:lnT>
                      <a:noFill/>
                    </a:lnT>
                    <a:lnB>
                      <a:noFill/>
                    </a:lnB>
                  </a:tcPr>
                </a:tc>
                <a:tc>
                  <a:txBody>
                    <a:bodyPr/>
                    <a:lstStyle/>
                    <a:p>
                      <a:r>
                        <a:rPr lang="en-US" sz="1800"/>
                        <a:t>AIC: </a:t>
                      </a:r>
                    </a:p>
                  </a:txBody>
                  <a:tcPr anchor="ctr">
                    <a:lnL>
                      <a:noFill/>
                    </a:lnL>
                    <a:lnR>
                      <a:noFill/>
                    </a:lnR>
                    <a:lnT>
                      <a:noFill/>
                    </a:lnT>
                    <a:lnB>
                      <a:noFill/>
                    </a:lnB>
                  </a:tcPr>
                </a:tc>
                <a:tc>
                  <a:txBody>
                    <a:bodyPr/>
                    <a:lstStyle/>
                    <a:p>
                      <a:r>
                        <a:rPr lang="en-US" sz="1800"/>
                        <a:t>1.734e+05</a:t>
                      </a:r>
                    </a:p>
                  </a:txBody>
                  <a:tcPr anchor="ctr">
                    <a:lnL>
                      <a:noFill/>
                    </a:lnL>
                    <a:lnR>
                      <a:noFill/>
                    </a:lnR>
                    <a:lnT>
                      <a:noFill/>
                    </a:lnT>
                    <a:lnB>
                      <a:noFill/>
                    </a:lnB>
                  </a:tcPr>
                </a:tc>
                <a:extLst>
                  <a:ext uri="{0D108BD9-81ED-4DB2-BD59-A6C34878D82A}">
                    <a16:rowId xmlns:a16="http://schemas.microsoft.com/office/drawing/2014/main" val="3491108647"/>
                  </a:ext>
                </a:extLst>
              </a:tr>
              <a:tr h="365760">
                <a:tc>
                  <a:txBody>
                    <a:bodyPr/>
                    <a:lstStyle/>
                    <a:p>
                      <a:r>
                        <a:rPr lang="en-US" sz="1800"/>
                        <a:t>Df Residuals:</a:t>
                      </a:r>
                    </a:p>
                  </a:txBody>
                  <a:tcPr anchor="ctr">
                    <a:lnL>
                      <a:noFill/>
                    </a:lnL>
                    <a:lnR>
                      <a:noFill/>
                    </a:lnR>
                    <a:lnT>
                      <a:noFill/>
                    </a:lnT>
                    <a:lnB>
                      <a:noFill/>
                    </a:lnB>
                  </a:tcPr>
                </a:tc>
                <a:tc>
                  <a:txBody>
                    <a:bodyPr/>
                    <a:lstStyle/>
                    <a:p>
                      <a:r>
                        <a:rPr lang="en-US" sz="1800"/>
                        <a:t>6025</a:t>
                      </a:r>
                    </a:p>
                  </a:txBody>
                  <a:tcPr anchor="ctr">
                    <a:lnL>
                      <a:noFill/>
                    </a:lnL>
                    <a:lnR>
                      <a:noFill/>
                    </a:lnR>
                    <a:lnT>
                      <a:noFill/>
                    </a:lnT>
                    <a:lnB>
                      <a:noFill/>
                    </a:lnB>
                  </a:tcPr>
                </a:tc>
                <a:tc>
                  <a:txBody>
                    <a:bodyPr/>
                    <a:lstStyle/>
                    <a:p>
                      <a:r>
                        <a:rPr lang="en-US" sz="1800"/>
                        <a:t>BIC: </a:t>
                      </a:r>
                    </a:p>
                  </a:txBody>
                  <a:tcPr anchor="ctr">
                    <a:lnL>
                      <a:noFill/>
                    </a:lnL>
                    <a:lnR>
                      <a:noFill/>
                    </a:lnR>
                    <a:lnT>
                      <a:noFill/>
                    </a:lnT>
                    <a:lnB>
                      <a:noFill/>
                    </a:lnB>
                  </a:tcPr>
                </a:tc>
                <a:tc>
                  <a:txBody>
                    <a:bodyPr/>
                    <a:lstStyle/>
                    <a:p>
                      <a:r>
                        <a:rPr lang="en-US" sz="1800"/>
                        <a:t>1.734e+05</a:t>
                      </a:r>
                    </a:p>
                  </a:txBody>
                  <a:tcPr anchor="ctr">
                    <a:lnL>
                      <a:noFill/>
                    </a:lnL>
                    <a:lnR>
                      <a:noFill/>
                    </a:lnR>
                    <a:lnT>
                      <a:noFill/>
                    </a:lnT>
                    <a:lnB>
                      <a:noFill/>
                    </a:lnB>
                  </a:tcPr>
                </a:tc>
                <a:extLst>
                  <a:ext uri="{0D108BD9-81ED-4DB2-BD59-A6C34878D82A}">
                    <a16:rowId xmlns:a16="http://schemas.microsoft.com/office/drawing/2014/main" val="231248457"/>
                  </a:ext>
                </a:extLst>
              </a:tr>
              <a:tr h="365760">
                <a:tc>
                  <a:txBody>
                    <a:bodyPr/>
                    <a:lstStyle/>
                    <a:p>
                      <a:r>
                        <a:rPr lang="en-US" sz="1800"/>
                        <a:t>Df Model:</a:t>
                      </a:r>
                    </a:p>
                  </a:txBody>
                  <a:tcPr anchor="ctr">
                    <a:lnL>
                      <a:noFill/>
                    </a:lnL>
                    <a:lnR>
                      <a:noFill/>
                    </a:lnR>
                    <a:lnT>
                      <a:noFill/>
                    </a:lnT>
                    <a:lnB>
                      <a:noFill/>
                    </a:lnB>
                  </a:tcPr>
                </a:tc>
                <a:tc>
                  <a:txBody>
                    <a:bodyPr/>
                    <a:lstStyle/>
                    <a:p>
                      <a:r>
                        <a:rPr lang="en-US" sz="1800"/>
                        <a:t>2</a:t>
                      </a:r>
                    </a:p>
                  </a:txBody>
                  <a:tcPr anchor="ctr">
                    <a:lnL>
                      <a:noFill/>
                    </a:lnL>
                    <a:lnR>
                      <a:noFill/>
                    </a:lnR>
                    <a:lnT>
                      <a:noFill/>
                    </a:lnT>
                    <a:lnB>
                      <a:noFill/>
                    </a:lnB>
                  </a:tcPr>
                </a:tc>
                <a:tc>
                  <a:txBody>
                    <a:bodyPr/>
                    <a:lstStyle/>
                    <a:p>
                      <a:endParaRPr lang="en-US" sz="1800"/>
                    </a:p>
                  </a:txBody>
                  <a:tcPr anchor="ctr">
                    <a:lnL>
                      <a:noFill/>
                    </a:lnL>
                    <a:lnR>
                      <a:noFill/>
                    </a:lnR>
                    <a:lnT>
                      <a:noFill/>
                    </a:lnT>
                    <a:lnB>
                      <a:noFill/>
                    </a:lnB>
                  </a:tcPr>
                </a:tc>
                <a:tc>
                  <a:txBody>
                    <a:bodyPr/>
                    <a:lstStyle/>
                    <a:p>
                      <a:endParaRPr lang="en-US" sz="1800"/>
                    </a:p>
                  </a:txBody>
                  <a:tcPr anchor="ctr">
                    <a:lnL>
                      <a:noFill/>
                    </a:lnL>
                    <a:lnR>
                      <a:noFill/>
                    </a:lnR>
                    <a:lnT>
                      <a:noFill/>
                    </a:lnT>
                    <a:lnB>
                      <a:noFill/>
                    </a:lnB>
                  </a:tcPr>
                </a:tc>
                <a:extLst>
                  <a:ext uri="{0D108BD9-81ED-4DB2-BD59-A6C34878D82A}">
                    <a16:rowId xmlns:a16="http://schemas.microsoft.com/office/drawing/2014/main" val="459125185"/>
                  </a:ext>
                </a:extLst>
              </a:tr>
              <a:tr h="365760">
                <a:tc>
                  <a:txBody>
                    <a:bodyPr/>
                    <a:lstStyle/>
                    <a:p>
                      <a:r>
                        <a:rPr lang="en-US" sz="1800"/>
                        <a:t>Covariance Type:</a:t>
                      </a:r>
                    </a:p>
                  </a:txBody>
                  <a:tcPr anchor="ctr">
                    <a:lnL>
                      <a:noFill/>
                    </a:lnL>
                    <a:lnR>
                      <a:noFill/>
                    </a:lnR>
                    <a:lnT>
                      <a:noFill/>
                    </a:lnT>
                    <a:lnB>
                      <a:noFill/>
                    </a:lnB>
                  </a:tcPr>
                </a:tc>
                <a:tc>
                  <a:txBody>
                    <a:bodyPr/>
                    <a:lstStyle/>
                    <a:p>
                      <a:r>
                        <a:rPr lang="en-US" sz="1800"/>
                        <a:t>nonrobust</a:t>
                      </a:r>
                    </a:p>
                  </a:txBody>
                  <a:tcPr anchor="ctr">
                    <a:lnL>
                      <a:noFill/>
                    </a:lnL>
                    <a:lnR>
                      <a:noFill/>
                    </a:lnR>
                    <a:lnT>
                      <a:noFill/>
                    </a:lnT>
                    <a:lnB>
                      <a:noFill/>
                    </a:lnB>
                  </a:tcPr>
                </a:tc>
                <a:tc>
                  <a:txBody>
                    <a:bodyPr/>
                    <a:lstStyle/>
                    <a:p>
                      <a:endParaRPr lang="en-US" sz="180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62983741"/>
                  </a:ext>
                </a:extLst>
              </a:tr>
            </a:tbl>
          </a:graphicData>
        </a:graphic>
      </p:graphicFrame>
      <p:graphicFrame>
        <p:nvGraphicFramePr>
          <p:cNvPr id="6" name="Table 5">
            <a:extLst>
              <a:ext uri="{FF2B5EF4-FFF2-40B4-BE49-F238E27FC236}">
                <a16:creationId xmlns:a16="http://schemas.microsoft.com/office/drawing/2014/main" id="{287FD6C6-B0AC-46B6-9084-5D0D04DC80A9}"/>
              </a:ext>
            </a:extLst>
          </p:cNvPr>
          <p:cNvGraphicFramePr>
            <a:graphicFrameLocks noGrp="1"/>
          </p:cNvGraphicFramePr>
          <p:nvPr>
            <p:extLst>
              <p:ext uri="{D42A27DB-BD31-4B8C-83A1-F6EECF244321}">
                <p14:modId xmlns:p14="http://schemas.microsoft.com/office/powerpoint/2010/main" val="1559882323"/>
              </p:ext>
            </p:extLst>
          </p:nvPr>
        </p:nvGraphicFramePr>
        <p:xfrm>
          <a:off x="931035" y="4492424"/>
          <a:ext cx="8947148" cy="1463040"/>
        </p:xfrm>
        <a:graphic>
          <a:graphicData uri="http://schemas.openxmlformats.org/drawingml/2006/table">
            <a:tbl>
              <a:tblPr/>
              <a:tblGrid>
                <a:gridCol w="2236787">
                  <a:extLst>
                    <a:ext uri="{9D8B030D-6E8A-4147-A177-3AD203B41FA5}">
                      <a16:colId xmlns:a16="http://schemas.microsoft.com/office/drawing/2014/main" val="2338556071"/>
                    </a:ext>
                  </a:extLst>
                </a:gridCol>
                <a:gridCol w="2236787">
                  <a:extLst>
                    <a:ext uri="{9D8B030D-6E8A-4147-A177-3AD203B41FA5}">
                      <a16:colId xmlns:a16="http://schemas.microsoft.com/office/drawing/2014/main" val="2943383952"/>
                    </a:ext>
                  </a:extLst>
                </a:gridCol>
                <a:gridCol w="2236787">
                  <a:extLst>
                    <a:ext uri="{9D8B030D-6E8A-4147-A177-3AD203B41FA5}">
                      <a16:colId xmlns:a16="http://schemas.microsoft.com/office/drawing/2014/main" val="836753219"/>
                    </a:ext>
                  </a:extLst>
                </a:gridCol>
                <a:gridCol w="2236787">
                  <a:extLst>
                    <a:ext uri="{9D8B030D-6E8A-4147-A177-3AD203B41FA5}">
                      <a16:colId xmlns:a16="http://schemas.microsoft.com/office/drawing/2014/main" val="856549886"/>
                    </a:ext>
                  </a:extLst>
                </a:gridCol>
              </a:tblGrid>
              <a:tr h="0">
                <a:tc>
                  <a:txBody>
                    <a:bodyPr/>
                    <a:lstStyle/>
                    <a:p>
                      <a:r>
                        <a:rPr lang="en-US" sz="1800"/>
                        <a:t>Omnibus:</a:t>
                      </a:r>
                    </a:p>
                  </a:txBody>
                  <a:tcPr anchor="ctr">
                    <a:lnL>
                      <a:noFill/>
                    </a:lnL>
                    <a:lnR>
                      <a:noFill/>
                    </a:lnR>
                    <a:lnT>
                      <a:noFill/>
                    </a:lnT>
                    <a:lnB>
                      <a:noFill/>
                    </a:lnB>
                  </a:tcPr>
                </a:tc>
                <a:tc>
                  <a:txBody>
                    <a:bodyPr/>
                    <a:lstStyle/>
                    <a:p>
                      <a:r>
                        <a:rPr lang="en-US" sz="1800"/>
                        <a:t>1340.120</a:t>
                      </a:r>
                    </a:p>
                  </a:txBody>
                  <a:tcPr anchor="ctr">
                    <a:lnL>
                      <a:noFill/>
                    </a:lnL>
                    <a:lnR>
                      <a:noFill/>
                    </a:lnR>
                    <a:lnT>
                      <a:noFill/>
                    </a:lnT>
                    <a:lnB>
                      <a:noFill/>
                    </a:lnB>
                  </a:tcPr>
                </a:tc>
                <a:tc>
                  <a:txBody>
                    <a:bodyPr/>
                    <a:lstStyle/>
                    <a:p>
                      <a:r>
                        <a:rPr lang="en-US" sz="1800"/>
                        <a:t>Durbin-Watson: </a:t>
                      </a:r>
                    </a:p>
                  </a:txBody>
                  <a:tcPr anchor="ctr">
                    <a:lnL>
                      <a:noFill/>
                    </a:lnL>
                    <a:lnR>
                      <a:noFill/>
                    </a:lnR>
                    <a:lnT>
                      <a:noFill/>
                    </a:lnT>
                    <a:lnB>
                      <a:noFill/>
                    </a:lnB>
                  </a:tcPr>
                </a:tc>
                <a:tc>
                  <a:txBody>
                    <a:bodyPr/>
                    <a:lstStyle/>
                    <a:p>
                      <a:r>
                        <a:rPr lang="en-US" sz="1800"/>
                        <a:t>2.004</a:t>
                      </a:r>
                    </a:p>
                  </a:txBody>
                  <a:tcPr anchor="ctr">
                    <a:lnL>
                      <a:noFill/>
                    </a:lnL>
                    <a:lnR>
                      <a:noFill/>
                    </a:lnR>
                    <a:lnT>
                      <a:noFill/>
                    </a:lnT>
                    <a:lnB>
                      <a:noFill/>
                    </a:lnB>
                  </a:tcPr>
                </a:tc>
                <a:extLst>
                  <a:ext uri="{0D108BD9-81ED-4DB2-BD59-A6C34878D82A}">
                    <a16:rowId xmlns:a16="http://schemas.microsoft.com/office/drawing/2014/main" val="825505050"/>
                  </a:ext>
                </a:extLst>
              </a:tr>
              <a:tr h="365760">
                <a:tc>
                  <a:txBody>
                    <a:bodyPr/>
                    <a:lstStyle/>
                    <a:p>
                      <a:r>
                        <a:rPr lang="en-US" sz="1800" dirty="0"/>
                        <a:t>Prob(Omnibus):</a:t>
                      </a:r>
                    </a:p>
                  </a:txBody>
                  <a:tcPr anchor="ctr">
                    <a:lnL>
                      <a:noFill/>
                    </a:lnL>
                    <a:lnR>
                      <a:noFill/>
                    </a:lnR>
                    <a:lnT>
                      <a:noFill/>
                    </a:lnT>
                    <a:lnB>
                      <a:noFill/>
                    </a:lnB>
                  </a:tcPr>
                </a:tc>
                <a:tc>
                  <a:txBody>
                    <a:bodyPr/>
                    <a:lstStyle/>
                    <a:p>
                      <a:r>
                        <a:rPr lang="en-US" sz="1800"/>
                        <a:t>0.000</a:t>
                      </a:r>
                    </a:p>
                  </a:txBody>
                  <a:tcPr anchor="ctr">
                    <a:lnL>
                      <a:noFill/>
                    </a:lnL>
                    <a:lnR>
                      <a:noFill/>
                    </a:lnR>
                    <a:lnT>
                      <a:noFill/>
                    </a:lnT>
                    <a:lnB>
                      <a:noFill/>
                    </a:lnB>
                  </a:tcPr>
                </a:tc>
                <a:tc>
                  <a:txBody>
                    <a:bodyPr/>
                    <a:lstStyle/>
                    <a:p>
                      <a:r>
                        <a:rPr lang="en-US" sz="1800"/>
                        <a:t>Jarque-Bera (JB): </a:t>
                      </a:r>
                    </a:p>
                  </a:txBody>
                  <a:tcPr anchor="ctr">
                    <a:lnL>
                      <a:noFill/>
                    </a:lnL>
                    <a:lnR>
                      <a:noFill/>
                    </a:lnR>
                    <a:lnT>
                      <a:noFill/>
                    </a:lnT>
                    <a:lnB>
                      <a:noFill/>
                    </a:lnB>
                  </a:tcPr>
                </a:tc>
                <a:tc>
                  <a:txBody>
                    <a:bodyPr/>
                    <a:lstStyle/>
                    <a:p>
                      <a:r>
                        <a:rPr lang="en-US" sz="1800"/>
                        <a:t>3232.810</a:t>
                      </a:r>
                    </a:p>
                  </a:txBody>
                  <a:tcPr anchor="ctr">
                    <a:lnL>
                      <a:noFill/>
                    </a:lnL>
                    <a:lnR>
                      <a:noFill/>
                    </a:lnR>
                    <a:lnT>
                      <a:noFill/>
                    </a:lnT>
                    <a:lnB>
                      <a:noFill/>
                    </a:lnB>
                  </a:tcPr>
                </a:tc>
                <a:extLst>
                  <a:ext uri="{0D108BD9-81ED-4DB2-BD59-A6C34878D82A}">
                    <a16:rowId xmlns:a16="http://schemas.microsoft.com/office/drawing/2014/main" val="3014704115"/>
                  </a:ext>
                </a:extLst>
              </a:tr>
              <a:tr h="365760">
                <a:tc>
                  <a:txBody>
                    <a:bodyPr/>
                    <a:lstStyle/>
                    <a:p>
                      <a:r>
                        <a:rPr lang="en-US" sz="1800"/>
                        <a:t>Skew:</a:t>
                      </a:r>
                    </a:p>
                  </a:txBody>
                  <a:tcPr anchor="ctr">
                    <a:lnL>
                      <a:noFill/>
                    </a:lnL>
                    <a:lnR>
                      <a:noFill/>
                    </a:lnR>
                    <a:lnT>
                      <a:noFill/>
                    </a:lnT>
                    <a:lnB>
                      <a:noFill/>
                    </a:lnB>
                  </a:tcPr>
                </a:tc>
                <a:tc>
                  <a:txBody>
                    <a:bodyPr/>
                    <a:lstStyle/>
                    <a:p>
                      <a:r>
                        <a:rPr lang="en-US" sz="1800"/>
                        <a:t>1.230</a:t>
                      </a:r>
                    </a:p>
                  </a:txBody>
                  <a:tcPr anchor="ctr">
                    <a:lnL>
                      <a:noFill/>
                    </a:lnL>
                    <a:lnR>
                      <a:noFill/>
                    </a:lnR>
                    <a:lnT>
                      <a:noFill/>
                    </a:lnT>
                    <a:lnB>
                      <a:noFill/>
                    </a:lnB>
                  </a:tcPr>
                </a:tc>
                <a:tc>
                  <a:txBody>
                    <a:bodyPr/>
                    <a:lstStyle/>
                    <a:p>
                      <a:r>
                        <a:rPr lang="en-US" sz="1800"/>
                        <a:t>Prob(JB): </a:t>
                      </a:r>
                    </a:p>
                  </a:txBody>
                  <a:tcPr anchor="ctr">
                    <a:lnL>
                      <a:noFill/>
                    </a:lnL>
                    <a:lnR>
                      <a:noFill/>
                    </a:lnR>
                    <a:lnT>
                      <a:noFill/>
                    </a:lnT>
                    <a:lnB>
                      <a:noFill/>
                    </a:lnB>
                  </a:tcPr>
                </a:tc>
                <a:tc>
                  <a:txBody>
                    <a:bodyPr/>
                    <a:lstStyle/>
                    <a:p>
                      <a:r>
                        <a:rPr lang="en-US" sz="1800"/>
                        <a:t>0.00</a:t>
                      </a:r>
                    </a:p>
                  </a:txBody>
                  <a:tcPr anchor="ctr">
                    <a:lnL>
                      <a:noFill/>
                    </a:lnL>
                    <a:lnR>
                      <a:noFill/>
                    </a:lnR>
                    <a:lnT>
                      <a:noFill/>
                    </a:lnT>
                    <a:lnB>
                      <a:noFill/>
                    </a:lnB>
                  </a:tcPr>
                </a:tc>
                <a:extLst>
                  <a:ext uri="{0D108BD9-81ED-4DB2-BD59-A6C34878D82A}">
                    <a16:rowId xmlns:a16="http://schemas.microsoft.com/office/drawing/2014/main" val="1950749301"/>
                  </a:ext>
                </a:extLst>
              </a:tr>
              <a:tr h="365760">
                <a:tc>
                  <a:txBody>
                    <a:bodyPr/>
                    <a:lstStyle/>
                    <a:p>
                      <a:r>
                        <a:rPr lang="en-US" sz="1800" dirty="0"/>
                        <a:t>Kurtosis:</a:t>
                      </a:r>
                    </a:p>
                  </a:txBody>
                  <a:tcPr anchor="ctr">
                    <a:lnL>
                      <a:noFill/>
                    </a:lnL>
                    <a:lnR>
                      <a:noFill/>
                    </a:lnR>
                    <a:lnT>
                      <a:noFill/>
                    </a:lnT>
                    <a:lnB>
                      <a:noFill/>
                    </a:lnB>
                  </a:tcPr>
                </a:tc>
                <a:tc>
                  <a:txBody>
                    <a:bodyPr/>
                    <a:lstStyle/>
                    <a:p>
                      <a:r>
                        <a:rPr lang="en-US" sz="1800"/>
                        <a:t>5.611</a:t>
                      </a:r>
                    </a:p>
                  </a:txBody>
                  <a:tcPr anchor="ctr">
                    <a:lnL>
                      <a:noFill/>
                    </a:lnL>
                    <a:lnR>
                      <a:noFill/>
                    </a:lnR>
                    <a:lnT>
                      <a:noFill/>
                    </a:lnT>
                    <a:lnB>
                      <a:noFill/>
                    </a:lnB>
                  </a:tcPr>
                </a:tc>
                <a:tc>
                  <a:txBody>
                    <a:bodyPr/>
                    <a:lstStyle/>
                    <a:p>
                      <a:r>
                        <a:rPr lang="en-US" sz="1800"/>
                        <a:t>Cond. No. </a:t>
                      </a:r>
                    </a:p>
                  </a:txBody>
                  <a:tcPr anchor="ctr">
                    <a:lnL>
                      <a:noFill/>
                    </a:lnL>
                    <a:lnR>
                      <a:noFill/>
                    </a:lnR>
                    <a:lnT>
                      <a:noFill/>
                    </a:lnT>
                    <a:lnB>
                      <a:noFill/>
                    </a:lnB>
                  </a:tcPr>
                </a:tc>
                <a:tc>
                  <a:txBody>
                    <a:bodyPr/>
                    <a:lstStyle/>
                    <a:p>
                      <a:r>
                        <a:rPr lang="en-US" sz="1800" dirty="0"/>
                        <a:t>4.77</a:t>
                      </a:r>
                    </a:p>
                  </a:txBody>
                  <a:tcPr anchor="ctr">
                    <a:lnL>
                      <a:noFill/>
                    </a:lnL>
                    <a:lnR>
                      <a:noFill/>
                    </a:lnR>
                    <a:lnT>
                      <a:noFill/>
                    </a:lnT>
                    <a:lnB>
                      <a:noFill/>
                    </a:lnB>
                  </a:tcPr>
                </a:tc>
                <a:extLst>
                  <a:ext uri="{0D108BD9-81ED-4DB2-BD59-A6C34878D82A}">
                    <a16:rowId xmlns:a16="http://schemas.microsoft.com/office/drawing/2014/main" val="1845854722"/>
                  </a:ext>
                </a:extLst>
              </a:tr>
            </a:tbl>
          </a:graphicData>
        </a:graphic>
      </p:graphicFrame>
    </p:spTree>
    <p:extLst>
      <p:ext uri="{BB962C8B-B14F-4D97-AF65-F5344CB8AC3E}">
        <p14:creationId xmlns:p14="http://schemas.microsoft.com/office/powerpoint/2010/main" val="408467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A33C-CED1-496F-8570-5B498BCF76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509B9-B4FD-45C7-98E4-AAD9E43563DA}"/>
              </a:ext>
            </a:extLst>
          </p:cNvPr>
          <p:cNvSpPr>
            <a:spLocks noGrp="1"/>
          </p:cNvSpPr>
          <p:nvPr>
            <p:ph idx="1"/>
          </p:nvPr>
        </p:nvSpPr>
        <p:spPr/>
        <p:txBody>
          <a:bodyPr/>
          <a:lstStyle/>
          <a:p>
            <a:r>
              <a:rPr lang="en-US" dirty="0"/>
              <a:t>33.9% of the variability in price can be explained by the home style.(R-squared value)</a:t>
            </a:r>
          </a:p>
          <a:p>
            <a:r>
              <a:rPr lang="en-US" dirty="0"/>
              <a:t>For every </a:t>
            </a:r>
            <a:r>
              <a:rPr lang="en-US" dirty="0" err="1"/>
              <a:t>victorian</a:t>
            </a:r>
            <a:r>
              <a:rPr lang="en-US" dirty="0"/>
              <a:t> house we predict a _741100_ price increase, holding all else constant.</a:t>
            </a:r>
          </a:p>
          <a:p>
            <a:r>
              <a:rPr lang="en-US" dirty="0"/>
              <a:t>As compared to a lodge home, we predict a </a:t>
            </a:r>
            <a:r>
              <a:rPr lang="en-US" dirty="0" err="1"/>
              <a:t>victorian</a:t>
            </a:r>
            <a:r>
              <a:rPr lang="en-US" dirty="0"/>
              <a:t> home to have a higher price by __404000_, holding all else constant.</a:t>
            </a:r>
          </a:p>
        </p:txBody>
      </p:sp>
      <p:sp>
        <p:nvSpPr>
          <p:cNvPr id="4" name="Rectangle 1">
            <a:extLst>
              <a:ext uri="{FF2B5EF4-FFF2-40B4-BE49-F238E27FC236}">
                <a16:creationId xmlns:a16="http://schemas.microsoft.com/office/drawing/2014/main" id="{2BF3989E-D4C9-429D-9AFD-D7EE4DAFC51B}"/>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F4F4F"/>
                </a:solidFill>
                <a:effectLst/>
                <a:latin typeface="Open Sans"/>
              </a:rPr>
              <a:t>For every victorian house we predict a </a:t>
            </a:r>
            <a:r>
              <a:rPr kumimoji="0" lang="en-US" altLang="en-US" sz="1200" b="0" i="0" u="none" strike="noStrike" cap="none" normalizeH="0" baseline="0">
                <a:ln>
                  <a:noFill/>
                </a:ln>
                <a:solidFill>
                  <a:srgbClr val="0F2B3D"/>
                </a:solidFill>
                <a:effectLst/>
                <a:latin typeface="Lucida Console" panose="020B0609040504020204" pitchFamily="49" charset="0"/>
              </a:rPr>
              <a:t>____</a:t>
            </a:r>
            <a:r>
              <a:rPr kumimoji="0" lang="en-US" altLang="en-US" sz="1200" b="0" i="0" u="none" strike="noStrike" cap="none" normalizeH="0" baseline="0">
                <a:ln>
                  <a:noFill/>
                </a:ln>
                <a:solidFill>
                  <a:srgbClr val="4F4F4F"/>
                </a:solidFill>
                <a:effectLst/>
                <a:latin typeface="Open Sans"/>
              </a:rPr>
              <a:t>price increase, holding all else constant.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C94C04E-9B37-4371-B182-6E13074CDFE4}"/>
              </a:ext>
            </a:extLst>
          </p:cNvPr>
          <p:cNvSpPr>
            <a:spLocks noChangeArrowheads="1"/>
          </p:cNvSpPr>
          <p:nvPr/>
        </p:nvSpPr>
        <p:spPr bwMode="auto">
          <a:xfrm>
            <a:off x="152400" y="15240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F4F4F"/>
                </a:solidFill>
                <a:effectLst/>
                <a:latin typeface="Open Sans"/>
              </a:rPr>
              <a:t>As compared to a lodge home, we predict a victorian home to have a higher price by </a:t>
            </a:r>
            <a:r>
              <a:rPr kumimoji="0" lang="en-US" altLang="en-US" sz="1200" b="0" i="0" u="none" strike="noStrike" cap="none" normalizeH="0" baseline="0">
                <a:ln>
                  <a:noFill/>
                </a:ln>
                <a:solidFill>
                  <a:srgbClr val="0F2B3D"/>
                </a:solidFill>
                <a:effectLst/>
                <a:latin typeface="Lucida Console" panose="020B0609040504020204" pitchFamily="49" charset="0"/>
              </a:rPr>
              <a:t>_____</a:t>
            </a:r>
            <a:r>
              <a:rPr kumimoji="0" lang="en-US" altLang="en-US" sz="1200" b="0" i="0" u="none" strike="noStrike" cap="none" normalizeH="0" baseline="0">
                <a:ln>
                  <a:noFill/>
                </a:ln>
                <a:solidFill>
                  <a:srgbClr val="4F4F4F"/>
                </a:solidFill>
                <a:effectLst/>
                <a:latin typeface="Open Sans"/>
              </a:rPr>
              <a:t>, holding all else constant.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62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9B9D-9EDB-44E4-9409-7A60E928E58E}"/>
              </a:ext>
            </a:extLst>
          </p:cNvPr>
          <p:cNvSpPr>
            <a:spLocks noGrp="1"/>
          </p:cNvSpPr>
          <p:nvPr>
            <p:ph type="title"/>
          </p:nvPr>
        </p:nvSpPr>
        <p:spPr/>
        <p:txBody>
          <a:bodyPr/>
          <a:lstStyle/>
          <a:p>
            <a:r>
              <a:rPr lang="en-US" dirty="0"/>
              <a:t>1,0,-1 </a:t>
            </a:r>
            <a:r>
              <a:rPr lang="en-US" dirty="0" err="1"/>
              <a:t>encodind</a:t>
            </a:r>
            <a:r>
              <a:rPr lang="en-US" dirty="0"/>
              <a:t> (</a:t>
            </a:r>
            <a:r>
              <a:rPr lang="en-US" dirty="0" err="1"/>
              <a:t>saas</a:t>
            </a:r>
            <a:r>
              <a:rPr lang="en-US" dirty="0"/>
              <a:t>)</a:t>
            </a:r>
          </a:p>
        </p:txBody>
      </p:sp>
      <p:sp>
        <p:nvSpPr>
          <p:cNvPr id="3" name="Content Placeholder 2">
            <a:extLst>
              <a:ext uri="{FF2B5EF4-FFF2-40B4-BE49-F238E27FC236}">
                <a16:creationId xmlns:a16="http://schemas.microsoft.com/office/drawing/2014/main" id="{11AA9252-4C4F-4FB7-94EB-2D378B2C9851}"/>
              </a:ext>
            </a:extLst>
          </p:cNvPr>
          <p:cNvSpPr>
            <a:spLocks noGrp="1"/>
          </p:cNvSpPr>
          <p:nvPr>
            <p:ph idx="1"/>
          </p:nvPr>
        </p:nvSpPr>
        <p:spPr/>
        <p:txBody>
          <a:bodyPr/>
          <a:lstStyle/>
          <a:p>
            <a:r>
              <a:rPr lang="en-US" dirty="0"/>
              <a:t>in 1, 0, -1 coding, you need to multiply each categorical coefficient by -1 to get at the missing category. With this in mind, what is the predicted average price for lodges using the 1, 0, -1 coding model</a:t>
            </a:r>
          </a:p>
          <a:p>
            <a:r>
              <a:rPr lang="en-US" dirty="0"/>
              <a:t>(642100 x -1) + (66950 x -1) + (40400 x -1) = </a:t>
            </a:r>
            <a:r>
              <a:rPr lang="en-US" dirty="0">
                <a:solidFill>
                  <a:srgbClr val="FFC000"/>
                </a:solidFill>
              </a:rPr>
              <a:t>305050</a:t>
            </a:r>
          </a:p>
          <a:p>
            <a:endParaRPr lang="en-US" dirty="0"/>
          </a:p>
          <a:p>
            <a:endParaRPr lang="en-US" dirty="0"/>
          </a:p>
        </p:txBody>
      </p:sp>
      <p:pic>
        <p:nvPicPr>
          <p:cNvPr id="6" name="Picture 5">
            <a:extLst>
              <a:ext uri="{FF2B5EF4-FFF2-40B4-BE49-F238E27FC236}">
                <a16:creationId xmlns:a16="http://schemas.microsoft.com/office/drawing/2014/main" id="{6431478D-D40E-413A-8B52-36032AAA0DA7}"/>
              </a:ext>
            </a:extLst>
          </p:cNvPr>
          <p:cNvPicPr>
            <a:picLocks noChangeAspect="1"/>
          </p:cNvPicPr>
          <p:nvPr/>
        </p:nvPicPr>
        <p:blipFill>
          <a:blip r:embed="rId2"/>
          <a:stretch>
            <a:fillRect/>
          </a:stretch>
        </p:blipFill>
        <p:spPr>
          <a:xfrm>
            <a:off x="1273544" y="4150658"/>
            <a:ext cx="8955800" cy="2414225"/>
          </a:xfrm>
          <a:prstGeom prst="rect">
            <a:avLst/>
          </a:prstGeom>
        </p:spPr>
      </p:pic>
    </p:spTree>
    <p:extLst>
      <p:ext uri="{BB962C8B-B14F-4D97-AF65-F5344CB8AC3E}">
        <p14:creationId xmlns:p14="http://schemas.microsoft.com/office/powerpoint/2010/main" val="652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CE26-3F5B-4323-AEA2-CA261B5747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509648-D96F-450E-9704-3D71728B08C6}"/>
              </a:ext>
            </a:extLst>
          </p:cNvPr>
          <p:cNvSpPr>
            <a:spLocks noGrp="1"/>
          </p:cNvSpPr>
          <p:nvPr>
            <p:ph idx="1"/>
          </p:nvPr>
        </p:nvSpPr>
        <p:spPr/>
        <p:txBody>
          <a:bodyPr/>
          <a:lstStyle/>
          <a:p>
            <a:r>
              <a:rPr lang="en-US" dirty="0" err="1"/>
              <a:t>new_df</a:t>
            </a:r>
            <a:r>
              <a:rPr lang="en-US" dirty="0"/>
              <a:t>['intercept'] = 1</a:t>
            </a:r>
          </a:p>
          <a:p>
            <a:r>
              <a:rPr lang="en-US" dirty="0" err="1"/>
              <a:t>lm</a:t>
            </a:r>
            <a:r>
              <a:rPr lang="en-US" dirty="0"/>
              <a:t> = </a:t>
            </a:r>
            <a:r>
              <a:rPr lang="en-US" dirty="0" err="1"/>
              <a:t>sm.OLS</a:t>
            </a:r>
            <a:r>
              <a:rPr lang="en-US" dirty="0"/>
              <a:t>(</a:t>
            </a:r>
            <a:r>
              <a:rPr lang="en-US" dirty="0" err="1"/>
              <a:t>new_df</a:t>
            </a:r>
            <a:r>
              <a:rPr lang="en-US" dirty="0"/>
              <a:t>['price'], </a:t>
            </a:r>
            <a:r>
              <a:rPr lang="en-US" dirty="0" err="1"/>
              <a:t>new_df</a:t>
            </a:r>
            <a:r>
              <a:rPr lang="en-US" dirty="0"/>
              <a:t>[['intercept', 'ranch', '</a:t>
            </a:r>
            <a:r>
              <a:rPr lang="en-US" dirty="0" err="1"/>
              <a:t>victorian</a:t>
            </a:r>
            <a:r>
              <a:rPr lang="en-US" dirty="0"/>
              <a:t>’]])</a:t>
            </a:r>
          </a:p>
          <a:p>
            <a:r>
              <a:rPr lang="en-US" dirty="0"/>
              <a:t>results = </a:t>
            </a:r>
            <a:r>
              <a:rPr lang="en-US" dirty="0" err="1"/>
              <a:t>lm.fit</a:t>
            </a:r>
            <a:r>
              <a:rPr lang="en-US" dirty="0"/>
              <a:t>()</a:t>
            </a:r>
          </a:p>
          <a:p>
            <a:r>
              <a:rPr lang="en-US" dirty="0" err="1"/>
              <a:t>results.summary</a:t>
            </a:r>
            <a:r>
              <a:rPr lang="en-US" dirty="0"/>
              <a:t>()</a:t>
            </a:r>
          </a:p>
        </p:txBody>
      </p:sp>
    </p:spTree>
    <p:extLst>
      <p:ext uri="{BB962C8B-B14F-4D97-AF65-F5344CB8AC3E}">
        <p14:creationId xmlns:p14="http://schemas.microsoft.com/office/powerpoint/2010/main" val="113512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11D0-7ED4-43D2-BB14-FE3114EF647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081A603-BC36-4C8A-B62A-22F9BF6FF3E0}"/>
              </a:ext>
            </a:extLst>
          </p:cNvPr>
          <p:cNvPicPr>
            <a:picLocks noGrp="1" noChangeAspect="1"/>
          </p:cNvPicPr>
          <p:nvPr>
            <p:ph idx="1"/>
          </p:nvPr>
        </p:nvPicPr>
        <p:blipFill>
          <a:blip r:embed="rId2"/>
          <a:stretch>
            <a:fillRect/>
          </a:stretch>
        </p:blipFill>
        <p:spPr>
          <a:xfrm>
            <a:off x="1103313" y="2260190"/>
            <a:ext cx="8947150" cy="3780657"/>
          </a:xfrm>
          <a:prstGeom prst="rect">
            <a:avLst/>
          </a:prstGeom>
        </p:spPr>
      </p:pic>
    </p:spTree>
    <p:extLst>
      <p:ext uri="{BB962C8B-B14F-4D97-AF65-F5344CB8AC3E}">
        <p14:creationId xmlns:p14="http://schemas.microsoft.com/office/powerpoint/2010/main" val="154427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317A-5FEA-421A-9E52-8AF5C6FAAD5F}"/>
              </a:ext>
            </a:extLst>
          </p:cNvPr>
          <p:cNvSpPr>
            <a:spLocks noGrp="1"/>
          </p:cNvSpPr>
          <p:nvPr>
            <p:ph type="title"/>
          </p:nvPr>
        </p:nvSpPr>
        <p:spPr/>
        <p:txBody>
          <a:bodyPr/>
          <a:lstStyle/>
          <a:p>
            <a:r>
              <a:rPr lang="en-US" dirty="0"/>
              <a:t>Linearity</a:t>
            </a:r>
          </a:p>
        </p:txBody>
      </p:sp>
      <p:sp>
        <p:nvSpPr>
          <p:cNvPr id="3" name="Content Placeholder 2">
            <a:extLst>
              <a:ext uri="{FF2B5EF4-FFF2-40B4-BE49-F238E27FC236}">
                <a16:creationId xmlns:a16="http://schemas.microsoft.com/office/drawing/2014/main" id="{818C0780-EB3D-42D3-A1D7-7623CD4D1DE7}"/>
              </a:ext>
            </a:extLst>
          </p:cNvPr>
          <p:cNvSpPr>
            <a:spLocks noGrp="1"/>
          </p:cNvSpPr>
          <p:nvPr>
            <p:ph idx="1"/>
          </p:nvPr>
        </p:nvSpPr>
        <p:spPr/>
        <p:txBody>
          <a:bodyPr/>
          <a:lstStyle/>
          <a:p>
            <a:r>
              <a:rPr lang="en-US" dirty="0"/>
              <a:t>The assumption of linearity is that a linear model is the relationship that truly exists between your response(y) and predictor(x) variables.</a:t>
            </a:r>
          </a:p>
          <a:p>
            <a:r>
              <a:rPr lang="en-US" dirty="0"/>
              <a:t>In order to assess if a linear relationship is reasonable, a plot of the residuals (y - \hat{y})(</a:t>
            </a:r>
            <a:r>
              <a:rPr lang="en-US" i="1" dirty="0"/>
              <a:t>y</a:t>
            </a:r>
            <a:r>
              <a:rPr lang="en-US" dirty="0"/>
              <a:t>−</a:t>
            </a:r>
            <a:r>
              <a:rPr lang="en-US" i="1" dirty="0"/>
              <a:t>y</a:t>
            </a:r>
            <a:r>
              <a:rPr lang="en-US" dirty="0"/>
              <a:t>^​) by the predicted values (\hat{y})(</a:t>
            </a:r>
            <a:r>
              <a:rPr lang="en-US" i="1" dirty="0"/>
              <a:t>y</a:t>
            </a:r>
            <a:r>
              <a:rPr lang="en-US" dirty="0"/>
              <a:t>^​) is often useful.</a:t>
            </a:r>
          </a:p>
          <a:p>
            <a:r>
              <a:rPr lang="en-US" dirty="0"/>
              <a:t> If there are curvature patterns in this plot, it suggests that a linear model might not actually fit the data,</a:t>
            </a:r>
          </a:p>
          <a:p>
            <a:r>
              <a:rPr lang="en-US" dirty="0"/>
              <a:t>In the image on the next slide, these are considered the </a:t>
            </a:r>
            <a:r>
              <a:rPr lang="en-US" b="1" dirty="0"/>
              <a:t>biased</a:t>
            </a:r>
            <a:r>
              <a:rPr lang="en-US" dirty="0"/>
              <a:t> models. Ideally, we want to see a random scatter of points like the top left residual plot in the image.</a:t>
            </a:r>
          </a:p>
        </p:txBody>
      </p:sp>
    </p:spTree>
    <p:extLst>
      <p:ext uri="{BB962C8B-B14F-4D97-AF65-F5344CB8AC3E}">
        <p14:creationId xmlns:p14="http://schemas.microsoft.com/office/powerpoint/2010/main" val="235462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AD6BF1-E2B1-446A-B3BF-6418086F7357}"/>
              </a:ext>
            </a:extLst>
          </p:cNvPr>
          <p:cNvPicPr>
            <a:picLocks noGrp="1" noChangeAspect="1"/>
          </p:cNvPicPr>
          <p:nvPr>
            <p:ph idx="1"/>
          </p:nvPr>
        </p:nvPicPr>
        <p:blipFill>
          <a:blip r:embed="rId2"/>
          <a:stretch>
            <a:fillRect/>
          </a:stretch>
        </p:blipFill>
        <p:spPr>
          <a:xfrm>
            <a:off x="2141166" y="1561376"/>
            <a:ext cx="5400675" cy="4038600"/>
          </a:xfrm>
          <a:prstGeom prst="rect">
            <a:avLst/>
          </a:prstGeom>
        </p:spPr>
      </p:pic>
    </p:spTree>
    <p:extLst>
      <p:ext uri="{BB962C8B-B14F-4D97-AF65-F5344CB8AC3E}">
        <p14:creationId xmlns:p14="http://schemas.microsoft.com/office/powerpoint/2010/main" val="269626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CE95-DFF2-4913-B7A3-C22DBF8CDAAD}"/>
              </a:ext>
            </a:extLst>
          </p:cNvPr>
          <p:cNvSpPr>
            <a:spLocks noGrp="1"/>
          </p:cNvSpPr>
          <p:nvPr>
            <p:ph type="title"/>
          </p:nvPr>
        </p:nvSpPr>
        <p:spPr/>
        <p:txBody>
          <a:bodyPr/>
          <a:lstStyle/>
          <a:p>
            <a:r>
              <a:rPr lang="en-US" dirty="0"/>
              <a:t>Corelated errors</a:t>
            </a:r>
          </a:p>
        </p:txBody>
      </p:sp>
      <p:sp>
        <p:nvSpPr>
          <p:cNvPr id="3" name="Content Placeholder 2">
            <a:extLst>
              <a:ext uri="{FF2B5EF4-FFF2-40B4-BE49-F238E27FC236}">
                <a16:creationId xmlns:a16="http://schemas.microsoft.com/office/drawing/2014/main" id="{0F967188-767A-47FB-9CFC-13ED78D16965}"/>
              </a:ext>
            </a:extLst>
          </p:cNvPr>
          <p:cNvSpPr>
            <a:spLocks noGrp="1"/>
          </p:cNvSpPr>
          <p:nvPr>
            <p:ph idx="1"/>
          </p:nvPr>
        </p:nvSpPr>
        <p:spPr/>
        <p:txBody>
          <a:bodyPr/>
          <a:lstStyle/>
          <a:p>
            <a:r>
              <a:rPr lang="en-US" dirty="0"/>
              <a:t>Correlated errors frequently occur when our data are collected over time (like in forecasting stock prices or interest rates in the future) or data are spatially related (like predicting flood or drought regions). We can often improve our predictions by using information from the past data points (for time) or the points nearby (for space).</a:t>
            </a:r>
          </a:p>
          <a:p>
            <a:r>
              <a:rPr lang="en-US" dirty="0"/>
              <a:t> If you are unsure, there is a test known as a </a:t>
            </a:r>
            <a:r>
              <a:rPr lang="en-US" b="1" dirty="0">
                <a:hlinkClick r:id="rId2"/>
              </a:rPr>
              <a:t>Durbin-Watson</a:t>
            </a:r>
            <a:r>
              <a:rPr lang="en-US" dirty="0"/>
              <a:t> test that is commonly used to assess whether correlation of the errors is an issue. Then </a:t>
            </a:r>
            <a:r>
              <a:rPr lang="en-US" b="1" dirty="0">
                <a:hlinkClick r:id="rId3"/>
              </a:rPr>
              <a:t>ARIMA or ARMA</a:t>
            </a:r>
            <a:r>
              <a:rPr lang="en-US" dirty="0"/>
              <a:t> models are commonly implemented to use this correlation to make better predictions.</a:t>
            </a:r>
          </a:p>
        </p:txBody>
      </p:sp>
    </p:spTree>
    <p:extLst>
      <p:ext uri="{BB962C8B-B14F-4D97-AF65-F5344CB8AC3E}">
        <p14:creationId xmlns:p14="http://schemas.microsoft.com/office/powerpoint/2010/main" val="238083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AF05-5966-41B9-A6EA-272D18E0EA71}"/>
              </a:ext>
            </a:extLst>
          </p:cNvPr>
          <p:cNvSpPr>
            <a:spLocks noGrp="1"/>
          </p:cNvSpPr>
          <p:nvPr>
            <p:ph type="title"/>
          </p:nvPr>
        </p:nvSpPr>
        <p:spPr>
          <a:xfrm>
            <a:off x="646111" y="452718"/>
            <a:ext cx="9624324" cy="1400530"/>
          </a:xfrm>
        </p:spPr>
        <p:txBody>
          <a:bodyPr/>
          <a:lstStyle/>
          <a:p>
            <a:r>
              <a:rPr lang="en-US" sz="3500" b="1" dirty="0"/>
              <a:t>Non-constant Variance and Normally Distributed Errors</a:t>
            </a:r>
            <a:br>
              <a:rPr lang="en-US" b="1" dirty="0"/>
            </a:br>
            <a:endParaRPr lang="en-US" dirty="0"/>
          </a:p>
        </p:txBody>
      </p:sp>
      <p:sp>
        <p:nvSpPr>
          <p:cNvPr id="3" name="Content Placeholder 2">
            <a:extLst>
              <a:ext uri="{FF2B5EF4-FFF2-40B4-BE49-F238E27FC236}">
                <a16:creationId xmlns:a16="http://schemas.microsoft.com/office/drawing/2014/main" id="{6FFC9838-5B9C-4181-BAC2-54BAB87A7C4E}"/>
              </a:ext>
            </a:extLst>
          </p:cNvPr>
          <p:cNvSpPr>
            <a:spLocks noGrp="1"/>
          </p:cNvSpPr>
          <p:nvPr>
            <p:ph idx="1"/>
          </p:nvPr>
        </p:nvSpPr>
        <p:spPr/>
        <p:txBody>
          <a:bodyPr>
            <a:normAutofit fontScale="92500"/>
          </a:bodyPr>
          <a:lstStyle/>
          <a:p>
            <a:r>
              <a:rPr lang="en-US" dirty="0"/>
              <a:t>when the spread of your predicted values differs depending on which value you are trying to predict.</a:t>
            </a:r>
          </a:p>
          <a:p>
            <a:r>
              <a:rPr lang="en-US" dirty="0"/>
              <a:t>it does lead to confidence intervals and p-values that are inaccurate</a:t>
            </a:r>
          </a:p>
          <a:p>
            <a:r>
              <a:rPr lang="en-US" dirty="0"/>
              <a:t>Commonly, a log (or some other transformation of the response variable is done) in order to "get rid" of the non-constant variance. In or</a:t>
            </a:r>
          </a:p>
          <a:p>
            <a:r>
              <a:rPr lang="en-US" dirty="0"/>
              <a:t>Non-constant variance can be assessed again using a plot of the residuals by the predicted values. In the image at the bottom of the page, non-constant variance is labeled as </a:t>
            </a:r>
            <a:r>
              <a:rPr lang="en-US" b="1" dirty="0" err="1"/>
              <a:t>heteroscedastic</a:t>
            </a:r>
            <a:r>
              <a:rPr lang="en-US" dirty="0" err="1"/>
              <a:t>.der</a:t>
            </a:r>
            <a:r>
              <a:rPr lang="en-US" dirty="0"/>
              <a:t> to choose the transformation, a </a:t>
            </a:r>
            <a:r>
              <a:rPr lang="en-US" b="1" dirty="0">
                <a:hlinkClick r:id="rId2"/>
              </a:rPr>
              <a:t>Box-Cox</a:t>
            </a:r>
            <a:r>
              <a:rPr lang="en-US" dirty="0"/>
              <a:t> is commonly used.</a:t>
            </a:r>
          </a:p>
          <a:p>
            <a:r>
              <a:rPr lang="en-US" dirty="0"/>
              <a:t>Though the text does not discuss normality of the residuals, this is an important assumption of regression if you are interested in creating reliable confidence intervals. More on this topic is provided </a:t>
            </a:r>
            <a:r>
              <a:rPr lang="en-US" b="1" dirty="0">
                <a:hlinkClick r:id="rId3"/>
              </a:rPr>
              <a:t>here</a:t>
            </a:r>
            <a:r>
              <a:rPr lang="en-US" dirty="0"/>
              <a:t>.</a:t>
            </a:r>
          </a:p>
        </p:txBody>
      </p:sp>
    </p:spTree>
    <p:extLst>
      <p:ext uri="{BB962C8B-B14F-4D97-AF65-F5344CB8AC3E}">
        <p14:creationId xmlns:p14="http://schemas.microsoft.com/office/powerpoint/2010/main" val="352174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6E44-830C-41E3-8CF7-396DD73D5B88}"/>
              </a:ext>
            </a:extLst>
          </p:cNvPr>
          <p:cNvSpPr>
            <a:spLocks noGrp="1"/>
          </p:cNvSpPr>
          <p:nvPr>
            <p:ph type="title"/>
          </p:nvPr>
        </p:nvSpPr>
        <p:spPr/>
        <p:txBody>
          <a:bodyPr/>
          <a:lstStyle/>
          <a:p>
            <a:r>
              <a:rPr lang="en-US" dirty="0"/>
              <a:t>Outliers</a:t>
            </a:r>
            <a:r>
              <a:rPr lang="en-US" b="1" dirty="0"/>
              <a:t>/Leverage Points</a:t>
            </a:r>
            <a:br>
              <a:rPr lang="en-US" b="1" dirty="0"/>
            </a:br>
            <a:br>
              <a:rPr lang="en-US" dirty="0"/>
            </a:br>
            <a:endParaRPr lang="en-US" dirty="0"/>
          </a:p>
        </p:txBody>
      </p:sp>
      <p:sp>
        <p:nvSpPr>
          <p:cNvPr id="3" name="Content Placeholder 2">
            <a:extLst>
              <a:ext uri="{FF2B5EF4-FFF2-40B4-BE49-F238E27FC236}">
                <a16:creationId xmlns:a16="http://schemas.microsoft.com/office/drawing/2014/main" id="{09B3A7A1-D26B-4466-83D5-263BE572439C}"/>
              </a:ext>
            </a:extLst>
          </p:cNvPr>
          <p:cNvSpPr>
            <a:spLocks noGrp="1"/>
          </p:cNvSpPr>
          <p:nvPr>
            <p:ph idx="1"/>
          </p:nvPr>
        </p:nvSpPr>
        <p:spPr/>
        <p:txBody>
          <a:bodyPr/>
          <a:lstStyle/>
          <a:p>
            <a:r>
              <a:rPr lang="en-US" dirty="0"/>
              <a:t>Outliers and leverage points are points that lie far away from the regular trends of your data</a:t>
            </a:r>
          </a:p>
          <a:p>
            <a:r>
              <a:rPr lang="en-US" dirty="0"/>
              <a:t>There are techniques to combat this - largely known as </a:t>
            </a:r>
            <a:r>
              <a:rPr lang="en-US" b="1" dirty="0"/>
              <a:t>regularization</a:t>
            </a:r>
            <a:r>
              <a:rPr lang="en-US" dirty="0"/>
              <a:t> techniques. These are beyond the scope of this class, but they are quickly discussed in the </a:t>
            </a:r>
            <a:r>
              <a:rPr lang="en-US" b="1" dirty="0">
                <a:hlinkClick r:id="rId2"/>
              </a:rPr>
              <a:t>free course on machine learning</a:t>
            </a:r>
            <a:r>
              <a:rPr lang="en-US" dirty="0"/>
              <a:t>.</a:t>
            </a:r>
          </a:p>
          <a:p>
            <a:endParaRPr lang="en-US" dirty="0"/>
          </a:p>
        </p:txBody>
      </p:sp>
    </p:spTree>
    <p:extLst>
      <p:ext uri="{BB962C8B-B14F-4D97-AF65-F5344CB8AC3E}">
        <p14:creationId xmlns:p14="http://schemas.microsoft.com/office/powerpoint/2010/main" val="20828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BE13-F9BA-4F20-A03D-8AC00465D10C}"/>
              </a:ext>
            </a:extLst>
          </p:cNvPr>
          <p:cNvSpPr>
            <a:spLocks noGrp="1"/>
          </p:cNvSpPr>
          <p:nvPr>
            <p:ph type="title"/>
          </p:nvPr>
        </p:nvSpPr>
        <p:spPr/>
        <p:txBody>
          <a:bodyPr/>
          <a:lstStyle/>
          <a:p>
            <a:r>
              <a:rPr lang="en-US" dirty="0"/>
              <a:t>What is the use of your model</a:t>
            </a:r>
          </a:p>
        </p:txBody>
      </p:sp>
      <p:sp>
        <p:nvSpPr>
          <p:cNvPr id="3" name="Content Placeholder 2">
            <a:extLst>
              <a:ext uri="{FF2B5EF4-FFF2-40B4-BE49-F238E27FC236}">
                <a16:creationId xmlns:a16="http://schemas.microsoft.com/office/drawing/2014/main" id="{F94F069D-6AD0-481D-8C36-EBC3230A35A3}"/>
              </a:ext>
            </a:extLst>
          </p:cNvPr>
          <p:cNvSpPr>
            <a:spLocks noGrp="1"/>
          </p:cNvSpPr>
          <p:nvPr>
            <p:ph idx="1"/>
          </p:nvPr>
        </p:nvSpPr>
        <p:spPr/>
        <p:txBody>
          <a:bodyPr/>
          <a:lstStyle/>
          <a:p>
            <a:r>
              <a:rPr lang="en-US" dirty="0"/>
              <a:t>How are inputs x related to response y</a:t>
            </a:r>
          </a:p>
          <a:p>
            <a:r>
              <a:rPr lang="en-US" dirty="0"/>
              <a:t>To best predict the response variable</a:t>
            </a:r>
          </a:p>
          <a:p>
            <a:r>
              <a:rPr lang="en-US" dirty="0"/>
              <a:t>Which input best predict the response</a:t>
            </a:r>
          </a:p>
        </p:txBody>
      </p:sp>
    </p:spTree>
    <p:extLst>
      <p:ext uri="{BB962C8B-B14F-4D97-AF65-F5344CB8AC3E}">
        <p14:creationId xmlns:p14="http://schemas.microsoft.com/office/powerpoint/2010/main" val="76857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D1FD-4EAD-4D03-A59A-2126845DA71F}"/>
              </a:ext>
            </a:extLst>
          </p:cNvPr>
          <p:cNvSpPr>
            <a:spLocks noGrp="1"/>
          </p:cNvSpPr>
          <p:nvPr>
            <p:ph type="title"/>
          </p:nvPr>
        </p:nvSpPr>
        <p:spPr/>
        <p:txBody>
          <a:bodyPr/>
          <a:lstStyle/>
          <a:p>
            <a:r>
              <a:rPr lang="en-US" b="1" dirty="0"/>
              <a:t>Collinearity (Multi-collinearity)</a:t>
            </a:r>
            <a:br>
              <a:rPr lang="en-US" b="1" dirty="0"/>
            </a:br>
            <a:endParaRPr lang="en-US" dirty="0"/>
          </a:p>
        </p:txBody>
      </p:sp>
      <p:sp>
        <p:nvSpPr>
          <p:cNvPr id="3" name="Content Placeholder 2">
            <a:extLst>
              <a:ext uri="{FF2B5EF4-FFF2-40B4-BE49-F238E27FC236}">
                <a16:creationId xmlns:a16="http://schemas.microsoft.com/office/drawing/2014/main" id="{FAACD6EE-80B1-4109-A01B-6A8B744DF8D3}"/>
              </a:ext>
            </a:extLst>
          </p:cNvPr>
          <p:cNvSpPr>
            <a:spLocks noGrp="1"/>
          </p:cNvSpPr>
          <p:nvPr>
            <p:ph idx="1"/>
          </p:nvPr>
        </p:nvSpPr>
        <p:spPr/>
        <p:txBody>
          <a:bodyPr/>
          <a:lstStyle/>
          <a:p>
            <a:r>
              <a:rPr lang="en-US" dirty="0"/>
              <a:t>When our x-variables are correlated with one another, this is known as </a:t>
            </a:r>
            <a:r>
              <a:rPr lang="en-US" b="1" dirty="0">
                <a:solidFill>
                  <a:srgbClr val="FFC000"/>
                </a:solidFill>
              </a:rPr>
              <a:t>multicollinearity</a:t>
            </a:r>
            <a:r>
              <a:rPr lang="en-US" dirty="0">
                <a:solidFill>
                  <a:srgbClr val="FFC000"/>
                </a:solidFill>
              </a:rPr>
              <a:t>. </a:t>
            </a:r>
          </a:p>
          <a:p>
            <a:r>
              <a:rPr lang="en-US" dirty="0"/>
              <a:t>when we have predictor variables that are correlated with one another.</a:t>
            </a:r>
          </a:p>
          <a:p>
            <a:r>
              <a:rPr lang="en-US" dirty="0"/>
              <a:t> it can lead to coefficients being flipped from the direction we expect from simple linear regression.</a:t>
            </a:r>
          </a:p>
          <a:p>
            <a:r>
              <a:rPr lang="en-US" dirty="0">
                <a:solidFill>
                  <a:schemeClr val="accent2">
                    <a:lumMod val="20000"/>
                    <a:lumOff val="80000"/>
                  </a:schemeClr>
                </a:solidFill>
              </a:rPr>
              <a:t>One of the most common ways to identify multicollinearity is with bivariate plots or with </a:t>
            </a:r>
            <a:r>
              <a:rPr lang="en-US" b="1" dirty="0">
                <a:solidFill>
                  <a:schemeClr val="accent2">
                    <a:lumMod val="20000"/>
                    <a:lumOff val="80000"/>
                  </a:schemeClr>
                </a:solidFill>
              </a:rPr>
              <a:t>variance inflation factors (or VIFs)</a:t>
            </a:r>
            <a:r>
              <a:rPr lang="en-US" dirty="0">
                <a:solidFill>
                  <a:schemeClr val="accent2">
                    <a:lumMod val="20000"/>
                    <a:lumOff val="80000"/>
                  </a:schemeClr>
                </a:solidFill>
              </a:rPr>
              <a:t>. </a:t>
            </a:r>
          </a:p>
        </p:txBody>
      </p:sp>
    </p:spTree>
    <p:extLst>
      <p:ext uri="{BB962C8B-B14F-4D97-AF65-F5344CB8AC3E}">
        <p14:creationId xmlns:p14="http://schemas.microsoft.com/office/powerpoint/2010/main" val="2538947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09C0-F55C-4710-844F-81203F9138A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CFA5325-221F-4688-9620-F245F29C8D6F}"/>
              </a:ext>
            </a:extLst>
          </p:cNvPr>
          <p:cNvSpPr>
            <a:spLocks noGrp="1"/>
          </p:cNvSpPr>
          <p:nvPr>
            <p:ph idx="1"/>
          </p:nvPr>
        </p:nvSpPr>
        <p:spPr/>
        <p:txBody>
          <a:bodyPr>
            <a:normAutofit fontScale="92500" lnSpcReduction="20000"/>
          </a:bodyPr>
          <a:lstStyle/>
          <a:p>
            <a:r>
              <a:rPr lang="en-US" dirty="0"/>
              <a:t>One of our assumption is that x variable is related to the y variable but not with each other.</a:t>
            </a:r>
          </a:p>
          <a:p>
            <a:pPr fontAlgn="base"/>
            <a:r>
              <a:rPr lang="en-US" dirty="0"/>
              <a:t> two different ways of identifying multicollinearity:</a:t>
            </a:r>
          </a:p>
          <a:p>
            <a:pPr fontAlgn="base"/>
            <a:r>
              <a:rPr lang="en-US" dirty="0"/>
              <a:t>We can look at the correlation of each explanatory variable against each other explanatory variable (with a plot or the correlation coefficient).</a:t>
            </a:r>
            <a:br>
              <a:rPr lang="en-US" dirty="0"/>
            </a:br>
            <a:br>
              <a:rPr lang="en-US" dirty="0"/>
            </a:br>
            <a:endParaRPr lang="en-US" dirty="0"/>
          </a:p>
          <a:p>
            <a:pPr fontAlgn="base"/>
            <a:r>
              <a:rPr lang="en-US" dirty="0"/>
              <a:t>We saw that when x-variables are related to one another, we can have flipped relationships in our multiple linear regression models from what we would expect when looking at the bivariate linear regression relationships.</a:t>
            </a:r>
          </a:p>
          <a:p>
            <a:pPr fontAlgn="base"/>
            <a:r>
              <a:rPr lang="en-US" dirty="0"/>
              <a:t>For more on VIFs and multicollinearity, </a:t>
            </a:r>
            <a:r>
              <a:rPr lang="en-US" b="1" dirty="0">
                <a:hlinkClick r:id="rId2"/>
              </a:rPr>
              <a:t>here is the referenced post from the video on VIFs</a:t>
            </a:r>
            <a:r>
              <a:rPr lang="en-US" dirty="0"/>
              <a:t>.</a:t>
            </a:r>
          </a:p>
          <a:p>
            <a:endParaRPr lang="en-US" dirty="0"/>
          </a:p>
        </p:txBody>
      </p:sp>
    </p:spTree>
    <p:extLst>
      <p:ext uri="{BB962C8B-B14F-4D97-AF65-F5344CB8AC3E}">
        <p14:creationId xmlns:p14="http://schemas.microsoft.com/office/powerpoint/2010/main" val="146790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228B-5CC2-4658-A6E0-B022315153E8}"/>
              </a:ext>
            </a:extLst>
          </p:cNvPr>
          <p:cNvSpPr>
            <a:spLocks noGrp="1"/>
          </p:cNvSpPr>
          <p:nvPr>
            <p:ph type="title"/>
          </p:nvPr>
        </p:nvSpPr>
        <p:spPr/>
        <p:txBody>
          <a:bodyPr/>
          <a:lstStyle/>
          <a:p>
            <a:r>
              <a:rPr lang="en-US" dirty="0"/>
              <a:t>To see the relation between x variables(bivariate plot)</a:t>
            </a:r>
          </a:p>
        </p:txBody>
      </p:sp>
      <p:sp>
        <p:nvSpPr>
          <p:cNvPr id="3" name="Content Placeholder 2">
            <a:extLst>
              <a:ext uri="{FF2B5EF4-FFF2-40B4-BE49-F238E27FC236}">
                <a16:creationId xmlns:a16="http://schemas.microsoft.com/office/drawing/2014/main" id="{878E2EA5-BB35-45BA-8C9B-EA583DCD4D05}"/>
              </a:ext>
            </a:extLst>
          </p:cNvPr>
          <p:cNvSpPr>
            <a:spLocks noGrp="1"/>
          </p:cNvSpPr>
          <p:nvPr>
            <p:ph idx="1"/>
          </p:nvPr>
        </p:nvSpPr>
        <p:spPr/>
        <p:txBody>
          <a:bodyPr/>
          <a:lstStyle/>
          <a:p>
            <a:r>
              <a:rPr lang="en-US" dirty="0"/>
              <a:t>Import seaborn as sb</a:t>
            </a:r>
          </a:p>
          <a:p>
            <a:r>
              <a:rPr lang="en-US" dirty="0" err="1"/>
              <a:t>Sb.pairplot</a:t>
            </a:r>
            <a:r>
              <a:rPr lang="en-US" dirty="0"/>
              <a:t>(df[[‘</a:t>
            </a:r>
            <a:r>
              <a:rPr lang="en-US" dirty="0" err="1"/>
              <a:t>area’,’bedrooms</a:t>
            </a:r>
            <a:r>
              <a:rPr lang="en-US" dirty="0"/>
              <a:t>’]])</a:t>
            </a:r>
          </a:p>
          <a:p>
            <a:r>
              <a:rPr lang="en-US" dirty="0"/>
              <a:t>import seaborn as </a:t>
            </a:r>
            <a:r>
              <a:rPr lang="en-US" dirty="0" err="1"/>
              <a:t>sns</a:t>
            </a:r>
            <a:endParaRPr lang="en-US" dirty="0"/>
          </a:p>
          <a:p>
            <a:r>
              <a:rPr lang="en-US" dirty="0"/>
              <a:t>from patsy import </a:t>
            </a:r>
            <a:r>
              <a:rPr lang="en-US" dirty="0" err="1"/>
              <a:t>dmatrices</a:t>
            </a:r>
            <a:endParaRPr lang="en-US" dirty="0"/>
          </a:p>
          <a:p>
            <a:r>
              <a:rPr lang="en-US" dirty="0"/>
              <a:t>import </a:t>
            </a:r>
            <a:r>
              <a:rPr lang="en-US" dirty="0" err="1"/>
              <a:t>statsmodels.api</a:t>
            </a:r>
            <a:r>
              <a:rPr lang="en-US" dirty="0"/>
              <a:t> as </a:t>
            </a:r>
            <a:r>
              <a:rPr lang="en-US" dirty="0" err="1"/>
              <a:t>sm</a:t>
            </a:r>
            <a:r>
              <a:rPr lang="en-US" dirty="0"/>
              <a:t>;</a:t>
            </a:r>
          </a:p>
          <a:p>
            <a:r>
              <a:rPr lang="en-US" dirty="0"/>
              <a:t>from </a:t>
            </a:r>
            <a:r>
              <a:rPr lang="en-US" dirty="0" err="1"/>
              <a:t>statsmodels.stats.outliers_influence</a:t>
            </a:r>
            <a:r>
              <a:rPr lang="en-US" dirty="0"/>
              <a:t> import </a:t>
            </a:r>
            <a:r>
              <a:rPr lang="en-US" dirty="0" err="1"/>
              <a:t>variance_inflation_factor</a:t>
            </a:r>
            <a:endParaRPr lang="en-US" dirty="0"/>
          </a:p>
        </p:txBody>
      </p:sp>
    </p:spTree>
    <p:extLst>
      <p:ext uri="{BB962C8B-B14F-4D97-AF65-F5344CB8AC3E}">
        <p14:creationId xmlns:p14="http://schemas.microsoft.com/office/powerpoint/2010/main" val="322595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ACC3-6835-4CF7-9960-F600A9EBBA6A}"/>
              </a:ext>
            </a:extLst>
          </p:cNvPr>
          <p:cNvSpPr>
            <a:spLocks noGrp="1"/>
          </p:cNvSpPr>
          <p:nvPr>
            <p:ph type="title"/>
          </p:nvPr>
        </p:nvSpPr>
        <p:spPr/>
        <p:txBody>
          <a:bodyPr/>
          <a:lstStyle/>
          <a:p>
            <a:r>
              <a:rPr lang="en-US" dirty="0"/>
              <a:t>Variance Inflation Factors(VIF)</a:t>
            </a:r>
          </a:p>
        </p:txBody>
      </p:sp>
      <p:sp>
        <p:nvSpPr>
          <p:cNvPr id="3" name="Content Placeholder 2">
            <a:extLst>
              <a:ext uri="{FF2B5EF4-FFF2-40B4-BE49-F238E27FC236}">
                <a16:creationId xmlns:a16="http://schemas.microsoft.com/office/drawing/2014/main" id="{B3A22FF5-A0BF-4929-8AB0-D283A0FFE72C}"/>
              </a:ext>
            </a:extLst>
          </p:cNvPr>
          <p:cNvSpPr>
            <a:spLocks noGrp="1"/>
          </p:cNvSpPr>
          <p:nvPr>
            <p:ph idx="1"/>
          </p:nvPr>
        </p:nvSpPr>
        <p:spPr/>
        <p:txBody>
          <a:bodyPr/>
          <a:lstStyle/>
          <a:p>
            <a:r>
              <a:rPr lang="en-US" dirty="0"/>
              <a:t>When VIFs are greater than 10, this suggests that multicollinearity is certainly a problem in your model. Some experts even suggest VIFs of greater than 5 can be problematic. In most cases, not just one VIF is high, rather many VIFs are high, as these are measures of how related variables are with one another.</a:t>
            </a:r>
          </a:p>
          <a:p>
            <a:r>
              <a:rPr lang="en-US" dirty="0" err="1"/>
              <a:t>Vif</a:t>
            </a:r>
            <a:r>
              <a:rPr lang="en-US" dirty="0"/>
              <a:t> is calculated as I divided by 1 – R(squared)</a:t>
            </a:r>
          </a:p>
          <a:p>
            <a:endParaRPr lang="en-US" dirty="0"/>
          </a:p>
        </p:txBody>
      </p:sp>
    </p:spTree>
    <p:extLst>
      <p:ext uri="{BB962C8B-B14F-4D97-AF65-F5344CB8AC3E}">
        <p14:creationId xmlns:p14="http://schemas.microsoft.com/office/powerpoint/2010/main" val="177756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9986-4B61-47BE-9FDA-74CC0F4D7B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287688-BB29-43C6-AA0E-5F4684824BF6}"/>
              </a:ext>
            </a:extLst>
          </p:cNvPr>
          <p:cNvSpPr>
            <a:spLocks noGrp="1"/>
          </p:cNvSpPr>
          <p:nvPr>
            <p:ph idx="1"/>
          </p:nvPr>
        </p:nvSpPr>
        <p:spPr/>
        <p:txBody>
          <a:bodyPr/>
          <a:lstStyle/>
          <a:p>
            <a:r>
              <a:rPr lang="en-US" dirty="0"/>
              <a:t>The most common way of working with correlated explanatory variables in a multiple linear regression model, is simply to remove one of the variables that is most related to the other variables. Choosing an explanatory variable that you aren't interested in, or isn't as important to you, is a common choice.</a:t>
            </a:r>
          </a:p>
        </p:txBody>
      </p:sp>
    </p:spTree>
    <p:extLst>
      <p:ext uri="{BB962C8B-B14F-4D97-AF65-F5344CB8AC3E}">
        <p14:creationId xmlns:p14="http://schemas.microsoft.com/office/powerpoint/2010/main" val="2293117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C1B-B680-42EC-AC2F-D6EEE91F5955}"/>
              </a:ext>
            </a:extLst>
          </p:cNvPr>
          <p:cNvSpPr>
            <a:spLocks noGrp="1"/>
          </p:cNvSpPr>
          <p:nvPr>
            <p:ph type="title"/>
          </p:nvPr>
        </p:nvSpPr>
        <p:spPr/>
        <p:txBody>
          <a:bodyPr/>
          <a:lstStyle/>
          <a:p>
            <a:r>
              <a:rPr lang="en-US" dirty="0"/>
              <a:t>Higher order terms</a:t>
            </a:r>
            <a:br>
              <a:rPr lang="en-US" dirty="0"/>
            </a:br>
            <a:endParaRPr lang="en-US" dirty="0"/>
          </a:p>
        </p:txBody>
      </p:sp>
      <p:sp>
        <p:nvSpPr>
          <p:cNvPr id="3" name="Content Placeholder 2">
            <a:extLst>
              <a:ext uri="{FF2B5EF4-FFF2-40B4-BE49-F238E27FC236}">
                <a16:creationId xmlns:a16="http://schemas.microsoft.com/office/drawing/2014/main" id="{02A4D900-940A-4201-AC5B-74DDF0843810}"/>
              </a:ext>
            </a:extLst>
          </p:cNvPr>
          <p:cNvSpPr>
            <a:spLocks noGrp="1"/>
          </p:cNvSpPr>
          <p:nvPr>
            <p:ph idx="1"/>
          </p:nvPr>
        </p:nvSpPr>
        <p:spPr/>
        <p:txBody>
          <a:bodyPr>
            <a:normAutofit lnSpcReduction="10000"/>
          </a:bodyPr>
          <a:lstStyle/>
          <a:p>
            <a:r>
              <a:rPr lang="en-US" dirty="0"/>
              <a:t> </a:t>
            </a:r>
            <a:r>
              <a:rPr lang="en-US" b="1" dirty="0"/>
              <a:t>quadratics</a:t>
            </a:r>
            <a:r>
              <a:rPr lang="en-US" dirty="0"/>
              <a:t> (x_1^2</a:t>
            </a:r>
            <a:r>
              <a:rPr lang="en-US" i="1" dirty="0"/>
              <a:t>x</a:t>
            </a:r>
            <a:r>
              <a:rPr lang="en-US" dirty="0"/>
              <a:t>12​) and </a:t>
            </a:r>
            <a:r>
              <a:rPr lang="en-US" b="1" dirty="0" err="1"/>
              <a:t>cubics</a:t>
            </a:r>
            <a:r>
              <a:rPr lang="en-US" dirty="0"/>
              <a:t> (x_1^3</a:t>
            </a:r>
            <a:r>
              <a:rPr lang="en-US" i="1" dirty="0"/>
              <a:t>x</a:t>
            </a:r>
            <a:r>
              <a:rPr lang="en-US" dirty="0"/>
              <a:t>13​) , where an x-variable is multiplied by itself, as well as </a:t>
            </a:r>
            <a:r>
              <a:rPr lang="en-US" b="1" dirty="0"/>
              <a:t>interactions</a:t>
            </a:r>
            <a:r>
              <a:rPr lang="en-US" dirty="0"/>
              <a:t> (x_1x_2</a:t>
            </a:r>
            <a:r>
              <a:rPr lang="en-US" i="1" dirty="0"/>
              <a:t>x</a:t>
            </a:r>
            <a:r>
              <a:rPr lang="en-US" dirty="0"/>
              <a:t>1​</a:t>
            </a:r>
            <a:r>
              <a:rPr lang="en-US" i="1" dirty="0"/>
              <a:t>x</a:t>
            </a:r>
            <a:r>
              <a:rPr lang="en-US" dirty="0"/>
              <a:t>2​) , where two or more x-variables are multiplied by one another.</a:t>
            </a:r>
          </a:p>
          <a:p>
            <a:r>
              <a:rPr lang="en-US" dirty="0"/>
              <a:t>When adding higher order terms do include lower terms as well</a:t>
            </a:r>
          </a:p>
          <a:p>
            <a:r>
              <a:rPr lang="en-US" dirty="0"/>
              <a:t>They are added when x and y don’t have linear relationship.</a:t>
            </a:r>
          </a:p>
          <a:p>
            <a:pPr fontAlgn="base"/>
            <a:r>
              <a:rPr lang="en-US" dirty="0"/>
              <a:t>When creating models with </a:t>
            </a:r>
            <a:r>
              <a:rPr lang="en-US" b="1" dirty="0"/>
              <a:t>quadratic</a:t>
            </a:r>
            <a:r>
              <a:rPr lang="en-US" dirty="0"/>
              <a:t>, </a:t>
            </a:r>
            <a:r>
              <a:rPr lang="en-US" b="1" dirty="0"/>
              <a:t>cubic</a:t>
            </a:r>
            <a:r>
              <a:rPr lang="en-US" dirty="0"/>
              <a:t>, or even higher orders of a variable, we are essentially looking at how many curves there are in the relationship between the explanatory and response variables.</a:t>
            </a:r>
          </a:p>
          <a:p>
            <a:pPr fontAlgn="base"/>
            <a:r>
              <a:rPr lang="en-US" dirty="0"/>
              <a:t>If there is one curve, like in the plot below, then you will want to add a quadratic. Clearly, we can see a line isn't the best fit for this relationship.</a:t>
            </a:r>
          </a:p>
          <a:p>
            <a:endParaRPr lang="en-US" dirty="0"/>
          </a:p>
          <a:p>
            <a:endParaRPr lang="en-US" dirty="0"/>
          </a:p>
          <a:p>
            <a:endParaRPr lang="en-US" dirty="0"/>
          </a:p>
        </p:txBody>
      </p:sp>
    </p:spTree>
    <p:extLst>
      <p:ext uri="{BB962C8B-B14F-4D97-AF65-F5344CB8AC3E}">
        <p14:creationId xmlns:p14="http://schemas.microsoft.com/office/powerpoint/2010/main" val="45690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7426-CC58-49B8-B1F1-10102DB39EC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EEC8918-4564-4F5F-91A6-3F4B73407207}"/>
              </a:ext>
            </a:extLst>
          </p:cNvPr>
          <p:cNvPicPr>
            <a:picLocks noGrp="1" noChangeAspect="1"/>
          </p:cNvPicPr>
          <p:nvPr>
            <p:ph idx="1"/>
          </p:nvPr>
        </p:nvPicPr>
        <p:blipFill>
          <a:blip r:embed="rId2"/>
          <a:stretch>
            <a:fillRect/>
          </a:stretch>
        </p:blipFill>
        <p:spPr>
          <a:xfrm>
            <a:off x="1179443" y="638051"/>
            <a:ext cx="7023893" cy="5610349"/>
          </a:xfrm>
          <a:prstGeom prst="rect">
            <a:avLst/>
          </a:prstGeom>
        </p:spPr>
      </p:pic>
    </p:spTree>
    <p:extLst>
      <p:ext uri="{BB962C8B-B14F-4D97-AF65-F5344CB8AC3E}">
        <p14:creationId xmlns:p14="http://schemas.microsoft.com/office/powerpoint/2010/main" val="1226126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8AD4-606C-4158-95D9-7113979E1FBF}"/>
              </a:ext>
            </a:extLst>
          </p:cNvPr>
          <p:cNvSpPr>
            <a:spLocks noGrp="1"/>
          </p:cNvSpPr>
          <p:nvPr>
            <p:ph type="title"/>
          </p:nvPr>
        </p:nvSpPr>
        <p:spPr/>
        <p:txBody>
          <a:bodyPr/>
          <a:lstStyle/>
          <a:p>
            <a:r>
              <a:rPr lang="en-US" dirty="0"/>
              <a:t>When to add interaction terms</a:t>
            </a:r>
          </a:p>
        </p:txBody>
      </p:sp>
      <p:sp>
        <p:nvSpPr>
          <p:cNvPr id="3" name="Content Placeholder 2">
            <a:extLst>
              <a:ext uri="{FF2B5EF4-FFF2-40B4-BE49-F238E27FC236}">
                <a16:creationId xmlns:a16="http://schemas.microsoft.com/office/drawing/2014/main" id="{606B1F02-3509-4762-93C4-D2286648DCA2}"/>
              </a:ext>
            </a:extLst>
          </p:cNvPr>
          <p:cNvSpPr>
            <a:spLocks noGrp="1"/>
          </p:cNvSpPr>
          <p:nvPr>
            <p:ph idx="1"/>
          </p:nvPr>
        </p:nvSpPr>
        <p:spPr>
          <a:xfrm>
            <a:off x="520217" y="1152983"/>
            <a:ext cx="6602780" cy="4195481"/>
          </a:xfrm>
        </p:spPr>
        <p:txBody>
          <a:bodyPr/>
          <a:lstStyle/>
          <a:p>
            <a:r>
              <a:rPr lang="en-US" dirty="0"/>
              <a:t>When x is dependent on other variable say x2, to predict the y</a:t>
            </a:r>
          </a:p>
          <a:p>
            <a:r>
              <a:rPr lang="en-US" dirty="0"/>
              <a:t>When the value of x is related to response y and is dependent on variable x2.</a:t>
            </a:r>
          </a:p>
          <a:p>
            <a:r>
              <a:rPr lang="en-US" dirty="0"/>
              <a:t>When the slope is not equal to zero, we need interaction terms</a:t>
            </a:r>
          </a:p>
          <a:p>
            <a:endParaRPr lang="en-US" dirty="0"/>
          </a:p>
          <a:p>
            <a:endParaRPr lang="en-US" dirty="0"/>
          </a:p>
        </p:txBody>
      </p:sp>
      <p:pic>
        <p:nvPicPr>
          <p:cNvPr id="4" name="Picture 3">
            <a:extLst>
              <a:ext uri="{FF2B5EF4-FFF2-40B4-BE49-F238E27FC236}">
                <a16:creationId xmlns:a16="http://schemas.microsoft.com/office/drawing/2014/main" id="{CB354194-6535-4902-A997-96B4D6D7F371}"/>
              </a:ext>
            </a:extLst>
          </p:cNvPr>
          <p:cNvPicPr>
            <a:picLocks noChangeAspect="1"/>
          </p:cNvPicPr>
          <p:nvPr/>
        </p:nvPicPr>
        <p:blipFill>
          <a:blip r:embed="rId2"/>
          <a:stretch>
            <a:fillRect/>
          </a:stretch>
        </p:blipFill>
        <p:spPr>
          <a:xfrm>
            <a:off x="7122996" y="2160105"/>
            <a:ext cx="5069004" cy="4697896"/>
          </a:xfrm>
          <a:prstGeom prst="rect">
            <a:avLst/>
          </a:prstGeom>
        </p:spPr>
      </p:pic>
    </p:spTree>
    <p:extLst>
      <p:ext uri="{BB962C8B-B14F-4D97-AF65-F5344CB8AC3E}">
        <p14:creationId xmlns:p14="http://schemas.microsoft.com/office/powerpoint/2010/main" val="160359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DF4-124D-46BC-8493-C5B266F960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08831-5568-457A-94B9-96C0B6376D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440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B552-2116-4A54-8FFE-90DA5B7A54F4}"/>
              </a:ext>
            </a:extLst>
          </p:cNvPr>
          <p:cNvSpPr>
            <a:spLocks noGrp="1"/>
          </p:cNvSpPr>
          <p:nvPr>
            <p:ph type="title"/>
          </p:nvPr>
        </p:nvSpPr>
        <p:spPr/>
        <p:txBody>
          <a:bodyPr/>
          <a:lstStyle/>
          <a:p>
            <a:r>
              <a:rPr lang="en-US" dirty="0"/>
              <a:t>Problems in MLR</a:t>
            </a:r>
          </a:p>
        </p:txBody>
      </p:sp>
      <p:sp>
        <p:nvSpPr>
          <p:cNvPr id="3" name="Content Placeholder 2">
            <a:extLst>
              <a:ext uri="{FF2B5EF4-FFF2-40B4-BE49-F238E27FC236}">
                <a16:creationId xmlns:a16="http://schemas.microsoft.com/office/drawing/2014/main" id="{C53A5CC4-4640-4E6E-A178-A887270E1066}"/>
              </a:ext>
            </a:extLst>
          </p:cNvPr>
          <p:cNvSpPr>
            <a:spLocks noGrp="1"/>
          </p:cNvSpPr>
          <p:nvPr>
            <p:ph idx="1"/>
          </p:nvPr>
        </p:nvSpPr>
        <p:spPr/>
        <p:txBody>
          <a:bodyPr/>
          <a:lstStyle/>
          <a:p>
            <a:r>
              <a:rPr lang="en-US" dirty="0"/>
              <a:t>Linear relationship does not exist</a:t>
            </a:r>
          </a:p>
          <a:p>
            <a:r>
              <a:rPr lang="en-US" dirty="0"/>
              <a:t>Co related errors</a:t>
            </a:r>
          </a:p>
          <a:p>
            <a:r>
              <a:rPr lang="en-US" dirty="0"/>
              <a:t>Non constant Variance</a:t>
            </a:r>
          </a:p>
          <a:p>
            <a:r>
              <a:rPr lang="en-US" dirty="0"/>
              <a:t>Outliers that hurt the model</a:t>
            </a:r>
          </a:p>
          <a:p>
            <a:r>
              <a:rPr lang="en-US" dirty="0"/>
              <a:t>Multicollinearity</a:t>
            </a:r>
          </a:p>
        </p:txBody>
      </p:sp>
    </p:spTree>
    <p:extLst>
      <p:ext uri="{BB962C8B-B14F-4D97-AF65-F5344CB8AC3E}">
        <p14:creationId xmlns:p14="http://schemas.microsoft.com/office/powerpoint/2010/main" val="68813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36F6-08D3-4D25-A3D8-A97D7A736D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7E1EC9-B3D1-451F-B599-DFD8D3FA809C}"/>
              </a:ext>
            </a:extLst>
          </p:cNvPr>
          <p:cNvSpPr>
            <a:spLocks noGrp="1"/>
          </p:cNvSpPr>
          <p:nvPr>
            <p:ph idx="1"/>
          </p:nvPr>
        </p:nvSpPr>
        <p:spPr/>
        <p:txBody>
          <a:bodyPr/>
          <a:lstStyle/>
          <a:p>
            <a:r>
              <a:rPr lang="en-US" dirty="0"/>
              <a:t>X variable</a:t>
            </a:r>
          </a:p>
          <a:p>
            <a:pPr lvl="1"/>
            <a:r>
              <a:rPr lang="en-US" dirty="0"/>
              <a:t>Explanatory variable</a:t>
            </a:r>
          </a:p>
          <a:p>
            <a:pPr lvl="1"/>
            <a:r>
              <a:rPr lang="en-US" dirty="0"/>
              <a:t>Independent variable</a:t>
            </a:r>
          </a:p>
          <a:p>
            <a:r>
              <a:rPr lang="en-US" dirty="0"/>
              <a:t>Y variable</a:t>
            </a:r>
          </a:p>
          <a:p>
            <a:pPr lvl="1"/>
            <a:r>
              <a:rPr lang="en-US" dirty="0"/>
              <a:t>Dependent variable</a:t>
            </a:r>
          </a:p>
          <a:p>
            <a:pPr lvl="1"/>
            <a:r>
              <a:rPr lang="en-US" dirty="0"/>
              <a:t>Response variable</a:t>
            </a:r>
          </a:p>
          <a:p>
            <a:endParaRPr lang="en-US" dirty="0"/>
          </a:p>
          <a:p>
            <a:endParaRPr lang="en-US" dirty="0"/>
          </a:p>
        </p:txBody>
      </p:sp>
    </p:spTree>
    <p:extLst>
      <p:ext uri="{BB962C8B-B14F-4D97-AF65-F5344CB8AC3E}">
        <p14:creationId xmlns:p14="http://schemas.microsoft.com/office/powerpoint/2010/main" val="324526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C29C-0A3A-4EC0-8FD9-5C3371FDD36C}"/>
              </a:ext>
            </a:extLst>
          </p:cNvPr>
          <p:cNvSpPr>
            <a:spLocks noGrp="1"/>
          </p:cNvSpPr>
          <p:nvPr>
            <p:ph type="title"/>
          </p:nvPr>
        </p:nvSpPr>
        <p:spPr/>
        <p:txBody>
          <a:bodyPr/>
          <a:lstStyle/>
          <a:p>
            <a:r>
              <a:rPr lang="en-US" dirty="0"/>
              <a:t>Simple linear regression</a:t>
            </a:r>
          </a:p>
        </p:txBody>
      </p:sp>
      <p:sp>
        <p:nvSpPr>
          <p:cNvPr id="3" name="Content Placeholder 2">
            <a:extLst>
              <a:ext uri="{FF2B5EF4-FFF2-40B4-BE49-F238E27FC236}">
                <a16:creationId xmlns:a16="http://schemas.microsoft.com/office/drawing/2014/main" id="{C7B6AA2F-6953-475F-A596-220A07C1786C}"/>
              </a:ext>
            </a:extLst>
          </p:cNvPr>
          <p:cNvSpPr>
            <a:spLocks noGrp="1"/>
          </p:cNvSpPr>
          <p:nvPr>
            <p:ph idx="1"/>
          </p:nvPr>
        </p:nvSpPr>
        <p:spPr/>
        <p:txBody>
          <a:bodyPr/>
          <a:lstStyle/>
          <a:p>
            <a:r>
              <a:rPr lang="en-US" dirty="0"/>
              <a:t>Both x and y are quantitative variable</a:t>
            </a:r>
          </a:p>
          <a:p>
            <a:r>
              <a:rPr lang="en-US" dirty="0"/>
              <a:t>Y hat=</a:t>
            </a:r>
            <a:r>
              <a:rPr lang="en-US" i="1" dirty="0">
                <a:latin typeface="KaTeX_Math"/>
              </a:rPr>
              <a:t>b</a:t>
            </a:r>
            <a:r>
              <a:rPr lang="en-US" dirty="0">
                <a:latin typeface="inherit"/>
              </a:rPr>
              <a:t>0​</a:t>
            </a:r>
            <a:r>
              <a:rPr lang="en-US" dirty="0"/>
              <a:t>+</a:t>
            </a:r>
            <a:r>
              <a:rPr lang="en-US" i="1" dirty="0">
                <a:latin typeface="KaTeX_Math"/>
              </a:rPr>
              <a:t>b1x1</a:t>
            </a:r>
            <a:br>
              <a:rPr lang="en-US" dirty="0">
                <a:solidFill>
                  <a:srgbClr val="4F4F4F"/>
                </a:solidFill>
                <a:latin typeface="KaTeX_Main"/>
              </a:rPr>
            </a:br>
            <a:endParaRPr lang="en-US" dirty="0"/>
          </a:p>
        </p:txBody>
      </p:sp>
    </p:spTree>
    <p:extLst>
      <p:ext uri="{BB962C8B-B14F-4D97-AF65-F5344CB8AC3E}">
        <p14:creationId xmlns:p14="http://schemas.microsoft.com/office/powerpoint/2010/main" val="358287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CD52-7981-4FFA-B380-B6E4856AB33C}"/>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40761C82-65E1-4362-B2A0-A9FC622101F9}"/>
              </a:ext>
            </a:extLst>
          </p:cNvPr>
          <p:cNvSpPr>
            <a:spLocks noGrp="1"/>
          </p:cNvSpPr>
          <p:nvPr>
            <p:ph idx="1"/>
          </p:nvPr>
        </p:nvSpPr>
        <p:spPr/>
        <p:txBody>
          <a:bodyPr/>
          <a:lstStyle/>
          <a:p>
            <a:r>
              <a:rPr lang="en-US" dirty="0"/>
              <a:t>both quantitative and categorical </a:t>
            </a:r>
            <a:r>
              <a:rPr lang="en-US" dirty="0">
                <a:solidFill>
                  <a:srgbClr val="FF0000"/>
                </a:solidFill>
              </a:rPr>
              <a:t>x-variables</a:t>
            </a:r>
            <a:r>
              <a:rPr lang="en-US" dirty="0"/>
              <a:t> to predict a quantitative response, </a:t>
            </a:r>
            <a:r>
              <a:rPr lang="en-US" dirty="0">
                <a:solidFill>
                  <a:srgbClr val="FF0000"/>
                </a:solidFill>
              </a:rPr>
              <a:t>y variable</a:t>
            </a:r>
          </a:p>
          <a:p>
            <a:r>
              <a:rPr lang="en-US" dirty="0"/>
              <a:t>Y hat​=</a:t>
            </a:r>
            <a:r>
              <a:rPr lang="en-US" i="1" dirty="0"/>
              <a:t>b</a:t>
            </a:r>
            <a:r>
              <a:rPr lang="en-US" dirty="0"/>
              <a:t>0​+</a:t>
            </a:r>
            <a:r>
              <a:rPr lang="en-US" i="1" dirty="0"/>
              <a:t>b</a:t>
            </a:r>
            <a:r>
              <a:rPr lang="en-US" dirty="0"/>
              <a:t>1​</a:t>
            </a:r>
            <a:r>
              <a:rPr lang="en-US" i="1" dirty="0"/>
              <a:t>x</a:t>
            </a:r>
            <a:r>
              <a:rPr lang="en-US" dirty="0"/>
              <a:t>1​+</a:t>
            </a:r>
            <a:r>
              <a:rPr lang="en-US" i="1" dirty="0"/>
              <a:t>b</a:t>
            </a:r>
            <a:r>
              <a:rPr lang="en-US" dirty="0"/>
              <a:t>2​</a:t>
            </a:r>
            <a:r>
              <a:rPr lang="en-US" i="1" dirty="0"/>
              <a:t>x</a:t>
            </a:r>
            <a:r>
              <a:rPr lang="en-US" dirty="0"/>
              <a:t>2​+</a:t>
            </a:r>
            <a:r>
              <a:rPr lang="en-US" i="1" dirty="0"/>
              <a:t>b</a:t>
            </a:r>
            <a:r>
              <a:rPr lang="en-US" dirty="0"/>
              <a:t>3​</a:t>
            </a:r>
            <a:r>
              <a:rPr lang="en-US" i="1" dirty="0"/>
              <a:t>x</a:t>
            </a:r>
            <a:r>
              <a:rPr lang="en-US" dirty="0"/>
              <a:t>3​+</a:t>
            </a:r>
            <a:r>
              <a:rPr lang="en-US" i="1" dirty="0"/>
              <a:t>b</a:t>
            </a:r>
            <a:r>
              <a:rPr lang="en-US" dirty="0"/>
              <a:t>4​</a:t>
            </a:r>
            <a:r>
              <a:rPr lang="en-US" i="1" dirty="0"/>
              <a:t>x</a:t>
            </a:r>
            <a:r>
              <a:rPr lang="en-US" dirty="0"/>
              <a:t>4​</a:t>
            </a:r>
            <a:br>
              <a:rPr lang="en-US" dirty="0"/>
            </a:br>
            <a:r>
              <a:rPr lang="en-US" dirty="0"/>
              <a:t>			How to interpret the result</a:t>
            </a:r>
          </a:p>
          <a:p>
            <a:r>
              <a:rPr lang="en-US" dirty="0"/>
              <a:t>Coefficient shows the </a:t>
            </a:r>
            <a:r>
              <a:rPr lang="en-US" b="1" dirty="0"/>
              <a:t>predicted increase in the response for every one unit increase in the explanatory(x) variable, holding all other variables in the model constant</a:t>
            </a:r>
            <a:r>
              <a:rPr lang="en-US" dirty="0"/>
              <a:t>.</a:t>
            </a:r>
          </a:p>
          <a:p>
            <a:endParaRPr lang="en-US" dirty="0">
              <a:solidFill>
                <a:srgbClr val="FF0000"/>
              </a:solidFill>
            </a:endParaRPr>
          </a:p>
        </p:txBody>
      </p:sp>
    </p:spTree>
    <p:extLst>
      <p:ext uri="{BB962C8B-B14F-4D97-AF65-F5344CB8AC3E}">
        <p14:creationId xmlns:p14="http://schemas.microsoft.com/office/powerpoint/2010/main" val="238598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5DB4-3F51-4B0B-9401-FECA9002219F}"/>
              </a:ext>
            </a:extLst>
          </p:cNvPr>
          <p:cNvSpPr>
            <a:spLocks noGrp="1"/>
          </p:cNvSpPr>
          <p:nvPr>
            <p:ph type="title"/>
          </p:nvPr>
        </p:nvSpPr>
        <p:spPr/>
        <p:txBody>
          <a:bodyPr/>
          <a:lstStyle/>
          <a:p>
            <a:r>
              <a:rPr lang="en-US" dirty="0"/>
              <a:t>Categorical variable in MLR</a:t>
            </a:r>
          </a:p>
        </p:txBody>
      </p:sp>
      <p:sp>
        <p:nvSpPr>
          <p:cNvPr id="3" name="Content Placeholder 2">
            <a:extLst>
              <a:ext uri="{FF2B5EF4-FFF2-40B4-BE49-F238E27FC236}">
                <a16:creationId xmlns:a16="http://schemas.microsoft.com/office/drawing/2014/main" id="{637CD08A-2ED1-43F5-962F-3F53266DB726}"/>
              </a:ext>
            </a:extLst>
          </p:cNvPr>
          <p:cNvSpPr>
            <a:spLocks noGrp="1"/>
          </p:cNvSpPr>
          <p:nvPr>
            <p:ph idx="1"/>
          </p:nvPr>
        </p:nvSpPr>
        <p:spPr/>
        <p:txBody>
          <a:bodyPr/>
          <a:lstStyle/>
          <a:p>
            <a:r>
              <a:rPr lang="en-US" dirty="0"/>
              <a:t>The way that we add categorical variables into our multiple linear regression models is by using dummy variables. </a:t>
            </a:r>
          </a:p>
          <a:p>
            <a:r>
              <a:rPr lang="en-US" dirty="0"/>
              <a:t>When we add these dummy variables to our multiple linear regression models, we always drop one of the columns. The column you drop is called the </a:t>
            </a:r>
            <a:r>
              <a:rPr lang="en-US" b="1" dirty="0"/>
              <a:t>baseline</a:t>
            </a:r>
            <a:r>
              <a:rPr lang="en-US" dirty="0"/>
              <a:t>.</a:t>
            </a:r>
          </a:p>
          <a:p>
            <a:r>
              <a:rPr lang="en-US" dirty="0"/>
              <a:t>The coefficients you obtain from the output of your multiple linear regression models are then an indication of how the encoded levels compare to the baseline level (the dropped level).</a:t>
            </a:r>
          </a:p>
        </p:txBody>
      </p:sp>
    </p:spTree>
    <p:extLst>
      <p:ext uri="{BB962C8B-B14F-4D97-AF65-F5344CB8AC3E}">
        <p14:creationId xmlns:p14="http://schemas.microsoft.com/office/powerpoint/2010/main" val="208461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6460-56CD-4778-80AC-23AF8D8B1C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9F2512-B55F-4C76-8D92-8F5B9224D9D5}"/>
              </a:ext>
            </a:extLst>
          </p:cNvPr>
          <p:cNvSpPr>
            <a:spLocks noGrp="1"/>
          </p:cNvSpPr>
          <p:nvPr>
            <p:ph idx="1"/>
          </p:nvPr>
        </p:nvSpPr>
        <p:spPr/>
        <p:txBody>
          <a:bodyPr/>
          <a:lstStyle/>
          <a:p>
            <a:r>
              <a:rPr lang="en-US" dirty="0"/>
              <a:t>.</a:t>
            </a:r>
            <a:r>
              <a:rPr lang="en-US" b="1" dirty="0"/>
              <a:t>when you create dummy variables using 0, 1 encodings, you always need to drop one of the columns to make sure your matrices are full rank (and that your solutions are reliable from python).</a:t>
            </a:r>
          </a:p>
          <a:p>
            <a:r>
              <a:rPr lang="en-US" dirty="0" err="1"/>
              <a:t>Pd.get_dummies</a:t>
            </a:r>
            <a:r>
              <a:rPr lang="en-US" dirty="0"/>
              <a:t> will always provide the column back in alphabetical order</a:t>
            </a:r>
          </a:p>
        </p:txBody>
      </p:sp>
    </p:spTree>
    <p:extLst>
      <p:ext uri="{BB962C8B-B14F-4D97-AF65-F5344CB8AC3E}">
        <p14:creationId xmlns:p14="http://schemas.microsoft.com/office/powerpoint/2010/main" val="329596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B165-935A-4A66-842D-D084050A5ADA}"/>
              </a:ext>
            </a:extLst>
          </p:cNvPr>
          <p:cNvSpPr>
            <a:spLocks noGrp="1"/>
          </p:cNvSpPr>
          <p:nvPr>
            <p:ph type="title"/>
          </p:nvPr>
        </p:nvSpPr>
        <p:spPr/>
        <p:txBody>
          <a:bodyPr/>
          <a:lstStyle/>
          <a:p>
            <a:r>
              <a:rPr lang="en-US" dirty="0"/>
              <a:t>To predict the price by coefficient</a:t>
            </a:r>
          </a:p>
        </p:txBody>
      </p:sp>
      <p:sp>
        <p:nvSpPr>
          <p:cNvPr id="3" name="Content Placeholder 2">
            <a:extLst>
              <a:ext uri="{FF2B5EF4-FFF2-40B4-BE49-F238E27FC236}">
                <a16:creationId xmlns:a16="http://schemas.microsoft.com/office/drawing/2014/main" id="{C9F5A4DB-6326-4A67-A57F-DC9CD591D009}"/>
              </a:ext>
            </a:extLst>
          </p:cNvPr>
          <p:cNvSpPr>
            <a:spLocks noGrp="1"/>
          </p:cNvSpPr>
          <p:nvPr>
            <p:ph idx="1"/>
          </p:nvPr>
        </p:nvSpPr>
        <p:spPr>
          <a:xfrm>
            <a:off x="493712" y="1496327"/>
            <a:ext cx="8946541" cy="4195481"/>
          </a:xfrm>
        </p:spPr>
        <p:txBody>
          <a:bodyPr/>
          <a:lstStyle/>
          <a:p>
            <a:r>
              <a:rPr lang="en-US" dirty="0"/>
              <a:t>In order to predict the baseline category in the 1, 0 coding, you use the intercept. </a:t>
            </a:r>
          </a:p>
          <a:p>
            <a:endParaRPr lang="en-US" dirty="0"/>
          </a:p>
        </p:txBody>
      </p:sp>
      <p:pic>
        <p:nvPicPr>
          <p:cNvPr id="5" name="Picture 4">
            <a:extLst>
              <a:ext uri="{FF2B5EF4-FFF2-40B4-BE49-F238E27FC236}">
                <a16:creationId xmlns:a16="http://schemas.microsoft.com/office/drawing/2014/main" id="{9086BE20-12BA-403E-879F-94EBDF952D7F}"/>
              </a:ext>
            </a:extLst>
          </p:cNvPr>
          <p:cNvPicPr>
            <a:picLocks noChangeAspect="1"/>
          </p:cNvPicPr>
          <p:nvPr/>
        </p:nvPicPr>
        <p:blipFill>
          <a:blip r:embed="rId2"/>
          <a:stretch>
            <a:fillRect/>
          </a:stretch>
        </p:blipFill>
        <p:spPr>
          <a:xfrm>
            <a:off x="795840" y="4137843"/>
            <a:ext cx="8949704" cy="2145978"/>
          </a:xfrm>
          <a:prstGeom prst="rect">
            <a:avLst/>
          </a:prstGeom>
        </p:spPr>
      </p:pic>
    </p:spTree>
    <p:extLst>
      <p:ext uri="{BB962C8B-B14F-4D97-AF65-F5344CB8AC3E}">
        <p14:creationId xmlns:p14="http://schemas.microsoft.com/office/powerpoint/2010/main" val="358242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9394</TotalTime>
  <Words>1051</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Century Gothic</vt:lpstr>
      <vt:lpstr>inherit</vt:lpstr>
      <vt:lpstr>KaTeX_Main</vt:lpstr>
      <vt:lpstr>KaTeX_Math</vt:lpstr>
      <vt:lpstr>Lucida Console</vt:lpstr>
      <vt:lpstr>Open Sans</vt:lpstr>
      <vt:lpstr>Wingdings 3</vt:lpstr>
      <vt:lpstr>Ion</vt:lpstr>
      <vt:lpstr>Multiple Linear regression</vt:lpstr>
      <vt:lpstr>What is the use of your model</vt:lpstr>
      <vt:lpstr>Problems in MLR</vt:lpstr>
      <vt:lpstr>PowerPoint Presentation</vt:lpstr>
      <vt:lpstr>Simple linear regression</vt:lpstr>
      <vt:lpstr>Multiple linear regression</vt:lpstr>
      <vt:lpstr>Categorical variable in MLR</vt:lpstr>
      <vt:lpstr>PowerPoint Presentation</vt:lpstr>
      <vt:lpstr>To predict the price by coefficient</vt:lpstr>
      <vt:lpstr>PowerPoint Presentation</vt:lpstr>
      <vt:lpstr>PowerPoint Presentation</vt:lpstr>
      <vt:lpstr>1,0,-1 encodind (saas)</vt:lpstr>
      <vt:lpstr>PowerPoint Presentation</vt:lpstr>
      <vt:lpstr>PowerPoint Presentation</vt:lpstr>
      <vt:lpstr>Linearity</vt:lpstr>
      <vt:lpstr>PowerPoint Presentation</vt:lpstr>
      <vt:lpstr>Corelated errors</vt:lpstr>
      <vt:lpstr>Non-constant Variance and Normally Distributed Errors </vt:lpstr>
      <vt:lpstr>Outliers/Leverage Points  </vt:lpstr>
      <vt:lpstr>Collinearity (Multi-collinearity) </vt:lpstr>
      <vt:lpstr>PowerPoint Presentation</vt:lpstr>
      <vt:lpstr>To see the relation between x variables(bivariate plot)</vt:lpstr>
      <vt:lpstr>Variance Inflation Factors(VIF)</vt:lpstr>
      <vt:lpstr>PowerPoint Presentation</vt:lpstr>
      <vt:lpstr>Higher order terms </vt:lpstr>
      <vt:lpstr>PowerPoint Presentation</vt:lpstr>
      <vt:lpstr>When to add interaction terms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Alina Zeshan</dc:creator>
  <cp:lastModifiedBy>Alina Zeshan</cp:lastModifiedBy>
  <cp:revision>31</cp:revision>
  <dcterms:created xsi:type="dcterms:W3CDTF">2018-08-07T14:14:57Z</dcterms:created>
  <dcterms:modified xsi:type="dcterms:W3CDTF">2018-08-15T07:20:32Z</dcterms:modified>
</cp:coreProperties>
</file>