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7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45E9C9-317D-42E5-914A-A63F801AB34D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418F05-8406-40DF-BF5B-3C775B91D0A7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pt-BR" noProof="1" dirty="0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015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pt-BR" noProof="1" dirty="0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803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 title="Círculo-recort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FB6ED32F-92D8-4367-A226-CD805553D518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13" name="Retângulo 12" title="borda da borda esquerd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3A00-00E0-4900-992D-2087679E0982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15D10-050E-4910-B36D-EDABC3B0A314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F5A06-D6AF-42EC-9EE1-B981BBA8B093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4812D96-2C73-4E24-955E-ADBAABCE45F3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grpSp>
        <p:nvGrpSpPr>
          <p:cNvPr id="7" name="Grupo 6" title="forma de guirlanda à esquerda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a livre 6" title="forma de guirlanda à esquerda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a livre 11" title="guirlanda esquerda embutida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2C6C0-96E9-4BFA-9ECF-2BF345883ECD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9CCFA-E2F4-4A96-9CCF-CF1388791410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36851-3DC8-497F-8C80-64069E6634BB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08AF7-5CF5-43E1-83D3-6F0149FC09B7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 11" title="forma de plano de fundo guirlanda direita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1"/>
              <a:t>Clique para editar os estilos de texto Mestres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BB8F9F19-12FC-425C-ADF0-1B9010D397FF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 title="borda da borda esquerd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11" name="Forma livre 11" title="forma de plano de fundo guirlanda direita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tângulo 11" title="borda da borda esquerd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583CEC0B-3DEB-44DE-BC90-1C1A1DEE01F8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375E249-E38A-4252-A40A-E1A60D3BF8AE}" type="datetime1">
              <a:rPr lang="pt-BR" noProof="1" smtClean="0"/>
              <a:t>05/12/2019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11" name="Forma Livre 6" title="Borda de guirlanda à esquerda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tângulo 11" title="borda da borda direita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pt-BR" sz="9600" noProof="1"/>
              <a:t>Adote um amigo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2AED05-CE03-4017-91A7-1CB221B8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9478" y="0"/>
            <a:ext cx="5139215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9E18E-B8D2-421B-96B4-691E27A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B9614-E0A4-4A84-9B72-25842A8F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B2D3C8-C14C-462E-9F3D-41B02377A9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19" y="1671205"/>
            <a:ext cx="5755640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E214E-DB9B-4EAB-B394-BA0882C0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88D5E-2A32-4F66-802C-2750A94A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9A9CAF-2669-4C06-AFBD-14086BC1D8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1577341"/>
            <a:ext cx="9532620" cy="48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4EDB7-43F1-4DA6-B4AD-CD280EFA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4294D-4696-407B-8C0B-A329550C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9EE3E8-E5F8-498E-BCCD-655D06F9E6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80" y="1775345"/>
            <a:ext cx="5400040" cy="47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C8023-DFB8-4BF2-8DCF-80774DAE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7294FF5-0D63-4DDD-9F78-5B59F001A8E0}"/>
              </a:ext>
            </a:extLst>
          </p:cNvPr>
          <p:cNvSpPr/>
          <p:nvPr/>
        </p:nvSpPr>
        <p:spPr>
          <a:xfrm>
            <a:off x="1041042" y="1268662"/>
            <a:ext cx="101099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/>
              <a:t>Relacione o código, nome e idade de usuários do sexo masculino que não moram em São Miguel do Oeste. Ordene o relatório de forma descendente pela idade dos usuários;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create</a:t>
            </a:r>
            <a:endParaRPr lang="pt-BR" dirty="0"/>
          </a:p>
          <a:p>
            <a:r>
              <a:rPr lang="pt-BR" b="1" dirty="0" err="1"/>
              <a:t>or</a:t>
            </a:r>
            <a:r>
              <a:rPr lang="pt-BR" dirty="0"/>
              <a:t> </a:t>
            </a:r>
            <a:r>
              <a:rPr lang="pt-BR" b="1" dirty="0" err="1"/>
              <a:t>replace</a:t>
            </a:r>
            <a:endParaRPr lang="pt-BR" dirty="0"/>
          </a:p>
          <a:p>
            <a:r>
              <a:rPr lang="pt-BR" b="1" dirty="0" err="1"/>
              <a:t>view</a:t>
            </a:r>
            <a:r>
              <a:rPr lang="pt-BR" dirty="0"/>
              <a:t> relatorio1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b="1" dirty="0" err="1"/>
              <a:t>select</a:t>
            </a:r>
            <a:endParaRPr lang="pt-BR" dirty="0"/>
          </a:p>
          <a:p>
            <a:r>
              <a:rPr lang="pt-BR" dirty="0"/>
              <a:t>	u.id,</a:t>
            </a:r>
          </a:p>
          <a:p>
            <a:r>
              <a:rPr lang="pt-BR" dirty="0"/>
              <a:t>	</a:t>
            </a:r>
            <a:r>
              <a:rPr lang="pt-BR" dirty="0" err="1"/>
              <a:t>u.nome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u.datanasc</a:t>
            </a:r>
            <a:endParaRPr lang="pt-BR" dirty="0"/>
          </a:p>
          <a:p>
            <a:r>
              <a:rPr lang="pt-BR" b="1" dirty="0" err="1"/>
              <a:t>from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usuario</a:t>
            </a:r>
            <a:r>
              <a:rPr lang="pt-BR" dirty="0"/>
              <a:t> u</a:t>
            </a:r>
          </a:p>
          <a:p>
            <a:r>
              <a:rPr lang="pt-BR" b="1" dirty="0" err="1"/>
              <a:t>join</a:t>
            </a:r>
            <a:r>
              <a:rPr lang="pt-BR" dirty="0"/>
              <a:t> </a:t>
            </a:r>
            <a:r>
              <a:rPr lang="pt-BR" dirty="0" err="1"/>
              <a:t>endereco</a:t>
            </a:r>
            <a:r>
              <a:rPr lang="pt-BR" dirty="0"/>
              <a:t> e </a:t>
            </a:r>
            <a:r>
              <a:rPr lang="pt-BR" b="1" dirty="0" err="1"/>
              <a:t>on</a:t>
            </a:r>
            <a:endParaRPr lang="pt-BR" dirty="0"/>
          </a:p>
          <a:p>
            <a:r>
              <a:rPr lang="pt-BR" dirty="0"/>
              <a:t>	(u.id = </a:t>
            </a:r>
            <a:r>
              <a:rPr lang="pt-BR" dirty="0" err="1"/>
              <a:t>e.idusuario</a:t>
            </a:r>
            <a:r>
              <a:rPr lang="pt-BR" dirty="0"/>
              <a:t>)</a:t>
            </a:r>
          </a:p>
          <a:p>
            <a:r>
              <a:rPr lang="pt-BR" b="1" dirty="0" err="1"/>
              <a:t>join</a:t>
            </a:r>
            <a:r>
              <a:rPr lang="pt-BR" dirty="0"/>
              <a:t> cidade c </a:t>
            </a:r>
            <a:r>
              <a:rPr lang="pt-BR" b="1" dirty="0" err="1"/>
              <a:t>on</a:t>
            </a:r>
            <a:endParaRPr lang="pt-BR" dirty="0"/>
          </a:p>
          <a:p>
            <a:r>
              <a:rPr lang="pt-BR" dirty="0"/>
              <a:t>	(</a:t>
            </a:r>
            <a:r>
              <a:rPr lang="pt-BR" dirty="0" err="1"/>
              <a:t>e.idcidade</a:t>
            </a:r>
            <a:r>
              <a:rPr lang="pt-BR" dirty="0"/>
              <a:t> = c.id)</a:t>
            </a:r>
          </a:p>
          <a:p>
            <a:r>
              <a:rPr lang="pt-BR" b="1" dirty="0" err="1"/>
              <a:t>where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u.sexo</a:t>
            </a:r>
            <a:r>
              <a:rPr lang="pt-BR" dirty="0"/>
              <a:t> = 'M'</a:t>
            </a:r>
          </a:p>
          <a:p>
            <a:r>
              <a:rPr lang="pt-BR" dirty="0"/>
              <a:t>	</a:t>
            </a:r>
            <a:r>
              <a:rPr lang="pt-BR" b="1" dirty="0" err="1"/>
              <a:t>and</a:t>
            </a:r>
            <a:r>
              <a:rPr lang="pt-BR" dirty="0"/>
              <a:t> </a:t>
            </a:r>
            <a:r>
              <a:rPr lang="pt-BR" dirty="0" err="1"/>
              <a:t>c.nome</a:t>
            </a:r>
            <a:r>
              <a:rPr lang="pt-BR" dirty="0"/>
              <a:t> &lt;&gt; 'São Miguel do Oeste'</a:t>
            </a:r>
          </a:p>
          <a:p>
            <a:r>
              <a:rPr lang="pt-BR" b="1" dirty="0" err="1"/>
              <a:t>order</a:t>
            </a:r>
            <a:r>
              <a:rPr lang="pt-BR" dirty="0"/>
              <a:t> </a:t>
            </a:r>
            <a:r>
              <a:rPr lang="pt-BR" b="1" dirty="0" err="1"/>
              <a:t>by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datanasc</a:t>
            </a:r>
            <a:r>
              <a:rPr lang="pt-BR" dirty="0"/>
              <a:t> </a:t>
            </a:r>
            <a:r>
              <a:rPr lang="pt-BR" b="1" dirty="0" err="1"/>
              <a:t>desc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17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A86A09-4F62-4902-989E-96E8506372F6}"/>
              </a:ext>
            </a:extLst>
          </p:cNvPr>
          <p:cNvSpPr/>
          <p:nvPr/>
        </p:nvSpPr>
        <p:spPr>
          <a:xfrm>
            <a:off x="1442433" y="441452"/>
            <a:ext cx="1010991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/>
              <a:t>Relacione os animais com código, nome, raça e espécie para animais não castrados e sem deficiência com mais de 2 anos de idade. Ordene o relatório do animal mais velho para o animal mais novo;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create</a:t>
            </a:r>
            <a:endParaRPr lang="pt-BR" dirty="0"/>
          </a:p>
          <a:p>
            <a:r>
              <a:rPr lang="pt-BR" b="1" dirty="0" err="1"/>
              <a:t>or</a:t>
            </a:r>
            <a:r>
              <a:rPr lang="pt-BR" dirty="0"/>
              <a:t> </a:t>
            </a:r>
            <a:r>
              <a:rPr lang="pt-BR" b="1" dirty="0" err="1"/>
              <a:t>replace</a:t>
            </a:r>
            <a:endParaRPr lang="pt-BR" dirty="0"/>
          </a:p>
          <a:p>
            <a:r>
              <a:rPr lang="pt-BR" b="1" dirty="0" err="1"/>
              <a:t>view</a:t>
            </a:r>
            <a:r>
              <a:rPr lang="pt-BR" dirty="0"/>
              <a:t> relatorio2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b="1" dirty="0" err="1"/>
              <a:t>select</a:t>
            </a:r>
            <a:endParaRPr lang="pt-BR" dirty="0"/>
          </a:p>
          <a:p>
            <a:r>
              <a:rPr lang="pt-BR" dirty="0"/>
              <a:t>	a.id,</a:t>
            </a:r>
          </a:p>
          <a:p>
            <a:r>
              <a:rPr lang="pt-BR" dirty="0"/>
              <a:t>	</a:t>
            </a:r>
            <a:r>
              <a:rPr lang="pt-BR" dirty="0" err="1"/>
              <a:t>a.nome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r.nome</a:t>
            </a:r>
            <a:r>
              <a:rPr lang="pt-BR" dirty="0"/>
              <a:t> </a:t>
            </a:r>
            <a:r>
              <a:rPr lang="pt-BR" b="1" dirty="0"/>
              <a:t>as</a:t>
            </a:r>
            <a:r>
              <a:rPr lang="pt-BR" dirty="0"/>
              <a:t> raça,</a:t>
            </a:r>
          </a:p>
          <a:p>
            <a:r>
              <a:rPr lang="pt-BR" dirty="0"/>
              <a:t>	</a:t>
            </a:r>
            <a:r>
              <a:rPr lang="pt-BR" dirty="0" err="1"/>
              <a:t>e.nome</a:t>
            </a:r>
            <a:r>
              <a:rPr lang="pt-BR" dirty="0"/>
              <a:t> </a:t>
            </a:r>
            <a:r>
              <a:rPr lang="pt-BR" b="1" dirty="0"/>
              <a:t>as</a:t>
            </a:r>
            <a:r>
              <a:rPr lang="pt-BR" dirty="0"/>
              <a:t> espécie</a:t>
            </a:r>
          </a:p>
          <a:p>
            <a:r>
              <a:rPr lang="pt-BR" b="1" dirty="0" err="1"/>
              <a:t>from</a:t>
            </a:r>
            <a:endParaRPr lang="pt-BR" dirty="0"/>
          </a:p>
          <a:p>
            <a:r>
              <a:rPr lang="pt-BR" dirty="0"/>
              <a:t>	animal a</a:t>
            </a:r>
          </a:p>
          <a:p>
            <a:r>
              <a:rPr lang="pt-BR" b="1" dirty="0" err="1"/>
              <a:t>join</a:t>
            </a:r>
            <a:r>
              <a:rPr lang="pt-BR" dirty="0"/>
              <a:t> </a:t>
            </a:r>
            <a:r>
              <a:rPr lang="pt-BR" dirty="0" err="1"/>
              <a:t>raca</a:t>
            </a:r>
            <a:r>
              <a:rPr lang="pt-BR" dirty="0"/>
              <a:t> r </a:t>
            </a:r>
            <a:r>
              <a:rPr lang="pt-BR" b="1" dirty="0" err="1"/>
              <a:t>on</a:t>
            </a:r>
            <a:endParaRPr lang="pt-BR" dirty="0"/>
          </a:p>
          <a:p>
            <a:r>
              <a:rPr lang="pt-BR" dirty="0"/>
              <a:t>	(</a:t>
            </a:r>
            <a:r>
              <a:rPr lang="pt-BR" dirty="0" err="1"/>
              <a:t>a.idraca</a:t>
            </a:r>
            <a:r>
              <a:rPr lang="pt-BR" dirty="0"/>
              <a:t> = r.id)</a:t>
            </a:r>
          </a:p>
          <a:p>
            <a:r>
              <a:rPr lang="pt-BR" b="1" dirty="0" err="1"/>
              <a:t>join</a:t>
            </a:r>
            <a:r>
              <a:rPr lang="pt-BR" dirty="0"/>
              <a:t> </a:t>
            </a:r>
            <a:r>
              <a:rPr lang="pt-BR" dirty="0" err="1"/>
              <a:t>especie</a:t>
            </a:r>
            <a:r>
              <a:rPr lang="pt-BR" dirty="0"/>
              <a:t> e </a:t>
            </a:r>
            <a:r>
              <a:rPr lang="pt-BR" b="1" dirty="0" err="1"/>
              <a:t>on</a:t>
            </a:r>
            <a:endParaRPr lang="pt-BR" dirty="0"/>
          </a:p>
          <a:p>
            <a:r>
              <a:rPr lang="pt-BR" dirty="0"/>
              <a:t>	(</a:t>
            </a:r>
            <a:r>
              <a:rPr lang="pt-BR" dirty="0" err="1"/>
              <a:t>r.idespecie</a:t>
            </a:r>
            <a:r>
              <a:rPr lang="pt-BR" dirty="0"/>
              <a:t> = e.id)</a:t>
            </a:r>
          </a:p>
          <a:p>
            <a:r>
              <a:rPr lang="pt-BR" b="1" dirty="0" err="1"/>
              <a:t>where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a.castrado</a:t>
            </a:r>
            <a:r>
              <a:rPr lang="pt-BR" dirty="0"/>
              <a:t> = '0'</a:t>
            </a:r>
          </a:p>
          <a:p>
            <a:r>
              <a:rPr lang="pt-BR" dirty="0"/>
              <a:t>	</a:t>
            </a:r>
            <a:r>
              <a:rPr lang="pt-BR" b="1" dirty="0" err="1"/>
              <a:t>and</a:t>
            </a:r>
            <a:r>
              <a:rPr lang="pt-BR" dirty="0"/>
              <a:t> </a:t>
            </a:r>
            <a:r>
              <a:rPr lang="pt-BR" dirty="0" err="1"/>
              <a:t>a.deficiencia</a:t>
            </a:r>
            <a:r>
              <a:rPr lang="pt-BR" dirty="0"/>
              <a:t> = '0'</a:t>
            </a:r>
          </a:p>
          <a:p>
            <a:r>
              <a:rPr lang="pt-BR" dirty="0"/>
              <a:t>	</a:t>
            </a:r>
            <a:r>
              <a:rPr lang="pt-BR" b="1" dirty="0" err="1"/>
              <a:t>and</a:t>
            </a:r>
            <a:r>
              <a:rPr lang="pt-BR" dirty="0"/>
              <a:t> </a:t>
            </a:r>
            <a:r>
              <a:rPr lang="pt-BR" dirty="0" err="1"/>
              <a:t>a.idade</a:t>
            </a:r>
            <a:r>
              <a:rPr lang="pt-BR" dirty="0"/>
              <a:t> &gt; 2</a:t>
            </a:r>
          </a:p>
          <a:p>
            <a:r>
              <a:rPr lang="pt-BR" b="1" dirty="0" err="1"/>
              <a:t>order</a:t>
            </a:r>
            <a:r>
              <a:rPr lang="pt-BR" dirty="0"/>
              <a:t> </a:t>
            </a:r>
            <a:r>
              <a:rPr lang="pt-BR" b="1" dirty="0" err="1"/>
              <a:t>by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a.idade</a:t>
            </a:r>
            <a:r>
              <a:rPr lang="pt-BR" dirty="0"/>
              <a:t> </a:t>
            </a:r>
            <a:r>
              <a:rPr lang="pt-BR" b="1" dirty="0" err="1"/>
              <a:t>desc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565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97AE06B-BF1B-445C-86F6-A83A9EC24648}"/>
              </a:ext>
            </a:extLst>
          </p:cNvPr>
          <p:cNvSpPr/>
          <p:nvPr/>
        </p:nvSpPr>
        <p:spPr>
          <a:xfrm>
            <a:off x="1442434" y="441452"/>
            <a:ext cx="10109914" cy="6126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Relacione o código do usuário, nome do usuário e quantidade de apadrinhamentos do usuário. Ordene o relatório do usuário com mais apadrinhamentos para o usuário com menos;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create</a:t>
            </a:r>
            <a:endParaRPr lang="pt-BR" dirty="0"/>
          </a:p>
          <a:p>
            <a:r>
              <a:rPr lang="pt-BR" b="1" dirty="0" err="1"/>
              <a:t>or</a:t>
            </a:r>
            <a:r>
              <a:rPr lang="pt-BR" dirty="0"/>
              <a:t> </a:t>
            </a:r>
            <a:r>
              <a:rPr lang="pt-BR" b="1" dirty="0" err="1"/>
              <a:t>replace</a:t>
            </a:r>
            <a:endParaRPr lang="pt-BR" dirty="0"/>
          </a:p>
          <a:p>
            <a:r>
              <a:rPr lang="pt-BR" b="1" dirty="0" err="1"/>
              <a:t>view</a:t>
            </a:r>
            <a:r>
              <a:rPr lang="pt-BR" dirty="0"/>
              <a:t> relatorio3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b="1" dirty="0" err="1"/>
              <a:t>select</a:t>
            </a:r>
            <a:endParaRPr lang="pt-BR" dirty="0"/>
          </a:p>
          <a:p>
            <a:r>
              <a:rPr lang="pt-BR" dirty="0"/>
              <a:t>	u.id,</a:t>
            </a:r>
          </a:p>
          <a:p>
            <a:r>
              <a:rPr lang="pt-BR" dirty="0"/>
              <a:t>	</a:t>
            </a:r>
            <a:r>
              <a:rPr lang="pt-BR" dirty="0" err="1"/>
              <a:t>u.nome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b="1" dirty="0" err="1"/>
              <a:t>count</a:t>
            </a:r>
            <a:r>
              <a:rPr lang="pt-BR" dirty="0"/>
              <a:t>(a.id) </a:t>
            </a:r>
            <a:r>
              <a:rPr lang="pt-BR" b="1" dirty="0"/>
              <a:t>as</a:t>
            </a:r>
            <a:r>
              <a:rPr lang="pt-BR" dirty="0"/>
              <a:t> apadrinhamento</a:t>
            </a:r>
          </a:p>
          <a:p>
            <a:r>
              <a:rPr lang="pt-BR" b="1" dirty="0" err="1"/>
              <a:t>from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usuario</a:t>
            </a:r>
            <a:r>
              <a:rPr lang="pt-BR" dirty="0"/>
              <a:t> u</a:t>
            </a:r>
          </a:p>
          <a:p>
            <a:r>
              <a:rPr lang="pt-BR" b="1" dirty="0" err="1"/>
              <a:t>join</a:t>
            </a:r>
            <a:r>
              <a:rPr lang="pt-BR" dirty="0"/>
              <a:t> acolhida a </a:t>
            </a:r>
            <a:r>
              <a:rPr lang="pt-BR" b="1" dirty="0" err="1"/>
              <a:t>on</a:t>
            </a:r>
            <a:endParaRPr lang="pt-BR" dirty="0"/>
          </a:p>
          <a:p>
            <a:r>
              <a:rPr lang="pt-BR" dirty="0"/>
              <a:t>	(u.id = </a:t>
            </a:r>
            <a:r>
              <a:rPr lang="pt-BR" dirty="0" err="1"/>
              <a:t>a.idusuario</a:t>
            </a:r>
            <a:r>
              <a:rPr lang="pt-BR" dirty="0"/>
              <a:t>)</a:t>
            </a:r>
          </a:p>
          <a:p>
            <a:r>
              <a:rPr lang="pt-BR" b="1" dirty="0" err="1"/>
              <a:t>join</a:t>
            </a:r>
            <a:r>
              <a:rPr lang="pt-BR" dirty="0"/>
              <a:t> </a:t>
            </a:r>
            <a:r>
              <a:rPr lang="pt-BR" dirty="0" err="1"/>
              <a:t>tipo_acolhida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 </a:t>
            </a:r>
            <a:r>
              <a:rPr lang="pt-BR" b="1" dirty="0" err="1"/>
              <a:t>on</a:t>
            </a:r>
            <a:endParaRPr lang="pt-BR" dirty="0"/>
          </a:p>
          <a:p>
            <a:r>
              <a:rPr lang="pt-BR" dirty="0"/>
              <a:t>	(</a:t>
            </a:r>
            <a:r>
              <a:rPr lang="pt-BR" dirty="0" err="1"/>
              <a:t>a.idtipo</a:t>
            </a:r>
            <a:r>
              <a:rPr lang="pt-BR" dirty="0"/>
              <a:t> = ta.id)</a:t>
            </a:r>
          </a:p>
          <a:p>
            <a:r>
              <a:rPr lang="pt-BR" b="1" dirty="0" err="1"/>
              <a:t>where</a:t>
            </a:r>
            <a:endParaRPr lang="pt-BR" dirty="0"/>
          </a:p>
          <a:p>
            <a:r>
              <a:rPr lang="pt-BR" dirty="0"/>
              <a:t>	ta.id = 2</a:t>
            </a:r>
          </a:p>
          <a:p>
            <a:r>
              <a:rPr lang="pt-BR" b="1" dirty="0" err="1"/>
              <a:t>group</a:t>
            </a:r>
            <a:r>
              <a:rPr lang="pt-BR" dirty="0"/>
              <a:t> </a:t>
            </a:r>
            <a:r>
              <a:rPr lang="pt-BR" b="1" dirty="0" err="1"/>
              <a:t>by</a:t>
            </a:r>
            <a:endParaRPr lang="pt-BR" dirty="0"/>
          </a:p>
          <a:p>
            <a:r>
              <a:rPr lang="pt-BR" dirty="0"/>
              <a:t>	u.id,</a:t>
            </a:r>
          </a:p>
          <a:p>
            <a:r>
              <a:rPr lang="pt-BR" dirty="0"/>
              <a:t>	</a:t>
            </a:r>
            <a:r>
              <a:rPr lang="pt-BR" dirty="0" err="1"/>
              <a:t>u.nome</a:t>
            </a:r>
            <a:endParaRPr lang="pt-BR" dirty="0"/>
          </a:p>
          <a:p>
            <a:r>
              <a:rPr lang="pt-BR" b="1" dirty="0" err="1"/>
              <a:t>order</a:t>
            </a:r>
            <a:r>
              <a:rPr lang="pt-BR" dirty="0"/>
              <a:t> </a:t>
            </a:r>
            <a:r>
              <a:rPr lang="pt-BR" b="1" dirty="0" err="1"/>
              <a:t>by</a:t>
            </a:r>
            <a:endParaRPr lang="pt-BR" dirty="0"/>
          </a:p>
          <a:p>
            <a:r>
              <a:rPr lang="pt-BR" dirty="0"/>
              <a:t>	</a:t>
            </a:r>
            <a:r>
              <a:rPr lang="pt-BR" b="1" dirty="0" err="1"/>
              <a:t>count</a:t>
            </a:r>
            <a:r>
              <a:rPr lang="pt-BR" dirty="0"/>
              <a:t>(a.id) </a:t>
            </a:r>
            <a:r>
              <a:rPr lang="pt-BR" b="1" dirty="0" err="1"/>
              <a:t>desc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84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0B4185-BD1E-4264-A6E1-93B4E6AC93EF}"/>
              </a:ext>
            </a:extLst>
          </p:cNvPr>
          <p:cNvSpPr/>
          <p:nvPr/>
        </p:nvSpPr>
        <p:spPr>
          <a:xfrm>
            <a:off x="1545464" y="128790"/>
            <a:ext cx="86417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/>
              <a:t>Relacione o código do usuário, nome do usuário, quantidade de apadrinhamentos, quantidade de adoções, quantidade de donativos para usuários do sexo feminino, com mais de 30 anos e com mais de 5 apadrinhamentos. Ordene o relatório do usuário mais velho para o usuário mais novo.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create</a:t>
            </a:r>
            <a:endParaRPr lang="pt-BR" dirty="0"/>
          </a:p>
          <a:p>
            <a:r>
              <a:rPr lang="pt-BR" b="1" dirty="0" err="1"/>
              <a:t>or</a:t>
            </a:r>
            <a:r>
              <a:rPr lang="pt-BR" dirty="0"/>
              <a:t> </a:t>
            </a:r>
            <a:r>
              <a:rPr lang="pt-BR" b="1" dirty="0" err="1"/>
              <a:t>replace</a:t>
            </a:r>
            <a:endParaRPr lang="pt-BR" dirty="0"/>
          </a:p>
          <a:p>
            <a:r>
              <a:rPr lang="pt-BR" b="1" dirty="0" err="1"/>
              <a:t>view</a:t>
            </a:r>
            <a:r>
              <a:rPr lang="pt-BR" dirty="0"/>
              <a:t> relatorio4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b="1" dirty="0" err="1"/>
              <a:t>select</a:t>
            </a:r>
            <a:endParaRPr lang="pt-BR" dirty="0"/>
          </a:p>
          <a:p>
            <a:r>
              <a:rPr lang="pt-BR" dirty="0"/>
              <a:t>	usera.id,</a:t>
            </a:r>
          </a:p>
          <a:p>
            <a:r>
              <a:rPr lang="pt-BR" dirty="0"/>
              <a:t>	</a:t>
            </a:r>
            <a:r>
              <a:rPr lang="pt-BR" dirty="0" err="1"/>
              <a:t>usera.nome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usera.apadrinhamento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usera.adocao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usera.donativos</a:t>
            </a:r>
            <a:endParaRPr lang="pt-BR" dirty="0"/>
          </a:p>
          <a:p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dirty="0"/>
              <a:t>	(</a:t>
            </a:r>
            <a:r>
              <a:rPr lang="pt-BR" b="1" dirty="0" err="1"/>
              <a:t>select</a:t>
            </a:r>
            <a:r>
              <a:rPr lang="pt-BR" dirty="0"/>
              <a:t> u.id,</a:t>
            </a:r>
          </a:p>
          <a:p>
            <a:r>
              <a:rPr lang="pt-BR" dirty="0"/>
              <a:t>		</a:t>
            </a:r>
            <a:r>
              <a:rPr lang="pt-BR" dirty="0" err="1"/>
              <a:t>u.nome</a:t>
            </a:r>
            <a:r>
              <a:rPr lang="pt-BR" dirty="0"/>
              <a:t>, </a:t>
            </a:r>
          </a:p>
          <a:p>
            <a:r>
              <a:rPr lang="pt-BR" dirty="0"/>
              <a:t>		</a:t>
            </a:r>
            <a:r>
              <a:rPr lang="pt-BR" b="1" dirty="0"/>
              <a:t>sum</a:t>
            </a:r>
            <a:r>
              <a:rPr lang="pt-BR" dirty="0"/>
              <a:t>(</a:t>
            </a:r>
            <a:r>
              <a:rPr lang="pt-BR" b="1" dirty="0"/>
              <a:t>case</a:t>
            </a:r>
            <a:r>
              <a:rPr lang="pt-BR" dirty="0"/>
              <a:t> </a:t>
            </a:r>
            <a:r>
              <a:rPr lang="pt-BR" b="1" dirty="0" err="1"/>
              <a:t>when</a:t>
            </a:r>
            <a:r>
              <a:rPr lang="pt-BR" dirty="0"/>
              <a:t> ac.id = 2 </a:t>
            </a:r>
            <a:r>
              <a:rPr lang="pt-BR" b="1" dirty="0" err="1"/>
              <a:t>then</a:t>
            </a:r>
            <a:r>
              <a:rPr lang="pt-BR" dirty="0"/>
              <a:t> 1 </a:t>
            </a:r>
            <a:r>
              <a:rPr lang="pt-BR" b="1" dirty="0" err="1"/>
              <a:t>end</a:t>
            </a:r>
            <a:r>
              <a:rPr lang="pt-BR" dirty="0"/>
              <a:t>) </a:t>
            </a:r>
            <a:r>
              <a:rPr lang="pt-BR" b="1" dirty="0"/>
              <a:t>as</a:t>
            </a:r>
            <a:r>
              <a:rPr lang="pt-BR" dirty="0"/>
              <a:t> apadrinhamento,</a:t>
            </a:r>
          </a:p>
          <a:p>
            <a:r>
              <a:rPr lang="pt-BR" dirty="0"/>
              <a:t>		</a:t>
            </a:r>
            <a:r>
              <a:rPr lang="pt-BR" b="1" dirty="0"/>
              <a:t>sum</a:t>
            </a:r>
            <a:r>
              <a:rPr lang="pt-BR" dirty="0"/>
              <a:t>(</a:t>
            </a:r>
            <a:r>
              <a:rPr lang="pt-BR" b="1" dirty="0"/>
              <a:t>case</a:t>
            </a:r>
            <a:r>
              <a:rPr lang="pt-BR" dirty="0"/>
              <a:t> </a:t>
            </a:r>
            <a:r>
              <a:rPr lang="pt-BR" b="1" dirty="0" err="1"/>
              <a:t>when</a:t>
            </a:r>
            <a:r>
              <a:rPr lang="pt-BR" dirty="0"/>
              <a:t> ac.id = 1 </a:t>
            </a:r>
            <a:r>
              <a:rPr lang="pt-BR" b="1" dirty="0" err="1"/>
              <a:t>then</a:t>
            </a:r>
            <a:r>
              <a:rPr lang="pt-BR" dirty="0"/>
              <a:t> 1 </a:t>
            </a:r>
            <a:r>
              <a:rPr lang="pt-BR" b="1" dirty="0" err="1"/>
              <a:t>end</a:t>
            </a:r>
            <a:r>
              <a:rPr lang="pt-BR" dirty="0"/>
              <a:t>)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adocao</a:t>
            </a:r>
            <a:r>
              <a:rPr lang="pt-BR" dirty="0"/>
              <a:t>,</a:t>
            </a:r>
          </a:p>
          <a:p>
            <a:r>
              <a:rPr lang="pt-BR" dirty="0"/>
              <a:t>		</a:t>
            </a:r>
            <a:r>
              <a:rPr lang="pt-BR" b="1" dirty="0" err="1"/>
              <a:t>count</a:t>
            </a:r>
            <a:r>
              <a:rPr lang="pt-BR" dirty="0"/>
              <a:t>(d.id) </a:t>
            </a:r>
            <a:r>
              <a:rPr lang="pt-BR" b="1" dirty="0"/>
              <a:t>as</a:t>
            </a:r>
            <a:r>
              <a:rPr lang="pt-BR" dirty="0"/>
              <a:t> donativos 	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dirty="0"/>
              <a:t>		</a:t>
            </a:r>
            <a:r>
              <a:rPr lang="pt-BR" dirty="0" err="1"/>
              <a:t>usuario</a:t>
            </a:r>
            <a:r>
              <a:rPr lang="pt-BR" dirty="0"/>
              <a:t> u 	</a:t>
            </a:r>
            <a:r>
              <a:rPr lang="pt-BR" b="1" dirty="0" err="1"/>
              <a:t>join</a:t>
            </a:r>
            <a:r>
              <a:rPr lang="pt-BR" dirty="0"/>
              <a:t> acolhida a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dirty="0"/>
              <a:t>		(u.id = </a:t>
            </a:r>
            <a:r>
              <a:rPr lang="pt-BR" dirty="0" err="1"/>
              <a:t>a.idusuario</a:t>
            </a:r>
            <a:r>
              <a:rPr lang="pt-BR" dirty="0"/>
              <a:t>) 	</a:t>
            </a:r>
            <a:r>
              <a:rPr lang="pt-BR" b="1" dirty="0" err="1"/>
              <a:t>join</a:t>
            </a:r>
            <a:r>
              <a:rPr lang="pt-BR" dirty="0"/>
              <a:t> </a:t>
            </a:r>
            <a:r>
              <a:rPr lang="pt-BR" dirty="0" err="1"/>
              <a:t>tipo_acolhida</a:t>
            </a:r>
            <a:r>
              <a:rPr lang="pt-BR" dirty="0"/>
              <a:t> ac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dirty="0"/>
              <a:t>		(</a:t>
            </a:r>
            <a:r>
              <a:rPr lang="pt-BR" dirty="0" err="1"/>
              <a:t>a.idtipo</a:t>
            </a:r>
            <a:r>
              <a:rPr lang="pt-BR" dirty="0"/>
              <a:t> = ac.id) 	</a:t>
            </a:r>
            <a:r>
              <a:rPr lang="pt-BR" b="1" dirty="0" err="1"/>
              <a:t>join</a:t>
            </a:r>
            <a:r>
              <a:rPr lang="pt-BR" dirty="0"/>
              <a:t> donativo d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dirty="0"/>
              <a:t>		(u.id = </a:t>
            </a:r>
            <a:r>
              <a:rPr lang="pt-BR" dirty="0" err="1"/>
              <a:t>d.idusuario</a:t>
            </a:r>
            <a:r>
              <a:rPr lang="pt-BR" dirty="0"/>
              <a:t>) 	</a:t>
            </a:r>
            <a:r>
              <a:rPr lang="pt-BR" b="1" dirty="0" err="1"/>
              <a:t>where</a:t>
            </a:r>
            <a:r>
              <a:rPr lang="pt-BR" b="1" dirty="0"/>
              <a:t> </a:t>
            </a:r>
            <a:r>
              <a:rPr lang="pt-BR" dirty="0"/>
              <a:t>		</a:t>
            </a:r>
            <a:r>
              <a:rPr lang="pt-BR" dirty="0" err="1"/>
              <a:t>u.sexo</a:t>
            </a:r>
            <a:r>
              <a:rPr lang="pt-BR" dirty="0"/>
              <a:t> = 'F’ 		</a:t>
            </a:r>
            <a:r>
              <a:rPr lang="pt-BR" b="1" dirty="0" err="1"/>
              <a:t>and</a:t>
            </a:r>
            <a:r>
              <a:rPr lang="pt-BR" dirty="0"/>
              <a:t> </a:t>
            </a:r>
            <a:r>
              <a:rPr lang="pt-BR" dirty="0" err="1"/>
              <a:t>u.datanasc</a:t>
            </a:r>
            <a:r>
              <a:rPr lang="pt-BR" dirty="0"/>
              <a:t> &lt; '1989-01-01'</a:t>
            </a:r>
          </a:p>
          <a:p>
            <a:r>
              <a:rPr lang="pt-BR" dirty="0"/>
              <a:t>	</a:t>
            </a:r>
            <a:r>
              <a:rPr lang="pt-BR" b="1" dirty="0" err="1"/>
              <a:t>group</a:t>
            </a:r>
            <a:r>
              <a:rPr lang="pt-BR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dirty="0"/>
              <a:t>		u.id, 		</a:t>
            </a:r>
            <a:r>
              <a:rPr lang="pt-BR" dirty="0" err="1"/>
              <a:t>u.nome</a:t>
            </a:r>
            <a:r>
              <a:rPr lang="pt-BR" dirty="0"/>
              <a:t> 	</a:t>
            </a:r>
            <a:r>
              <a:rPr lang="pt-BR" b="1" dirty="0" err="1"/>
              <a:t>order</a:t>
            </a:r>
            <a:r>
              <a:rPr lang="pt-BR" dirty="0"/>
              <a:t>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dirty="0"/>
              <a:t>		</a:t>
            </a:r>
            <a:r>
              <a:rPr lang="pt-BR" dirty="0" err="1"/>
              <a:t>u.datanasc</a:t>
            </a:r>
            <a:r>
              <a:rPr lang="pt-BR" dirty="0"/>
              <a:t> </a:t>
            </a:r>
            <a:r>
              <a:rPr lang="pt-BR" b="1" dirty="0" err="1"/>
              <a:t>desc</a:t>
            </a:r>
            <a:r>
              <a:rPr lang="pt-BR" dirty="0"/>
              <a:t>)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usera</a:t>
            </a:r>
            <a:endParaRPr lang="pt-BR" dirty="0"/>
          </a:p>
          <a:p>
            <a:r>
              <a:rPr lang="pt-BR" b="1" dirty="0" err="1"/>
              <a:t>Where</a:t>
            </a:r>
            <a:r>
              <a:rPr lang="pt-BR" b="1" dirty="0"/>
              <a:t> </a:t>
            </a:r>
            <a:r>
              <a:rPr lang="pt-BR" dirty="0"/>
              <a:t>	</a:t>
            </a:r>
            <a:r>
              <a:rPr lang="pt-BR" dirty="0" err="1"/>
              <a:t>usera.apadrinhamento</a:t>
            </a:r>
            <a:r>
              <a:rPr lang="pt-BR" dirty="0"/>
              <a:t> &gt; 5;</a:t>
            </a:r>
          </a:p>
        </p:txBody>
      </p:sp>
    </p:spTree>
    <p:extLst>
      <p:ext uri="{BB962C8B-B14F-4D97-AF65-F5344CB8AC3E}">
        <p14:creationId xmlns:p14="http://schemas.microsoft.com/office/powerpoint/2010/main" val="33803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tângulo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noProof="1"/>
          </a:p>
        </p:txBody>
      </p:sp>
      <p:sp>
        <p:nvSpPr>
          <p:cNvPr id="17" name="Forma livre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tângulo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806D2-3CDF-4070-AF3B-DC017A5A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MODELO DE CASO DE USO</a:t>
            </a:r>
            <a:endParaRPr lang="pt-BR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153E14-CD22-4C1C-A231-C61515952D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0" y="800101"/>
            <a:ext cx="6344409" cy="5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8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806D2-3CDF-4070-AF3B-DC017A5A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Fluxo de caso de uso</a:t>
            </a:r>
            <a:endParaRPr lang="pt-BR" noProof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DF51DB-137D-4F45-A52D-B9112F6AD1F9}"/>
              </a:ext>
            </a:extLst>
          </p:cNvPr>
          <p:cNvSpPr/>
          <p:nvPr/>
        </p:nvSpPr>
        <p:spPr>
          <a:xfrm>
            <a:off x="1264920" y="1790100"/>
            <a:ext cx="6096000" cy="29560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59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Caso de Uso –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Doação/Apadrinhamento de Animal</a:t>
            </a: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Objetivo: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Colocar animal para adoção/apadrinhamento.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Atores: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Site, Doador.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Pré-Condições: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Doador estar autenticado.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Condição de Entrada: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Doador seleciona a opção de cadastrar animal para adoção.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CA7C7D-3065-4618-BCC4-D4F683B6235C}"/>
              </a:ext>
            </a:extLst>
          </p:cNvPr>
          <p:cNvSpPr/>
          <p:nvPr/>
        </p:nvSpPr>
        <p:spPr>
          <a:xfrm>
            <a:off x="1813560" y="704472"/>
            <a:ext cx="6096000" cy="5449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Fluxo Principal: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mostra um formulário com campos que devem ser preenchidos sobre o animal.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preenche os dados do animal no formulário e envia.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verifica se o formulário foi preenchido corretamente. [Fluxo Alternativo 1]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cadastra o animal no banco de dados. [Fluxo Alternativo 2]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informa que o animal foi postado para adoção/apadrinhamento.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encerra o processo.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9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9B40DF-3015-4EB2-AE43-2B854EEDE427}"/>
              </a:ext>
            </a:extLst>
          </p:cNvPr>
          <p:cNvSpPr/>
          <p:nvPr/>
        </p:nvSpPr>
        <p:spPr>
          <a:xfrm>
            <a:off x="1463040" y="496723"/>
            <a:ext cx="9966960" cy="5864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Fluxos Alternativos: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Fluxo Alternativo 1: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não preenche corretamente o formulário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informa o local no formulário que foi preenchido incorretamente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digita a informação no campo e envia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processo volta ao passo 3.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Fluxo Alternativo 2: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não consegue cadastrar o animal no banco de dados por algum problema de conexão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informa ao doador que não foi possível cadastrar o animal e solicita que entre em contato com o suporte do site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encerra o processo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84BFDA-048A-4907-9085-59C964311A2B}"/>
              </a:ext>
            </a:extLst>
          </p:cNvPr>
          <p:cNvSpPr/>
          <p:nvPr/>
        </p:nvSpPr>
        <p:spPr>
          <a:xfrm>
            <a:off x="1577340" y="1743218"/>
            <a:ext cx="7566660" cy="2956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Caso 02: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59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Caso de Uso –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Adoção/Apadrinhamento de Animal</a:t>
            </a: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Objetivo: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Adotar/apadrinhar um animal cadastrado.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Atores: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Site, Adotante/Padrinho.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Pré-Condições: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Adotante/Padrinho estar autenticado.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Condição de Entrada: </a:t>
            </a: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Adotante/Padrinho escolhe um animal.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2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2F6E1F-7097-4F8D-97C5-C4CDE8AA8E28}"/>
              </a:ext>
            </a:extLst>
          </p:cNvPr>
          <p:cNvSpPr/>
          <p:nvPr/>
        </p:nvSpPr>
        <p:spPr>
          <a:xfrm>
            <a:off x="1249680" y="1119970"/>
            <a:ext cx="9692640" cy="4618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Fluxo Principal: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abre o WhatsApp do doador com o telefone dele [Fluxo Alternativo 1]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Adotante/Padrinho troca mensagens com o Doador informando que tem interesse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Adotante/Padrinho opta por adotar/apadrinhar o animal [Fluxo Alternativo 2]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acessa sua conta no site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acessa o cadastro do animal adotado/apadrinhado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mostra o formulário para edição dos dados do animal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informa no respectivo campo que o animal foi apadrinhado/adotado e salva a alteração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valida os campos [Fluxo Alternativo 3]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90678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salva a atualização do formulário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5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BA420A3-CA21-439E-9C9F-DBBB61225F0A}"/>
              </a:ext>
            </a:extLst>
          </p:cNvPr>
          <p:cNvSpPr/>
          <p:nvPr/>
        </p:nvSpPr>
        <p:spPr>
          <a:xfrm>
            <a:off x="1005840" y="288973"/>
            <a:ext cx="10927080" cy="6280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Fluxo Alternativo 1: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ou o Adotante/Padrinho não possui WhatsApp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mostra as informações de contato do Doador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Adotante/Padrinho entra em contato com o Doador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processo volta ao passo 3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Fluxo Alternativo 2: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Adotante/Padrinho opta por não adotar/apadrinhar o animal</a:t>
            </a:r>
            <a:endParaRPr lang="pt-BR" dirty="0"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processo se encerra</a:t>
            </a:r>
            <a:endParaRPr lang="pt-BR" dirty="0">
              <a:cs typeface="Times New Roman" panose="02020603050405020304" pitchFamily="18" charset="0"/>
            </a:endParaRPr>
          </a:p>
          <a:p>
            <a:pPr marL="685800" algn="just">
              <a:lnSpc>
                <a:spcPct val="150000"/>
              </a:lnSpc>
              <a:spcAft>
                <a:spcPts val="0"/>
              </a:spcAf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1615" algn="just">
              <a:lnSpc>
                <a:spcPct val="150000"/>
              </a:lnSpc>
              <a:spcAft>
                <a:spcPts val="0"/>
              </a:spcAft>
            </a:pPr>
            <a:r>
              <a:rPr lang="pt-BR" b="1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Fluxo Alternativo 3: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não preenche corretamente o formulário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sistema informa o local no formulário que foi preenchido incorretamente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doador digita a informação no campo e envia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pt-BR" kern="100" dirty="0">
                <a:latin typeface="Arial" panose="020B060402020202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O processo volta ao passo 8.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1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EB1E0-5C3D-4321-A4B8-0CA758F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3B6B4-5066-4346-AE9A-F8BADB96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992FC7-85CD-4241-8974-8075C0674A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0" y="1237361"/>
            <a:ext cx="3201670" cy="5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6571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49_TF67530480.potx" id="{86D459D9-6380-4C41-A38F-CE0063EA88FD}" vid="{13A898F1-4F0E-408F-873B-255EDF2E58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selo</Template>
  <TotalTime>0</TotalTime>
  <Words>1127</Words>
  <Application>Microsoft Office PowerPoint</Application>
  <PresentationFormat>Widescreen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Selo</vt:lpstr>
      <vt:lpstr>Adote um amigo</vt:lpstr>
      <vt:lpstr>MODELO DE CASO DE USO</vt:lpstr>
      <vt:lpstr>Fluxo de caso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SEQUÊNCIA</vt:lpstr>
      <vt:lpstr>Diagrama de atividades</vt:lpstr>
      <vt:lpstr>Diagrama de estados</vt:lpstr>
      <vt:lpstr>Diagrama de classes</vt:lpstr>
      <vt:lpstr>Relatórios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2019-12-05T22:27:15Z</dcterms:created>
  <dcterms:modified xsi:type="dcterms:W3CDTF">2019-12-05T23:13:16Z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