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76" r:id="rId6"/>
    <p:sldId id="263" r:id="rId7"/>
    <p:sldId id="260" r:id="rId8"/>
    <p:sldId id="261" r:id="rId9"/>
    <p:sldId id="277" r:id="rId10"/>
    <p:sldId id="266" r:id="rId11"/>
    <p:sldId id="275" r:id="rId12"/>
    <p:sldId id="278" r:id="rId13"/>
    <p:sldId id="264" r:id="rId14"/>
    <p:sldId id="265" r:id="rId15"/>
    <p:sldId id="268" r:id="rId16"/>
    <p:sldId id="270" r:id="rId17"/>
    <p:sldId id="269" r:id="rId18"/>
    <p:sldId id="280" r:id="rId19"/>
    <p:sldId id="271" r:id="rId20"/>
    <p:sldId id="272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76976" autoAdjust="0"/>
  </p:normalViewPr>
  <p:slideViewPr>
    <p:cSldViewPr snapToGrid="0">
      <p:cViewPr varScale="1">
        <p:scale>
          <a:sx n="38" d="100"/>
          <a:sy n="38" d="100"/>
        </p:scale>
        <p:origin x="46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66B25-9124-4474-8D71-F149940E6144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A"/>
        </a:p>
      </dgm:t>
    </dgm:pt>
    <dgm:pt modelId="{F5C98D96-B22E-4076-BC7B-FFD880E47AD5}">
      <dgm:prSet phldrT="[Texte]"/>
      <dgm:spPr/>
      <dgm:t>
        <a:bodyPr/>
        <a:lstStyle/>
        <a:p>
          <a:r>
            <a:rPr lang="fr-CA" dirty="0"/>
            <a:t>Articles </a:t>
          </a:r>
        </a:p>
        <a:p>
          <a:r>
            <a:rPr lang="fr-CA" dirty="0"/>
            <a:t>Monographies</a:t>
          </a:r>
        </a:p>
        <a:p>
          <a:r>
            <a:rPr lang="fr-CA" dirty="0"/>
            <a:t>Actes</a:t>
          </a:r>
        </a:p>
      </dgm:t>
    </dgm:pt>
    <dgm:pt modelId="{89962198-647D-49C7-91AF-4B675F0916DD}" type="parTrans" cxnId="{9BACC0E8-4D00-4541-9E82-9B487BF752F8}">
      <dgm:prSet/>
      <dgm:spPr/>
      <dgm:t>
        <a:bodyPr/>
        <a:lstStyle/>
        <a:p>
          <a:endParaRPr lang="fr-CA"/>
        </a:p>
      </dgm:t>
    </dgm:pt>
    <dgm:pt modelId="{412E6288-820B-4206-BA96-704E2C352843}" type="sibTrans" cxnId="{9BACC0E8-4D00-4541-9E82-9B487BF752F8}">
      <dgm:prSet/>
      <dgm:spPr/>
      <dgm:t>
        <a:bodyPr/>
        <a:lstStyle/>
        <a:p>
          <a:endParaRPr lang="fr-CA"/>
        </a:p>
      </dgm:t>
    </dgm:pt>
    <dgm:pt modelId="{AADA2392-0101-42B6-897E-8D6C222D3EA0}">
      <dgm:prSet phldrT="[Texte]"/>
      <dgm:spPr/>
      <dgm:t>
        <a:bodyPr/>
        <a:lstStyle/>
        <a:p>
          <a:r>
            <a:rPr lang="fr-CA" dirty="0"/>
            <a:t>Thèses, mémoires</a:t>
          </a:r>
        </a:p>
      </dgm:t>
    </dgm:pt>
    <dgm:pt modelId="{00232F15-60D9-44D4-99A1-C125F427CCAC}" type="parTrans" cxnId="{BC4DF2C7-262C-41A0-B24A-DC8B16FD420C}">
      <dgm:prSet/>
      <dgm:spPr/>
      <dgm:t>
        <a:bodyPr/>
        <a:lstStyle/>
        <a:p>
          <a:endParaRPr lang="fr-CA"/>
        </a:p>
      </dgm:t>
    </dgm:pt>
    <dgm:pt modelId="{07A1BAB0-BAAE-459B-8716-FD2D2364C6A2}" type="sibTrans" cxnId="{BC4DF2C7-262C-41A0-B24A-DC8B16FD420C}">
      <dgm:prSet/>
      <dgm:spPr/>
      <dgm:t>
        <a:bodyPr/>
        <a:lstStyle/>
        <a:p>
          <a:endParaRPr lang="fr-CA"/>
        </a:p>
      </dgm:t>
    </dgm:pt>
    <dgm:pt modelId="{90C24A21-A5E1-40F5-A68D-AE635F1FBA43}">
      <dgm:prSet phldrT="[Texte]"/>
      <dgm:spPr/>
      <dgm:t>
        <a:bodyPr/>
        <a:lstStyle/>
        <a:p>
          <a:r>
            <a:rPr lang="fr-CA" dirty="0"/>
            <a:t>Articles,</a:t>
          </a:r>
        </a:p>
        <a:p>
          <a:r>
            <a:rPr lang="fr-CA" dirty="0"/>
            <a:t>Actes de conférence/colloque</a:t>
          </a:r>
        </a:p>
        <a:p>
          <a:r>
            <a:rPr lang="fr-CA" dirty="0"/>
            <a:t>Affiches</a:t>
          </a:r>
        </a:p>
      </dgm:t>
    </dgm:pt>
    <dgm:pt modelId="{D55B44AE-01D7-403F-9669-84AD6301CD44}" type="parTrans" cxnId="{862F9AD4-6014-441F-8491-6D5BBF0AF368}">
      <dgm:prSet/>
      <dgm:spPr/>
      <dgm:t>
        <a:bodyPr/>
        <a:lstStyle/>
        <a:p>
          <a:endParaRPr lang="fr-CA"/>
        </a:p>
      </dgm:t>
    </dgm:pt>
    <dgm:pt modelId="{CCBE8867-BF6B-4F94-B2DB-94D50E76AB1B}" type="sibTrans" cxnId="{862F9AD4-6014-441F-8491-6D5BBF0AF368}">
      <dgm:prSet/>
      <dgm:spPr/>
      <dgm:t>
        <a:bodyPr/>
        <a:lstStyle/>
        <a:p>
          <a:endParaRPr lang="fr-CA"/>
        </a:p>
      </dgm:t>
    </dgm:pt>
    <dgm:pt modelId="{755178BD-2843-4E2C-8931-A9C2AE81D0E1}" type="pres">
      <dgm:prSet presAssocID="{3A566B25-9124-4474-8D71-F149940E6144}" presName="cycle" presStyleCnt="0">
        <dgm:presLayoutVars>
          <dgm:dir/>
          <dgm:resizeHandles val="exact"/>
        </dgm:presLayoutVars>
      </dgm:prSet>
      <dgm:spPr/>
    </dgm:pt>
    <dgm:pt modelId="{D1A3ECF0-B1DC-41B7-ADA5-32A266DFEB16}" type="pres">
      <dgm:prSet presAssocID="{F5C98D96-B22E-4076-BC7B-FFD880E47AD5}" presName="node" presStyleLbl="node1" presStyleIdx="0" presStyleCnt="3">
        <dgm:presLayoutVars>
          <dgm:bulletEnabled val="1"/>
        </dgm:presLayoutVars>
      </dgm:prSet>
      <dgm:spPr/>
    </dgm:pt>
    <dgm:pt modelId="{87E47253-0493-4339-836B-88C464BB1075}" type="pres">
      <dgm:prSet presAssocID="{412E6288-820B-4206-BA96-704E2C352843}" presName="sibTrans" presStyleLbl="sibTrans2D1" presStyleIdx="0" presStyleCnt="3" custLinFactNeighborX="35259" custLinFactNeighborY="-28889"/>
      <dgm:spPr/>
    </dgm:pt>
    <dgm:pt modelId="{6845FA33-7726-43DD-8D9D-0A3BEB7A8BC6}" type="pres">
      <dgm:prSet presAssocID="{412E6288-820B-4206-BA96-704E2C352843}" presName="connectorText" presStyleLbl="sibTrans2D1" presStyleIdx="0" presStyleCnt="3"/>
      <dgm:spPr/>
    </dgm:pt>
    <dgm:pt modelId="{0C51301C-2836-4687-8877-1BCE80AD129B}" type="pres">
      <dgm:prSet presAssocID="{AADA2392-0101-42B6-897E-8D6C222D3EA0}" presName="node" presStyleLbl="node1" presStyleIdx="1" presStyleCnt="3">
        <dgm:presLayoutVars>
          <dgm:bulletEnabled val="1"/>
        </dgm:presLayoutVars>
      </dgm:prSet>
      <dgm:spPr/>
    </dgm:pt>
    <dgm:pt modelId="{21937978-9CE3-4FA3-A01C-6357206339E3}" type="pres">
      <dgm:prSet presAssocID="{07A1BAB0-BAAE-459B-8716-FD2D2364C6A2}" presName="sibTrans" presStyleLbl="sibTrans2D1" presStyleIdx="1" presStyleCnt="3"/>
      <dgm:spPr/>
    </dgm:pt>
    <dgm:pt modelId="{70F793B3-31FB-4046-89A9-F56BB0B92676}" type="pres">
      <dgm:prSet presAssocID="{07A1BAB0-BAAE-459B-8716-FD2D2364C6A2}" presName="connectorText" presStyleLbl="sibTrans2D1" presStyleIdx="1" presStyleCnt="3"/>
      <dgm:spPr/>
    </dgm:pt>
    <dgm:pt modelId="{E704E81F-F678-45B0-A3A7-6AB6654041E9}" type="pres">
      <dgm:prSet presAssocID="{90C24A21-A5E1-40F5-A68D-AE635F1FBA43}" presName="node" presStyleLbl="node1" presStyleIdx="2" presStyleCnt="3">
        <dgm:presLayoutVars>
          <dgm:bulletEnabled val="1"/>
        </dgm:presLayoutVars>
      </dgm:prSet>
      <dgm:spPr/>
    </dgm:pt>
    <dgm:pt modelId="{A3418BA2-73DB-4D60-A6A5-06E2CDCC0D6E}" type="pres">
      <dgm:prSet presAssocID="{CCBE8867-BF6B-4F94-B2DB-94D50E76AB1B}" presName="sibTrans" presStyleLbl="sibTrans2D1" presStyleIdx="2" presStyleCnt="3" custLinFactNeighborX="-37022" custLinFactNeighborY="-32744"/>
      <dgm:spPr/>
    </dgm:pt>
    <dgm:pt modelId="{9C93BA58-B8E7-4109-BDBF-4F36599139CA}" type="pres">
      <dgm:prSet presAssocID="{CCBE8867-BF6B-4F94-B2DB-94D50E76AB1B}" presName="connectorText" presStyleLbl="sibTrans2D1" presStyleIdx="2" presStyleCnt="3"/>
      <dgm:spPr/>
    </dgm:pt>
  </dgm:ptLst>
  <dgm:cxnLst>
    <dgm:cxn modelId="{B10EBE0A-544F-49FE-B135-58C2709D997D}" type="presOf" srcId="{CCBE8867-BF6B-4F94-B2DB-94D50E76AB1B}" destId="{9C93BA58-B8E7-4109-BDBF-4F36599139CA}" srcOrd="1" destOrd="0" presId="urn:microsoft.com/office/officeart/2005/8/layout/cycle2"/>
    <dgm:cxn modelId="{F127E413-85DC-4770-B6D9-9BA54E24C14E}" type="presOf" srcId="{07A1BAB0-BAAE-459B-8716-FD2D2364C6A2}" destId="{21937978-9CE3-4FA3-A01C-6357206339E3}" srcOrd="0" destOrd="0" presId="urn:microsoft.com/office/officeart/2005/8/layout/cycle2"/>
    <dgm:cxn modelId="{B2444E38-642D-440B-8F35-1BDAB1CAD746}" type="presOf" srcId="{412E6288-820B-4206-BA96-704E2C352843}" destId="{6845FA33-7726-43DD-8D9D-0A3BEB7A8BC6}" srcOrd="1" destOrd="0" presId="urn:microsoft.com/office/officeart/2005/8/layout/cycle2"/>
    <dgm:cxn modelId="{18FCB57F-39C3-43CE-A055-7271CD4B4541}" type="presOf" srcId="{07A1BAB0-BAAE-459B-8716-FD2D2364C6A2}" destId="{70F793B3-31FB-4046-89A9-F56BB0B92676}" srcOrd="1" destOrd="0" presId="urn:microsoft.com/office/officeart/2005/8/layout/cycle2"/>
    <dgm:cxn modelId="{DC4621A7-4CCF-48FD-92BA-0D022C5FE833}" type="presOf" srcId="{CCBE8867-BF6B-4F94-B2DB-94D50E76AB1B}" destId="{A3418BA2-73DB-4D60-A6A5-06E2CDCC0D6E}" srcOrd="0" destOrd="0" presId="urn:microsoft.com/office/officeart/2005/8/layout/cycle2"/>
    <dgm:cxn modelId="{D772ECC5-14E8-4C77-B298-E6CB25B63AA4}" type="presOf" srcId="{90C24A21-A5E1-40F5-A68D-AE635F1FBA43}" destId="{E704E81F-F678-45B0-A3A7-6AB6654041E9}" srcOrd="0" destOrd="0" presId="urn:microsoft.com/office/officeart/2005/8/layout/cycle2"/>
    <dgm:cxn modelId="{BC4DF2C7-262C-41A0-B24A-DC8B16FD420C}" srcId="{3A566B25-9124-4474-8D71-F149940E6144}" destId="{AADA2392-0101-42B6-897E-8D6C222D3EA0}" srcOrd="1" destOrd="0" parTransId="{00232F15-60D9-44D4-99A1-C125F427CCAC}" sibTransId="{07A1BAB0-BAAE-459B-8716-FD2D2364C6A2}"/>
    <dgm:cxn modelId="{C794BBCD-67A0-43EC-92C0-CD5A8D45D6F4}" type="presOf" srcId="{412E6288-820B-4206-BA96-704E2C352843}" destId="{87E47253-0493-4339-836B-88C464BB1075}" srcOrd="0" destOrd="0" presId="urn:microsoft.com/office/officeart/2005/8/layout/cycle2"/>
    <dgm:cxn modelId="{ABEBB6D1-B8E6-4AD9-AAC6-5BF36E325D56}" type="presOf" srcId="{F5C98D96-B22E-4076-BC7B-FFD880E47AD5}" destId="{D1A3ECF0-B1DC-41B7-ADA5-32A266DFEB16}" srcOrd="0" destOrd="0" presId="urn:microsoft.com/office/officeart/2005/8/layout/cycle2"/>
    <dgm:cxn modelId="{862F9AD4-6014-441F-8491-6D5BBF0AF368}" srcId="{3A566B25-9124-4474-8D71-F149940E6144}" destId="{90C24A21-A5E1-40F5-A68D-AE635F1FBA43}" srcOrd="2" destOrd="0" parTransId="{D55B44AE-01D7-403F-9669-84AD6301CD44}" sibTransId="{CCBE8867-BF6B-4F94-B2DB-94D50E76AB1B}"/>
    <dgm:cxn modelId="{02522DE0-435E-42E0-B1A0-9BA09B89F64E}" type="presOf" srcId="{3A566B25-9124-4474-8D71-F149940E6144}" destId="{755178BD-2843-4E2C-8931-A9C2AE81D0E1}" srcOrd="0" destOrd="0" presId="urn:microsoft.com/office/officeart/2005/8/layout/cycle2"/>
    <dgm:cxn modelId="{9BACC0E8-4D00-4541-9E82-9B487BF752F8}" srcId="{3A566B25-9124-4474-8D71-F149940E6144}" destId="{F5C98D96-B22E-4076-BC7B-FFD880E47AD5}" srcOrd="0" destOrd="0" parTransId="{89962198-647D-49C7-91AF-4B675F0916DD}" sibTransId="{412E6288-820B-4206-BA96-704E2C352843}"/>
    <dgm:cxn modelId="{2B2F19FC-8A7C-4FD1-B67F-953589FC282C}" type="presOf" srcId="{AADA2392-0101-42B6-897E-8D6C222D3EA0}" destId="{0C51301C-2836-4687-8877-1BCE80AD129B}" srcOrd="0" destOrd="0" presId="urn:microsoft.com/office/officeart/2005/8/layout/cycle2"/>
    <dgm:cxn modelId="{139E6413-A793-495C-BE87-1C78207AB172}" type="presParOf" srcId="{755178BD-2843-4E2C-8931-A9C2AE81D0E1}" destId="{D1A3ECF0-B1DC-41B7-ADA5-32A266DFEB16}" srcOrd="0" destOrd="0" presId="urn:microsoft.com/office/officeart/2005/8/layout/cycle2"/>
    <dgm:cxn modelId="{D2016707-9906-4E6B-81A6-1FD8475A4CD1}" type="presParOf" srcId="{755178BD-2843-4E2C-8931-A9C2AE81D0E1}" destId="{87E47253-0493-4339-836B-88C464BB1075}" srcOrd="1" destOrd="0" presId="urn:microsoft.com/office/officeart/2005/8/layout/cycle2"/>
    <dgm:cxn modelId="{6D7226AB-825F-4A54-BF6C-73832014158B}" type="presParOf" srcId="{87E47253-0493-4339-836B-88C464BB1075}" destId="{6845FA33-7726-43DD-8D9D-0A3BEB7A8BC6}" srcOrd="0" destOrd="0" presId="urn:microsoft.com/office/officeart/2005/8/layout/cycle2"/>
    <dgm:cxn modelId="{6AF813A9-E81D-420B-ACA8-E0173F070C7F}" type="presParOf" srcId="{755178BD-2843-4E2C-8931-A9C2AE81D0E1}" destId="{0C51301C-2836-4687-8877-1BCE80AD129B}" srcOrd="2" destOrd="0" presId="urn:microsoft.com/office/officeart/2005/8/layout/cycle2"/>
    <dgm:cxn modelId="{35948165-8F5D-4D78-8466-F234D429C27A}" type="presParOf" srcId="{755178BD-2843-4E2C-8931-A9C2AE81D0E1}" destId="{21937978-9CE3-4FA3-A01C-6357206339E3}" srcOrd="3" destOrd="0" presId="urn:microsoft.com/office/officeart/2005/8/layout/cycle2"/>
    <dgm:cxn modelId="{9C5C5057-C8F0-45BC-B5BF-6C4D3F4800F9}" type="presParOf" srcId="{21937978-9CE3-4FA3-A01C-6357206339E3}" destId="{70F793B3-31FB-4046-89A9-F56BB0B92676}" srcOrd="0" destOrd="0" presId="urn:microsoft.com/office/officeart/2005/8/layout/cycle2"/>
    <dgm:cxn modelId="{C78C2900-B958-4106-9A2E-D16B4FFE6204}" type="presParOf" srcId="{755178BD-2843-4E2C-8931-A9C2AE81D0E1}" destId="{E704E81F-F678-45B0-A3A7-6AB6654041E9}" srcOrd="4" destOrd="0" presId="urn:microsoft.com/office/officeart/2005/8/layout/cycle2"/>
    <dgm:cxn modelId="{7BEC4EB1-ABBB-40F3-BFE6-F37D98620DD2}" type="presParOf" srcId="{755178BD-2843-4E2C-8931-A9C2AE81D0E1}" destId="{A3418BA2-73DB-4D60-A6A5-06E2CDCC0D6E}" srcOrd="5" destOrd="0" presId="urn:microsoft.com/office/officeart/2005/8/layout/cycle2"/>
    <dgm:cxn modelId="{439C901C-DD8B-417F-8C65-C155893B291B}" type="presParOf" srcId="{A3418BA2-73DB-4D60-A6A5-06E2CDCC0D6E}" destId="{9C93BA58-B8E7-4109-BDBF-4F36599139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3ECF0-B1DC-41B7-ADA5-32A266DFEB16}">
      <dsp:nvSpPr>
        <dsp:cNvPr id="0" name=""/>
        <dsp:cNvSpPr/>
      </dsp:nvSpPr>
      <dsp:spPr>
        <a:xfrm>
          <a:off x="3329526" y="89"/>
          <a:ext cx="2605716" cy="26057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Articles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Monographies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Actes</a:t>
          </a:r>
        </a:p>
      </dsp:txBody>
      <dsp:txXfrm>
        <a:off x="3711124" y="381687"/>
        <a:ext cx="1842520" cy="1842520"/>
      </dsp:txXfrm>
    </dsp:sp>
    <dsp:sp modelId="{87E47253-0493-4339-836B-88C464BB1075}">
      <dsp:nvSpPr>
        <dsp:cNvPr id="0" name=""/>
        <dsp:cNvSpPr/>
      </dsp:nvSpPr>
      <dsp:spPr>
        <a:xfrm rot="3600000">
          <a:off x="5498294" y="2285548"/>
          <a:ext cx="691568" cy="879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300" kern="1200"/>
        </a:p>
      </dsp:txBody>
      <dsp:txXfrm>
        <a:off x="5550162" y="2371597"/>
        <a:ext cx="484098" cy="527657"/>
      </dsp:txXfrm>
    </dsp:sp>
    <dsp:sp modelId="{0C51301C-2836-4687-8877-1BCE80AD129B}">
      <dsp:nvSpPr>
        <dsp:cNvPr id="0" name=""/>
        <dsp:cNvSpPr/>
      </dsp:nvSpPr>
      <dsp:spPr>
        <a:xfrm>
          <a:off x="5284808" y="3386736"/>
          <a:ext cx="2605716" cy="26057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Thèses, mémoires</a:t>
          </a:r>
        </a:p>
      </dsp:txBody>
      <dsp:txXfrm>
        <a:off x="5666406" y="3768334"/>
        <a:ext cx="1842520" cy="1842520"/>
      </dsp:txXfrm>
    </dsp:sp>
    <dsp:sp modelId="{21937978-9CE3-4FA3-A01C-6357206339E3}">
      <dsp:nvSpPr>
        <dsp:cNvPr id="0" name=""/>
        <dsp:cNvSpPr/>
      </dsp:nvSpPr>
      <dsp:spPr>
        <a:xfrm rot="10800000">
          <a:off x="4306172" y="4249880"/>
          <a:ext cx="691568" cy="879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300" kern="1200"/>
        </a:p>
      </dsp:txBody>
      <dsp:txXfrm rot="10800000">
        <a:off x="4513642" y="4425766"/>
        <a:ext cx="484098" cy="527657"/>
      </dsp:txXfrm>
    </dsp:sp>
    <dsp:sp modelId="{E704E81F-F678-45B0-A3A7-6AB6654041E9}">
      <dsp:nvSpPr>
        <dsp:cNvPr id="0" name=""/>
        <dsp:cNvSpPr/>
      </dsp:nvSpPr>
      <dsp:spPr>
        <a:xfrm>
          <a:off x="1374244" y="3386736"/>
          <a:ext cx="2605716" cy="26057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Articles,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Actes de conférence/colloque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Affiches</a:t>
          </a:r>
        </a:p>
      </dsp:txBody>
      <dsp:txXfrm>
        <a:off x="1755842" y="3768334"/>
        <a:ext cx="1842520" cy="1842520"/>
      </dsp:txXfrm>
    </dsp:sp>
    <dsp:sp modelId="{A3418BA2-73DB-4D60-A6A5-06E2CDCC0D6E}">
      <dsp:nvSpPr>
        <dsp:cNvPr id="0" name=""/>
        <dsp:cNvSpPr/>
      </dsp:nvSpPr>
      <dsp:spPr>
        <a:xfrm rot="18000000">
          <a:off x="3043140" y="2285547"/>
          <a:ext cx="691568" cy="879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300" kern="1200"/>
        </a:p>
      </dsp:txBody>
      <dsp:txXfrm>
        <a:off x="3095008" y="2551270"/>
        <a:ext cx="484098" cy="52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9FC0-E03F-42DF-86DA-D4BF289E3285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FD7D-4504-444D-A9B8-DA7DEB09AAE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734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2.0/?ref=openverse" TargetMode="External"/><Relationship Id="rId3" Type="http://schemas.openxmlformats.org/officeDocument/2006/relationships/hyperlink" Target="https://www.flickr.com/photos/107875673@N07/11440931584" TargetMode="External"/><Relationship Id="rId7" Type="http://schemas.openxmlformats.org/officeDocument/2006/relationships/hyperlink" Target="https://www.flickr.com/photos/42115740@N0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lickr.com/photos/42115740@N02/3885400528" TargetMode="External"/><Relationship Id="rId5" Type="http://schemas.openxmlformats.org/officeDocument/2006/relationships/hyperlink" Target="https://creativecommons.org/licenses/by-nd-nc/2.0/jp/?ref=openverse" TargetMode="External"/><Relationship Id="rId4" Type="http://schemas.openxmlformats.org/officeDocument/2006/relationships/hyperlink" Target="https://www.flickr.com/photos/107875673@N07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Zpinhead</a:t>
            </a:r>
            <a:r>
              <a:rPr lang="fr-CA" dirty="0"/>
              <a:t>, utilisateur de Zotero. Concours de Meilleur slogan pour les t-shirts de Zotero. 2006. https://forums.zotero.org/discussion/comment/5895/#Comment_5895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66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Thèse</a:t>
            </a:r>
          </a:p>
          <a:p>
            <a:r>
              <a:rPr lang="fr-CA" dirty="0"/>
              <a:t>Mémoires</a:t>
            </a:r>
          </a:p>
          <a:p>
            <a:r>
              <a:rPr lang="fr-CA" dirty="0"/>
              <a:t>Rapports</a:t>
            </a:r>
          </a:p>
          <a:p>
            <a:r>
              <a:rPr lang="fr-CA" dirty="0"/>
              <a:t>Monographie, chapitres de monographie</a:t>
            </a:r>
          </a:p>
          <a:p>
            <a:r>
              <a:rPr lang="fr-CA" dirty="0"/>
              <a:t>Articles scientifiques</a:t>
            </a:r>
          </a:p>
          <a:p>
            <a:r>
              <a:rPr lang="fr-CA" dirty="0"/>
              <a:t>Affiches</a:t>
            </a:r>
          </a:p>
          <a:p>
            <a:r>
              <a:rPr lang="fr-CA" dirty="0"/>
              <a:t>Conférences, colloques, tables rondes </a:t>
            </a:r>
          </a:p>
          <a:p>
            <a:r>
              <a:rPr lang="fr-CA" dirty="0"/>
              <a:t>Revue de littérature, collecte bibliographique (contrats de recherche)</a:t>
            </a:r>
          </a:p>
          <a:p>
            <a:r>
              <a:rPr lang="fr-CA" dirty="0"/>
              <a:t>Rapport d’analyse…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833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711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verser dans plusieurs contenants avec un entonnoir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by </a:t>
            </a:r>
            <a:r>
              <a:rPr lang="fr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AuxCouleurs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fr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deMontessori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CA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CC BY-NC-ND 2.0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r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Yeux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petits pois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entonnoirs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à lumière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Looking Through The Darkness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marked with </a:t>
            </a:r>
            <a:r>
              <a:rPr lang="en-US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CC BY-NC-SA 2.0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916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663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Cham, Jorge. 2016. </a:t>
            </a:r>
            <a:r>
              <a:rPr lang="fr-CA" dirty="0" err="1"/>
              <a:t>References</a:t>
            </a:r>
            <a:r>
              <a:rPr lang="fr-CA" dirty="0"/>
              <a:t> : </a:t>
            </a:r>
            <a:r>
              <a:rPr lang="fr-CA" dirty="0" err="1"/>
              <a:t>Making</a:t>
            </a:r>
            <a:r>
              <a:rPr lang="fr-CA" dirty="0"/>
              <a:t> sure no one has </a:t>
            </a:r>
            <a:r>
              <a:rPr lang="fr-CA" dirty="0" err="1"/>
              <a:t>already</a:t>
            </a:r>
            <a:r>
              <a:rPr lang="fr-CA" dirty="0"/>
              <a:t> </a:t>
            </a:r>
            <a:r>
              <a:rPr lang="fr-CA" dirty="0" err="1"/>
              <a:t>written</a:t>
            </a:r>
            <a:r>
              <a:rPr lang="fr-CA" dirty="0"/>
              <a:t> </a:t>
            </a:r>
            <a:r>
              <a:rPr lang="fr-CA" dirty="0" err="1"/>
              <a:t>your</a:t>
            </a:r>
            <a:r>
              <a:rPr lang="fr-CA" dirty="0"/>
              <a:t> </a:t>
            </a:r>
            <a:r>
              <a:rPr lang="fr-CA" dirty="0" err="1"/>
              <a:t>thesis</a:t>
            </a:r>
            <a:r>
              <a:rPr lang="fr-CA" dirty="0"/>
              <a:t>. In https://phdcomics.com/comics/archive.php?comicid=286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789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Choix des sources</a:t>
            </a:r>
          </a:p>
          <a:p>
            <a:r>
              <a:rPr lang="fr-CA" dirty="0"/>
              <a:t>Recherche =&gt; repérage des disciplines, des auteurs-clefs, des champs de recherche, des concepts …</a:t>
            </a:r>
          </a:p>
          <a:p>
            <a:r>
              <a:rPr lang="fr-CA" dirty="0"/>
              <a:t>Annotation, re-annotation, résumé</a:t>
            </a:r>
          </a:p>
          <a:p>
            <a:r>
              <a:rPr lang="fr-CA" dirty="0"/>
              <a:t>Fiches de lecture</a:t>
            </a:r>
          </a:p>
          <a:p>
            <a:pPr lvl="1"/>
            <a:r>
              <a:rPr lang="fr-CA" dirty="0" err="1"/>
              <a:t>Pbtiq</a:t>
            </a:r>
            <a:r>
              <a:rPr lang="fr-CA" dirty="0"/>
              <a:t>, questions / objectifs de recherche, méthode, résultats</a:t>
            </a:r>
          </a:p>
          <a:p>
            <a:pPr lvl="1"/>
            <a:r>
              <a:rPr lang="fr-CA" dirty="0"/>
              <a:t>Critique interne, critique externe</a:t>
            </a:r>
          </a:p>
          <a:p>
            <a:pPr lvl="1"/>
            <a:r>
              <a:rPr lang="fr-CA" dirty="0"/>
              <a:t>Citations</a:t>
            </a:r>
          </a:p>
          <a:p>
            <a:r>
              <a:rPr lang="fr-CA" dirty="0"/>
              <a:t>Écrire</a:t>
            </a:r>
          </a:p>
          <a:p>
            <a:pPr lvl="1"/>
            <a:r>
              <a:rPr lang="fr-CA" dirty="0"/>
              <a:t>Définir les concepts, le champ de recherche, cerner les paradigmes de pensée</a:t>
            </a:r>
          </a:p>
          <a:p>
            <a:pPr lvl="1"/>
            <a:r>
              <a:rPr lang="fr-CA" dirty="0"/>
              <a:t>Montrer qu’on a lu ce qui s’est fait dans le domaine</a:t>
            </a:r>
          </a:p>
          <a:p>
            <a:pPr lvl="1"/>
            <a:r>
              <a:rPr lang="fr-CA" dirty="0"/>
              <a:t>Identifier les lacunes, et se positionner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477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DFD7D-4504-444D-A9B8-DA7DEB09AAEF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877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67E50-21F5-4AF9-8B4B-918BEAFDC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95800-68F6-4115-8342-551210EF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C9197-0E3E-41C5-884C-62781F00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5A5B7-BB7C-49CB-9884-E33088A4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B407C-23B6-4197-AB79-8891C868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5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F5129-CE6B-42F3-B476-3BA6891E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81B57-095F-46F9-859F-F2BF9CB5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4864E-F27C-4C9C-8BC1-77DD1D60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6731F-3F32-4731-90E4-3729FF78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D07F1-6F11-4B87-98D5-9670F943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56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3301B9-A75A-4A26-92A0-4DD6038B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0B622A-E137-43E1-AF5D-9D3E490B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F5BA5-5C52-4618-B2A6-449AB7EA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34F6B-D6F4-4D76-A74E-5B661D2D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42796-9E26-4FAC-BFFE-55E48D39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13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ED29F-E7DC-4509-B679-29AA44A6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5A436A-EBE6-4A29-9036-7AC9D606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D38194-E737-485B-9925-3B547D65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B8437-8101-49C8-99CE-4E6B70C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50F83-2AEA-431A-8785-059B2926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88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A408-4CE5-4C29-87F4-AF91536C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6BCF-AE40-4CFD-A6C2-02D7BE2E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7BAC2-B899-4CE0-B9CF-57294EBD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BA371-E7D8-4ED2-9B17-03A146D9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DA2FDB-5468-42FD-93F2-F41CECA7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88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8E805-7980-4A2C-90B4-C47F5401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54528-62C7-48F3-B23A-964A5E7C0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914E79-2ABB-44E8-8C6F-BDF61B9A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764B3-84F4-4228-A1EE-F40D1137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86070C-3454-43D9-BD40-F068EECA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5DB1-69C1-4980-A166-AED0074B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336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B85F9-CEB4-4A8E-99E3-4E3088D8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616104-2DB5-454A-B251-F438020B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DB5D18-311E-4E69-BF5A-8A5E1FBC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4DEB1-C6F8-4729-8804-3D20A5B85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6F6E27-7C4C-4BF5-B090-62CD77114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FCBEC8-A9CE-43AF-BF9A-35366921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FCA94C-865B-4A23-B4D9-377F42A3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650199-0019-4CD7-A14A-768A7CFA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43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48DEB-A959-4290-A5E3-4986B990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0103A2-2DFA-42D9-9015-F1E6D99B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50EA7F-911B-4424-BDAD-C08136A7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71942C-D997-42AB-A8BA-CD6D1689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2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4F0DBA-6AA1-4826-9CCF-F32671B3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E79622-2300-4949-9CD1-BCA3B1E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3AFC7A-E4F9-4DAC-9EFB-14D20DD9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810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29095-6C30-46B4-9153-CD88D853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86C0-70E3-464E-832C-235D3A2C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F6B523-EA0E-4E91-A82D-E5D3AC1D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6CF81D-EE55-4C81-8810-150B4D31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CDF70-A77E-42CB-B0F2-2E3E3BF9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45B47-3070-4713-ABAB-69640A09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91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746B8-35FF-4BC2-B267-8CF15F07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F9FF8F-1DF9-4D06-B202-9B43E857F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3C46C8-9A5D-410D-A8A3-EEB9CBB0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AAB3E7-8818-4831-9B49-2BF4A62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3C57A1-FEB2-45E4-B75F-4DCF90B7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5BE14-F43E-41E3-8285-0883DD54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65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D316BE-3C4C-4E5C-9D23-1D17FD7E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79188-4629-4107-9A1A-ED5F3311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858B7-3956-46EA-BE52-B011DFC6B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1145-04F0-4BAB-9691-12D4FD921137}" type="datetimeFigureOut">
              <a:rPr lang="fr-CA" smtClean="0"/>
              <a:t>2022-03-24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DDBBC-E2F5-472D-B815-57540431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D78A5-8006-4A22-9476-3715C3E09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DDC0-8E13-4F83-928B-676D19894ED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826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worldca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otero.hypotheses.org/329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www.flickr.com/photos/42115740@N02/3885400528" TargetMode="External"/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12" Type="http://schemas.openxmlformats.org/officeDocument/2006/relationships/hyperlink" Target="https://creativecommons.org/licenses/by-nd-nc/2.0/jp/?ref=openverse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5.xml"/><Relationship Id="rId11" Type="http://schemas.openxmlformats.org/officeDocument/2006/relationships/hyperlink" Target="https://www.flickr.com/photos/107875673@N07" TargetMode="External"/><Relationship Id="rId5" Type="http://schemas.openxmlformats.org/officeDocument/2006/relationships/tags" Target="../tags/tag10.xml"/><Relationship Id="rId15" Type="http://schemas.openxmlformats.org/officeDocument/2006/relationships/hyperlink" Target="https://creativecommons.org/licenses/by-nc-sa/2.0/?ref=openverse" TargetMode="External"/><Relationship Id="rId10" Type="http://schemas.openxmlformats.org/officeDocument/2006/relationships/hyperlink" Target="https://www.flickr.com/photos/107875673@N07/11440931584" TargetMode="External"/><Relationship Id="rId4" Type="http://schemas.openxmlformats.org/officeDocument/2006/relationships/tags" Target="../tags/tag9.xml"/><Relationship Id="rId9" Type="http://schemas.openxmlformats.org/officeDocument/2006/relationships/image" Target="../media/image2.png"/><Relationship Id="rId14" Type="http://schemas.openxmlformats.org/officeDocument/2006/relationships/hyperlink" Target="https://www.flickr.com/photos/42115740@N0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B7D90-BD95-48FA-9CC8-19C3D3C38788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16600" dirty="0">
                <a:solidFill>
                  <a:srgbClr val="C00000"/>
                </a:solidFill>
              </a:rPr>
              <a:t>Z</a:t>
            </a:r>
            <a:r>
              <a:rPr lang="fr-CA" sz="16600" dirty="0"/>
              <a:t>otero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4BD3B0-F830-4F28-9600-706FBDD0554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sz="3600" i="1" dirty="0"/>
              <a:t>« </a:t>
            </a:r>
            <a:r>
              <a:rPr lang="fr-CA" sz="3600" i="1" dirty="0" err="1"/>
              <a:t>Research</a:t>
            </a:r>
            <a:r>
              <a:rPr lang="fr-CA" sz="3600" i="1" dirty="0"/>
              <a:t>, not re-</a:t>
            </a:r>
            <a:r>
              <a:rPr lang="fr-CA" sz="3600" i="1" dirty="0" err="1"/>
              <a:t>search</a:t>
            </a:r>
            <a:r>
              <a:rPr lang="fr-CA" sz="3600" i="1" dirty="0"/>
              <a:t> »</a:t>
            </a:r>
          </a:p>
          <a:p>
            <a:r>
              <a:rPr lang="fr-CA" sz="3600" dirty="0"/>
              <a:t>Une formation par une chercheure pour des </a:t>
            </a:r>
            <a:r>
              <a:rPr lang="fr-CA" sz="3600" dirty="0" err="1"/>
              <a:t>chercheur.e.s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262469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C22FF-D70C-490A-9D8D-849BEE55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Z</a:t>
            </a:r>
            <a:r>
              <a:rPr lang="fr-CA" dirty="0"/>
              <a:t>otero, logiciel de gestion bibliographique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C531A-0AAF-48EE-8544-BF679B7D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Conçu par et pour le milieu académique, mais utilisable pour d’autres contextes</a:t>
            </a:r>
          </a:p>
          <a:p>
            <a:pPr lvl="1"/>
            <a:r>
              <a:rPr lang="fr-CA" dirty="0"/>
              <a:t>Veille RSS, signets…</a:t>
            </a:r>
          </a:p>
          <a:p>
            <a:pPr lvl="1"/>
            <a:r>
              <a:rPr lang="fr-CA" dirty="0"/>
              <a:t>Adapté pour enregistrer une grande diversité de types de document</a:t>
            </a:r>
          </a:p>
          <a:p>
            <a:pPr lvl="1"/>
            <a:r>
              <a:rPr lang="fr-CA" dirty="0"/>
              <a:t>Facilite grandement la mise en forme de bibliographie</a:t>
            </a:r>
          </a:p>
          <a:p>
            <a:pPr lvl="1"/>
            <a:r>
              <a:rPr lang="fr-CA" dirty="0"/>
              <a:t>Permet d’utiliser une grande variété de styles de citation bibliographique, qui est éditable</a:t>
            </a:r>
          </a:p>
          <a:p>
            <a:r>
              <a:rPr lang="fr-CA" dirty="0"/>
              <a:t>Intégré au navigateur et synchronisable</a:t>
            </a:r>
          </a:p>
          <a:p>
            <a:pPr lvl="1"/>
            <a:r>
              <a:rPr lang="fr-CA" dirty="0"/>
              <a:t>Travail mobile</a:t>
            </a:r>
          </a:p>
          <a:p>
            <a:r>
              <a:rPr lang="fr-CA" dirty="0"/>
              <a:t>Logiciel libre (GNU License GPL)</a:t>
            </a:r>
          </a:p>
          <a:p>
            <a:pPr lvl="1"/>
            <a:r>
              <a:rPr lang="fr-CA" dirty="0"/>
              <a:t>Facilite le développement du logiciel et de ses extensions</a:t>
            </a:r>
          </a:p>
          <a:p>
            <a:pPr lvl="1"/>
            <a:r>
              <a:rPr lang="fr-CA" dirty="0"/>
              <a:t>Participe à la culture du libre et des communs</a:t>
            </a:r>
          </a:p>
          <a:p>
            <a:pPr lvl="1"/>
            <a:r>
              <a:rPr lang="fr-CA" dirty="0"/>
              <a:t>Gratuit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354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2779D-6E15-480C-A5BE-66E3270D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Mon installation Zotero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9CAE0-0D0B-45FB-BDFD-5389801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229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6204-3B82-4042-BC43-A2EA9FD9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que </a:t>
            </a:r>
            <a:r>
              <a:rPr lang="fr-CA" dirty="0" err="1"/>
              <a:t>zotero</a:t>
            </a:r>
            <a:r>
              <a:rPr lang="fr-CA" dirty="0"/>
              <a:t> 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FC15D-5D5F-4BE4-8769-A1AC6D48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« Aspire » les métadonnées fournies par </a:t>
            </a:r>
          </a:p>
          <a:p>
            <a:pPr lvl="1"/>
            <a:r>
              <a:rPr lang="fr-CA" dirty="0"/>
              <a:t>Les catalogues de bibliothèques</a:t>
            </a:r>
          </a:p>
          <a:p>
            <a:pPr lvl="1"/>
            <a:r>
              <a:rPr lang="fr-CA" dirty="0"/>
              <a:t>Les bases de données</a:t>
            </a:r>
          </a:p>
          <a:p>
            <a:pPr lvl="1"/>
            <a:r>
              <a:rPr lang="fr-CA" dirty="0"/>
              <a:t>Les fournisseurs de contenus</a:t>
            </a:r>
          </a:p>
          <a:p>
            <a:r>
              <a:rPr lang="fr-CA" dirty="0"/>
              <a:t>Réutilise les métadonnées de localisation</a:t>
            </a:r>
          </a:p>
          <a:p>
            <a:pPr lvl="1"/>
            <a:r>
              <a:rPr lang="fr-CA" dirty="0"/>
              <a:t>Pour éventuellement relocaliser une référence oubliée</a:t>
            </a:r>
          </a:p>
          <a:p>
            <a:r>
              <a:rPr lang="fr-CA" dirty="0"/>
              <a:t>Stocke les documents .</a:t>
            </a:r>
            <a:r>
              <a:rPr lang="fr-CA" dirty="0" err="1"/>
              <a:t>pdf</a:t>
            </a:r>
            <a:r>
              <a:rPr lang="fr-CA" dirty="0"/>
              <a:t> si paramétré de telle sorte</a:t>
            </a:r>
          </a:p>
          <a:p>
            <a:r>
              <a:rPr lang="fr-CA" dirty="0"/>
              <a:t>Permet d’organiser ses références </a:t>
            </a:r>
          </a:p>
          <a:p>
            <a:pPr lvl="1"/>
            <a:r>
              <a:rPr lang="fr-CA" dirty="0"/>
              <a:t>en collections et sous-collections</a:t>
            </a:r>
          </a:p>
          <a:p>
            <a:pPr lvl="1"/>
            <a:r>
              <a:rPr lang="fr-CA" dirty="0"/>
              <a:t>Avec des mots-clefs</a:t>
            </a:r>
          </a:p>
          <a:p>
            <a:pPr lvl="1"/>
            <a:r>
              <a:rPr lang="fr-CA"/>
              <a:t>On peut </a:t>
            </a:r>
            <a:r>
              <a:rPr lang="fr-CA" dirty="0"/>
              <a:t>dédoubler des références dans différentes collections</a:t>
            </a:r>
            <a:r>
              <a:rPr lang="fr-CA"/>
              <a:t>/sous-collections</a:t>
            </a:r>
            <a:endParaRPr lang="fr-CA" dirty="0"/>
          </a:p>
          <a:p>
            <a:r>
              <a:rPr lang="fr-CA" dirty="0"/>
              <a:t>Permet de partager ses références</a:t>
            </a:r>
          </a:p>
          <a:p>
            <a:pPr lvl="1"/>
            <a:r>
              <a:rPr lang="fr-CA" dirty="0"/>
              <a:t>Compte en ligne : partage privé ou publique de sa bibliothèque de références</a:t>
            </a:r>
          </a:p>
          <a:p>
            <a:pPr lvl="1"/>
            <a:r>
              <a:rPr lang="fr-CA" dirty="0"/>
              <a:t>Création de groupes au sein de Zotero : partage d’une collection de références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1667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978D2-9066-4C66-A32F-29B4E7B9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Usages associés à la gestion bibliographique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3EF62-AC07-4D3B-AD90-D4865BD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Conserver les références et les retrouver</a:t>
            </a:r>
          </a:p>
          <a:p>
            <a:pPr lvl="1"/>
            <a:r>
              <a:rPr lang="fr-CA" dirty="0"/>
              <a:t>Avec les annotations</a:t>
            </a:r>
          </a:p>
          <a:p>
            <a:pPr lvl="1"/>
            <a:r>
              <a:rPr lang="fr-CA" dirty="0"/>
              <a:t>Avec les .</a:t>
            </a:r>
            <a:r>
              <a:rPr lang="fr-CA" dirty="0" err="1"/>
              <a:t>pdfs</a:t>
            </a:r>
            <a:endParaRPr lang="fr-CA" dirty="0"/>
          </a:p>
          <a:p>
            <a:pPr lvl="1"/>
            <a:r>
              <a:rPr lang="fr-CA" dirty="0"/>
              <a:t>Avec les bonnes métadonnées</a:t>
            </a:r>
          </a:p>
          <a:p>
            <a:r>
              <a:rPr lang="fr-CA" dirty="0"/>
              <a:t>Trouver d’autres références pertinentes</a:t>
            </a:r>
          </a:p>
          <a:p>
            <a:r>
              <a:rPr lang="fr-CA" dirty="0"/>
              <a:t>Organiser sa base de données bibliographiques</a:t>
            </a:r>
          </a:p>
          <a:p>
            <a:pPr lvl="1"/>
            <a:r>
              <a:rPr lang="fr-CA" dirty="0"/>
              <a:t>Pour organiser sa lecture, son annotation</a:t>
            </a:r>
          </a:p>
          <a:p>
            <a:pPr lvl="1"/>
            <a:r>
              <a:rPr lang="fr-CA" dirty="0"/>
              <a:t>Pour relier les textes entre eux </a:t>
            </a:r>
          </a:p>
          <a:p>
            <a:pPr lvl="1"/>
            <a:r>
              <a:rPr lang="fr-CA" dirty="0"/>
              <a:t>Pour pré-écrire…</a:t>
            </a:r>
          </a:p>
          <a:p>
            <a:r>
              <a:rPr lang="fr-CA" dirty="0"/>
              <a:t>Analyser sa bibliographie pour analyser un domaine</a:t>
            </a:r>
          </a:p>
          <a:p>
            <a:pPr lvl="1"/>
            <a:r>
              <a:rPr lang="fr-CA" dirty="0"/>
              <a:t>Chronologie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3981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24A42-C3B8-4B70-9448-AE25DE40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C00000"/>
                </a:solidFill>
              </a:rPr>
              <a:t>Z</a:t>
            </a:r>
            <a:r>
              <a:rPr lang="fr-CA" dirty="0"/>
              <a:t>otero et les métadonnées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34310-0BDE-493D-9DF9-940CB822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Choisir vos fournisseurs de données bibliographiques</a:t>
            </a:r>
          </a:p>
          <a:p>
            <a:pPr lvl="1"/>
            <a:r>
              <a:rPr lang="fr-CA" dirty="0"/>
              <a:t>Exercice avec 3 outils différents</a:t>
            </a:r>
          </a:p>
          <a:p>
            <a:r>
              <a:rPr lang="fr-CA" dirty="0"/>
              <a:t>Connaître le style bibliographique requis…</a:t>
            </a:r>
          </a:p>
          <a:p>
            <a:pPr lvl="1"/>
            <a:r>
              <a:rPr lang="fr-CA" dirty="0"/>
              <a:t>Pour avoir toutes les informations requises =&gt; références complètes</a:t>
            </a:r>
          </a:p>
          <a:p>
            <a:pPr lvl="1"/>
            <a:r>
              <a:rPr lang="fr-CA" dirty="0"/>
              <a:t>Lieux de la conférence, nom de la conférence…</a:t>
            </a:r>
          </a:p>
          <a:p>
            <a:r>
              <a:rPr lang="fr-CA" dirty="0"/>
              <a:t>Repérer avec des outils de repérage efficace</a:t>
            </a:r>
          </a:p>
          <a:p>
            <a:pPr lvl="1"/>
            <a:r>
              <a:rPr lang="fr-CA" dirty="0"/>
              <a:t>Utiliser les points d’accès classiques: titre auteur date</a:t>
            </a:r>
          </a:p>
          <a:p>
            <a:pPr lvl="1"/>
            <a:r>
              <a:rPr lang="fr-CA" dirty="0"/>
              <a:t>Utiliser les points d’accès uniques : URI, DOI, ISBN…</a:t>
            </a:r>
          </a:p>
          <a:p>
            <a:r>
              <a:rPr lang="fr-CA" dirty="0"/>
              <a:t>Collecter à partir de bases de données fiables </a:t>
            </a:r>
          </a:p>
          <a:p>
            <a:pPr lvl="1"/>
            <a:r>
              <a:rPr lang="fr-CA" dirty="0"/>
              <a:t>Éditeur scientifique</a:t>
            </a:r>
          </a:p>
          <a:p>
            <a:pPr lvl="1"/>
            <a:r>
              <a:rPr lang="fr-CA" dirty="0"/>
              <a:t>Bibliothèques universitaires, nationales</a:t>
            </a:r>
          </a:p>
          <a:p>
            <a:pPr lvl="1"/>
            <a:r>
              <a:rPr lang="fr-CA" dirty="0">
                <a:hlinkClick r:id="rId2"/>
              </a:rPr>
              <a:t>www.openworldcat.org</a:t>
            </a:r>
            <a:endParaRPr lang="fr-CA" dirty="0"/>
          </a:p>
          <a:p>
            <a:r>
              <a:rPr lang="fr-CA" dirty="0" err="1"/>
              <a:t>CrossRef</a:t>
            </a:r>
            <a:r>
              <a:rPr lang="fr-CA" dirty="0"/>
              <a:t> et Bibliographies des références</a:t>
            </a:r>
          </a:p>
          <a:p>
            <a:pPr lvl="1"/>
            <a:r>
              <a:rPr lang="fr-CA" dirty="0"/>
              <a:t>Repérage par « perles » de citation.</a:t>
            </a:r>
          </a:p>
          <a:p>
            <a:pPr marL="0" indent="0">
              <a:buNone/>
            </a:pPr>
            <a:endParaRPr lang="fr-CA" dirty="0"/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3160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47FF9-BE42-45AE-AA67-74BD3B86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Ce que Zotero ne fait pas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9EEF3-0DC5-4FA7-9C64-CDE67D9B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ménage</a:t>
            </a:r>
          </a:p>
          <a:p>
            <a:endParaRPr lang="fr-CA" dirty="0"/>
          </a:p>
          <a:p>
            <a:r>
              <a:rPr lang="fr-CA" dirty="0"/>
              <a:t>L’organisation</a:t>
            </a:r>
          </a:p>
          <a:p>
            <a:endParaRPr lang="fr-CA" dirty="0"/>
          </a:p>
          <a:p>
            <a:r>
              <a:rPr lang="fr-CA" dirty="0"/>
              <a:t> Choix du fournisseur</a:t>
            </a:r>
          </a:p>
          <a:p>
            <a:endParaRPr lang="fr-CA" dirty="0"/>
          </a:p>
          <a:p>
            <a:r>
              <a:rPr lang="fr-CA" dirty="0"/>
              <a:t>Être toujours vigilant </a:t>
            </a:r>
          </a:p>
          <a:p>
            <a:pPr lvl="1"/>
            <a:r>
              <a:rPr lang="fr-CA" dirty="0"/>
              <a:t>Compléter</a:t>
            </a:r>
          </a:p>
          <a:p>
            <a:pPr lvl="1"/>
            <a:r>
              <a:rPr lang="fr-CA" dirty="0"/>
              <a:t>Nettoyer au fur et à mesure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351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AFA4F-9ED0-4BC0-9199-38874C6A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 « hics » courants relatifs à ce qui est fourni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EA897-5499-4724-89E7-159CCE32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S’assurer que le type de document a bien été reconnu</a:t>
            </a:r>
          </a:p>
          <a:p>
            <a:r>
              <a:rPr lang="fr-CA" dirty="0"/>
              <a:t>S’assurer qu’on a bien les champs remplis avec la bonne information</a:t>
            </a:r>
          </a:p>
          <a:p>
            <a:r>
              <a:rPr lang="fr-CA" dirty="0"/>
              <a:t>Titre </a:t>
            </a:r>
          </a:p>
          <a:p>
            <a:pPr lvl="1"/>
            <a:r>
              <a:rPr lang="fr-CA" dirty="0"/>
              <a:t>Changer la casse : Attention, aux noms propres dans les titres </a:t>
            </a:r>
          </a:p>
          <a:p>
            <a:pPr lvl="1"/>
            <a:r>
              <a:rPr lang="fr-CA" dirty="0"/>
              <a:t>Titre des revues : longs ou abrégées </a:t>
            </a:r>
          </a:p>
          <a:p>
            <a:r>
              <a:rPr lang="fr-CA" dirty="0"/>
              <a:t>Auteur </a:t>
            </a:r>
          </a:p>
          <a:p>
            <a:pPr lvl="1"/>
            <a:r>
              <a:rPr lang="fr-CA" dirty="0"/>
              <a:t>Inverser le nom et le prénom</a:t>
            </a:r>
          </a:p>
          <a:p>
            <a:r>
              <a:rPr lang="fr-CA" dirty="0"/>
              <a:t>S’assurer d’avoir les informations complètes pour les actes de conférence ou de congrès</a:t>
            </a:r>
          </a:p>
          <a:p>
            <a:pPr lvl="1"/>
            <a:r>
              <a:rPr lang="fr-CA" dirty="0"/>
              <a:t>Lieu ou date manquants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640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EBF74-0839-4B66-BE93-961318FF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Organiser avec </a:t>
            </a:r>
            <a:r>
              <a:rPr lang="fr-CA" dirty="0">
                <a:solidFill>
                  <a:srgbClr val="C00000"/>
                </a:solidFill>
              </a:rPr>
              <a:t>Z</a:t>
            </a:r>
            <a:r>
              <a:rPr lang="fr-CA" dirty="0"/>
              <a:t>otero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A2B4-DFA9-4583-9406-F44B76CF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/>
              <a:t>Notre base de données ou base de données partagée?</a:t>
            </a:r>
          </a:p>
          <a:p>
            <a:pPr lvl="1"/>
            <a:r>
              <a:rPr lang="fr-CA" dirty="0"/>
              <a:t>Dans le cas d’une base de données partagée =&gt; politique à mettre en place</a:t>
            </a:r>
          </a:p>
          <a:p>
            <a:r>
              <a:rPr lang="fr-CA" dirty="0"/>
              <a:t>Base de données personnelles pour des fins de recherche</a:t>
            </a:r>
          </a:p>
          <a:p>
            <a:pPr lvl="1"/>
            <a:r>
              <a:rPr lang="fr-CA" dirty="0"/>
              <a:t>Utilise mon plan de rédaction</a:t>
            </a:r>
          </a:p>
          <a:p>
            <a:pPr lvl="2"/>
            <a:r>
              <a:rPr lang="fr-CA" dirty="0"/>
              <a:t>Chaque référence que je cite dans une partie va être dans la collection correspondante</a:t>
            </a:r>
          </a:p>
          <a:p>
            <a:pPr lvl="1"/>
            <a:r>
              <a:rPr lang="fr-CA" dirty="0"/>
              <a:t>Style « Jardin anglais » : ça n’a pas l’air mais c’est TRÈS maîtrisé</a:t>
            </a:r>
          </a:p>
          <a:p>
            <a:r>
              <a:rPr lang="fr-CA" dirty="0"/>
              <a:t>Marqueurs </a:t>
            </a:r>
          </a:p>
          <a:p>
            <a:pPr lvl="1"/>
            <a:r>
              <a:rPr lang="fr-CA" dirty="0"/>
              <a:t>Par activité prévue : _lue, _</a:t>
            </a:r>
            <a:r>
              <a:rPr lang="fr-CA" dirty="0" err="1"/>
              <a:t>a_lire</a:t>
            </a:r>
            <a:r>
              <a:rPr lang="fr-CA" dirty="0"/>
              <a:t> </a:t>
            </a:r>
          </a:p>
          <a:p>
            <a:pPr lvl="1"/>
            <a:r>
              <a:rPr lang="fr-CA" dirty="0"/>
              <a:t>Tri : _</a:t>
            </a:r>
            <a:r>
              <a:rPr lang="fr-CA" dirty="0" err="1"/>
              <a:t>non_pertinent</a:t>
            </a:r>
            <a:r>
              <a:rPr lang="fr-CA" dirty="0"/>
              <a:t>, _</a:t>
            </a:r>
            <a:r>
              <a:rPr lang="fr-CA" dirty="0" err="1"/>
              <a:t>peut-etre</a:t>
            </a:r>
            <a:r>
              <a:rPr lang="fr-CA" dirty="0"/>
              <a:t>, _retenu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L’activité principale est d’écrire la thèse pas de gérer des références et être dans l’</a:t>
            </a:r>
            <a:r>
              <a:rPr lang="fr-CA" dirty="0" err="1"/>
              <a:t>organisationnite</a:t>
            </a:r>
            <a:r>
              <a:rPr lang="fr-CA" dirty="0"/>
              <a:t>.</a:t>
            </a:r>
          </a:p>
          <a:p>
            <a:pPr marL="0" indent="0">
              <a:buNone/>
            </a:pPr>
            <a:r>
              <a:rPr lang="fr-CA" dirty="0"/>
              <a:t>Autres idées d’organisation qui aident à la rédaction : </a:t>
            </a:r>
            <a:r>
              <a:rPr lang="fr-CA" dirty="0">
                <a:hlinkClick r:id="rId2" tooltip="https://zotero.hypotheses.org/3298"/>
              </a:rPr>
              <a:t>https://zotero.hypotheses.org/3298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8865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71A7B-DA98-40FE-BC1B-27DAF8E4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Atelier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7A320-74A1-4244-AA78-B0EF4A47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Exercices 1</a:t>
            </a:r>
          </a:p>
        </p:txBody>
      </p:sp>
    </p:spTree>
    <p:extLst>
      <p:ext uri="{BB962C8B-B14F-4D97-AF65-F5344CB8AC3E}">
        <p14:creationId xmlns:p14="http://schemas.microsoft.com/office/powerpoint/2010/main" val="207172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515CF-9D54-48B2-A1DA-22B5C3C4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Annoter avec </a:t>
            </a:r>
            <a:r>
              <a:rPr lang="fr-CA" dirty="0">
                <a:solidFill>
                  <a:srgbClr val="C00000"/>
                </a:solidFill>
              </a:rPr>
              <a:t>Z</a:t>
            </a:r>
            <a:r>
              <a:rPr lang="fr-CA" dirty="0"/>
              <a:t>otero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80EEC-09C8-4C9A-B199-A16EA2A0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Annoter, surligner des .</a:t>
            </a:r>
            <a:r>
              <a:rPr lang="fr-CA" dirty="0" err="1">
                <a:highlight>
                  <a:srgbClr val="FFFF00"/>
                </a:highlight>
              </a:rPr>
              <a:t>pdf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/>
              <a:t>Fiches de lecture </a:t>
            </a:r>
          </a:p>
          <a:p>
            <a:pPr lvl="1"/>
            <a:r>
              <a:rPr lang="fr-CA" dirty="0"/>
              <a:t>Dans la note ou sur Ms Word</a:t>
            </a:r>
          </a:p>
          <a:p>
            <a:r>
              <a:rPr lang="fr-CA" dirty="0"/>
              <a:t>Repérage de citations intéressantes</a:t>
            </a:r>
          </a:p>
          <a:p>
            <a:pPr lvl="1"/>
            <a:r>
              <a:rPr lang="fr-CA" dirty="0"/>
              <a:t>Dans la note</a:t>
            </a:r>
          </a:p>
          <a:p>
            <a:pPr lvl="1"/>
            <a:endParaRPr lang="fr-CA" dirty="0"/>
          </a:p>
          <a:p>
            <a:pPr marL="457200" lvl="1" indent="0">
              <a:buNone/>
            </a:pPr>
            <a:r>
              <a:rPr lang="fr-CA" dirty="0">
                <a:highlight>
                  <a:srgbClr val="FF00FF"/>
                </a:highlight>
              </a:rPr>
              <a:t>EXEMPLE DE PDF SURLIGNÉ</a:t>
            </a:r>
          </a:p>
        </p:txBody>
      </p:sp>
    </p:spTree>
    <p:extLst>
      <p:ext uri="{BB962C8B-B14F-4D97-AF65-F5344CB8AC3E}">
        <p14:creationId xmlns:p14="http://schemas.microsoft.com/office/powerpoint/2010/main" val="32333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39A13D8-2DDA-4011-B44E-EF86CBADE78D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sz="3600" dirty="0"/>
              <a:t>                                       Bibliographie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EABD263-3E81-482E-AE68-06ADF3953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6827"/>
              </p:ext>
            </p:extLst>
          </p:nvPr>
        </p:nvGraphicFramePr>
        <p:xfrm>
          <a:off x="1463615" y="184420"/>
          <a:ext cx="9264769" cy="599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086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2FC66-48F5-4D10-8440-808802F7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Rédiger avec</a:t>
            </a:r>
            <a:r>
              <a:rPr lang="fr-CA" dirty="0">
                <a:solidFill>
                  <a:srgbClr val="C00000"/>
                </a:solidFill>
              </a:rPr>
              <a:t> Z</a:t>
            </a:r>
            <a:r>
              <a:rPr lang="fr-CA" dirty="0"/>
              <a:t>otero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99D8E-A495-44C5-8FFB-AD32E5A5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J’utilise Zotero dans le cadre de ce type d’activités de rédaction :</a:t>
            </a:r>
          </a:p>
          <a:p>
            <a:r>
              <a:rPr lang="fr-CA" dirty="0"/>
              <a:t>Synthèse personnelle dans MS Word</a:t>
            </a:r>
          </a:p>
          <a:p>
            <a:pPr lvl="1"/>
            <a:r>
              <a:rPr lang="fr-CA" dirty="0"/>
              <a:t>Sur la base des collections</a:t>
            </a:r>
          </a:p>
          <a:p>
            <a:pPr lvl="1"/>
            <a:r>
              <a:rPr lang="fr-CA" dirty="0"/>
              <a:t>Rapport bibliographique</a:t>
            </a:r>
          </a:p>
          <a:p>
            <a:pPr lvl="1"/>
            <a:r>
              <a:rPr lang="fr-CA" dirty="0"/>
              <a:t>Générer des citations</a:t>
            </a:r>
          </a:p>
          <a:p>
            <a:r>
              <a:rPr lang="fr-CA" dirty="0"/>
              <a:t>Rédiger ma thèse ou un article</a:t>
            </a:r>
          </a:p>
          <a:p>
            <a:pPr lvl="1"/>
            <a:r>
              <a:rPr lang="fr-CA" dirty="0"/>
              <a:t>Extension dans MS Word, Zotero ouvert.</a:t>
            </a:r>
          </a:p>
          <a:p>
            <a:pPr lvl="1"/>
            <a:r>
              <a:rPr lang="fr-CA" dirty="0"/>
              <a:t>Choix du style bibliographique</a:t>
            </a:r>
          </a:p>
          <a:p>
            <a:pPr lvl="1"/>
            <a:r>
              <a:rPr lang="fr-CA" dirty="0"/>
              <a:t>Écrire et insérer les références</a:t>
            </a:r>
          </a:p>
          <a:p>
            <a:pPr lvl="1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07904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CB73C-4250-4E40-BD2F-54ACE712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Insérer une ou des référence(s)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573FC-3E39-45EA-B092-A9928E0C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Présenter l’idée et attribuer son auteur</a:t>
            </a:r>
          </a:p>
          <a:p>
            <a:r>
              <a:rPr lang="fr-CA" dirty="0"/>
              <a:t>Citer un passage</a:t>
            </a:r>
          </a:p>
          <a:p>
            <a:pPr lvl="1"/>
            <a:r>
              <a:rPr lang="fr-CA" dirty="0"/>
              <a:t>Insérer la page</a:t>
            </a:r>
          </a:p>
          <a:p>
            <a:r>
              <a:rPr lang="fr-CA" dirty="0"/>
              <a:t>Présenter un concept abordé par différents auteurs </a:t>
            </a:r>
          </a:p>
          <a:p>
            <a:r>
              <a:rPr lang="fr-CA" dirty="0"/>
              <a:t>Modifier une référence dans le texte</a:t>
            </a:r>
          </a:p>
          <a:p>
            <a:pPr lvl="1"/>
            <a:r>
              <a:rPr lang="fr-CA" dirty="0">
                <a:solidFill>
                  <a:srgbClr val="C00000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10938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5BE53-FCEA-44D3-992B-8065B661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Générer la 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603DE-7E34-40B1-B437-74FFF487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Générer sa bibliographie</a:t>
            </a:r>
          </a:p>
        </p:txBody>
      </p:sp>
    </p:spTree>
    <p:extLst>
      <p:ext uri="{BB962C8B-B14F-4D97-AF65-F5344CB8AC3E}">
        <p14:creationId xmlns:p14="http://schemas.microsoft.com/office/powerpoint/2010/main" val="79286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81DD9-0DCF-4841-9399-D1DB7F55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 « Rédiger avec Zotero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BDF9F-2B42-4393-89E3-3DCBC718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68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2E7D4-5C64-414D-BC52-2EDC2599EB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Contexte de la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6715F-435D-4EF0-925B-38FD2DFF121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Travail « collaboratif » mais très solitaire</a:t>
            </a:r>
          </a:p>
          <a:p>
            <a:r>
              <a:rPr lang="fr-CA" dirty="0"/>
              <a:t>La bibliothèque est formidable</a:t>
            </a:r>
          </a:p>
          <a:p>
            <a:r>
              <a:rPr lang="fr-CA" dirty="0"/>
              <a:t>Tu connais Colombo, et tu t’en sers</a:t>
            </a:r>
          </a:p>
          <a:p>
            <a:r>
              <a:rPr lang="fr-CA" dirty="0"/>
              <a:t>Emprunt par vingtaines de monographies sur des années</a:t>
            </a:r>
          </a:p>
          <a:p>
            <a:pPr lvl="1"/>
            <a:r>
              <a:rPr lang="fr-CA" dirty="0"/>
              <a:t>Gestion des monographies</a:t>
            </a:r>
          </a:p>
          <a:p>
            <a:r>
              <a:rPr lang="fr-CA" dirty="0"/>
              <a:t>Des articles par milliers</a:t>
            </a:r>
          </a:p>
          <a:p>
            <a:pPr lvl="1"/>
            <a:r>
              <a:rPr lang="fr-CA" dirty="0"/>
              <a:t>Gestion des articles </a:t>
            </a:r>
          </a:p>
          <a:p>
            <a:r>
              <a:rPr lang="fr-CA" dirty="0"/>
              <a:t>Travail dans de multiples lieux si pas de bureaux =&gt; mobilité des outils</a:t>
            </a:r>
          </a:p>
          <a:p>
            <a:r>
              <a:rPr lang="fr-CA" dirty="0"/>
              <a:t>Travail révisé par les pairs</a:t>
            </a:r>
          </a:p>
          <a:p>
            <a:pPr lvl="1"/>
            <a:r>
              <a:rPr lang="fr-CA" dirty="0"/>
              <a:t>Distinguer les revues avec révision par les pairs</a:t>
            </a:r>
          </a:p>
        </p:txBody>
      </p:sp>
    </p:spTree>
    <p:extLst>
      <p:ext uri="{BB962C8B-B14F-4D97-AF65-F5344CB8AC3E}">
        <p14:creationId xmlns:p14="http://schemas.microsoft.com/office/powerpoint/2010/main" val="131490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1487E-A63E-48B1-817C-2D03F85769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Exigences et produits de la recherche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A02966-9C40-4306-9AEF-1F83CA1486E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Recherche scientifique de qualité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B5587-9977-4124-8FE1-464C65087AB0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Fiabilité</a:t>
            </a:r>
          </a:p>
          <a:p>
            <a:r>
              <a:rPr lang="fr-CA" dirty="0"/>
              <a:t>Exhaustivité</a:t>
            </a:r>
          </a:p>
          <a:p>
            <a:r>
              <a:rPr lang="fr-CA" dirty="0"/>
              <a:t>Actualité</a:t>
            </a:r>
          </a:p>
          <a:p>
            <a:r>
              <a:rPr lang="fr-CA" dirty="0"/>
              <a:t>Scientificité</a:t>
            </a:r>
          </a:p>
          <a:p>
            <a:r>
              <a:rPr lang="fr-CA" dirty="0"/>
              <a:t>Originalité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439D560-7401-422A-9455-23B5DAF2D76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160642" y="1692022"/>
            <a:ext cx="5183188" cy="823912"/>
          </a:xfrm>
        </p:spPr>
        <p:txBody>
          <a:bodyPr/>
          <a:lstStyle/>
          <a:p>
            <a:r>
              <a:rPr lang="fr-CA" dirty="0"/>
              <a:t>Démarche scientifique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C5CB68E-2E9D-4461-AA52-32032042C03E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7079425" y="2505075"/>
            <a:ext cx="5183188" cy="3684588"/>
          </a:xfrm>
        </p:spPr>
        <p:txBody>
          <a:bodyPr/>
          <a:lstStyle/>
          <a:p>
            <a:r>
              <a:rPr lang="fr-CA" dirty="0"/>
              <a:t>Revue de littérature</a:t>
            </a:r>
          </a:p>
          <a:p>
            <a:r>
              <a:rPr lang="fr-CA" dirty="0"/>
              <a:t>Problématique et questions de recherche</a:t>
            </a:r>
          </a:p>
          <a:p>
            <a:r>
              <a:rPr lang="fr-CA" dirty="0"/>
              <a:t>Méthodologie</a:t>
            </a:r>
          </a:p>
          <a:p>
            <a:r>
              <a:rPr lang="fr-CA" dirty="0"/>
              <a:t>Résultats</a:t>
            </a:r>
          </a:p>
          <a:p>
            <a:r>
              <a:rPr lang="fr-CA" dirty="0"/>
              <a:t>Analyse et discussion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244BDF-C131-4AB8-95C1-2B32A3F44F56}"/>
              </a:ext>
            </a:extLst>
          </p:cNvPr>
          <p:cNvSpPr txBox="1"/>
          <p:nvPr/>
        </p:nvSpPr>
        <p:spPr>
          <a:xfrm>
            <a:off x="1917018" y="5445126"/>
            <a:ext cx="65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/>
              <a:t>Communication scientifique validée par les pairs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0AE99E-A08A-4D49-9D77-7689B9270D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1099" y="2922144"/>
            <a:ext cx="3018197" cy="16977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D8CD15-7F04-40C8-9C12-9D4E5B721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467" y="5522722"/>
            <a:ext cx="1975104" cy="14813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73AE45-F003-41B2-9EE1-B9EA28912BC4}"/>
              </a:ext>
            </a:extLst>
          </p:cNvPr>
          <p:cNvSpPr txBox="1"/>
          <p:nvPr/>
        </p:nvSpPr>
        <p:spPr>
          <a:xfrm>
            <a:off x="3691099" y="4595846"/>
            <a:ext cx="2803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"</a:t>
            </a:r>
            <a:r>
              <a:rPr lang="fr-CA" sz="800" dirty="0">
                <a:hlinkClick r:id="rId10"/>
              </a:rPr>
              <a:t>verser dans plusieurs contenants avec un entonnoir</a:t>
            </a:r>
            <a:r>
              <a:rPr lang="fr-CA" sz="800" dirty="0"/>
              <a:t>" par </a:t>
            </a:r>
            <a:r>
              <a:rPr lang="fr-CA" sz="800" dirty="0" err="1">
                <a:hlinkClick r:id="rId11"/>
              </a:rPr>
              <a:t>AuxCouleurs</a:t>
            </a:r>
            <a:r>
              <a:rPr lang="fr-CA" sz="800" dirty="0">
                <a:hlinkClick r:id="rId11"/>
              </a:rPr>
              <a:t> </a:t>
            </a:r>
            <a:r>
              <a:rPr lang="fr-CA" sz="800" dirty="0" err="1">
                <a:hlinkClick r:id="rId11"/>
              </a:rPr>
              <a:t>deMontessori</a:t>
            </a:r>
            <a:r>
              <a:rPr lang="fr-CA" sz="800" dirty="0"/>
              <a:t> reproduit selon les termes de la licence </a:t>
            </a:r>
            <a:r>
              <a:rPr lang="fr-CA" sz="800" cap="all" dirty="0">
                <a:hlinkClick r:id="rId12"/>
              </a:rPr>
              <a:t>CC BY-NC-ND 2.0</a:t>
            </a:r>
            <a:r>
              <a:rPr lang="fr-CA" sz="800" dirty="0"/>
              <a:t>.</a:t>
            </a:r>
          </a:p>
          <a:p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1A4327-9325-4A76-AF4B-C3894D6E126A}"/>
              </a:ext>
            </a:extLst>
          </p:cNvPr>
          <p:cNvSpPr txBox="1"/>
          <p:nvPr/>
        </p:nvSpPr>
        <p:spPr>
          <a:xfrm>
            <a:off x="10595801" y="5542312"/>
            <a:ext cx="1292662" cy="13400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800" dirty="0"/>
              <a:t>"</a:t>
            </a:r>
            <a:r>
              <a:rPr lang="en-US" sz="800" dirty="0" err="1">
                <a:hlinkClick r:id="rId13"/>
              </a:rPr>
              <a:t>Yeux</a:t>
            </a:r>
            <a:r>
              <a:rPr lang="en-US" sz="800" dirty="0">
                <a:hlinkClick r:id="rId13"/>
              </a:rPr>
              <a:t> petits pois - </a:t>
            </a:r>
            <a:r>
              <a:rPr lang="en-US" sz="800" dirty="0" err="1">
                <a:hlinkClick r:id="rId13"/>
              </a:rPr>
              <a:t>entonnoirs</a:t>
            </a:r>
            <a:r>
              <a:rPr lang="en-US" sz="800" dirty="0">
                <a:hlinkClick r:id="rId13"/>
              </a:rPr>
              <a:t> à lumière</a:t>
            </a:r>
            <a:r>
              <a:rPr lang="en-US" sz="800" dirty="0"/>
              <a:t>" par </a:t>
            </a:r>
            <a:r>
              <a:rPr lang="en-US" sz="800" dirty="0">
                <a:hlinkClick r:id="rId14"/>
              </a:rPr>
              <a:t>Looking Through The Darkness</a:t>
            </a:r>
            <a:r>
              <a:rPr lang="en-US" sz="800" dirty="0"/>
              <a:t> </a:t>
            </a:r>
            <a:r>
              <a:rPr lang="fr-CA" sz="800" dirty="0"/>
              <a:t> reproduit selon les termes de la licence</a:t>
            </a:r>
            <a:r>
              <a:rPr lang="en-US" sz="800" dirty="0"/>
              <a:t> </a:t>
            </a:r>
            <a:r>
              <a:rPr lang="en-US" sz="800" cap="all" dirty="0">
                <a:hlinkClick r:id="rId15"/>
              </a:rPr>
              <a:t>CC BY-NC-SA 2.0</a:t>
            </a:r>
            <a:r>
              <a:rPr lang="en-US" sz="800" dirty="0"/>
              <a:t>.</a:t>
            </a:r>
            <a:endParaRPr lang="fr-CA" sz="800" dirty="0"/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5477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CFD7E-D9DA-4B75-8ED9-D22672D1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 : un essentiel à différents stades de la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A389C-F96B-468D-9820-47F887EC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La base d’une recherche</a:t>
            </a:r>
          </a:p>
          <a:p>
            <a:pPr lvl="1"/>
            <a:r>
              <a:rPr lang="fr-CA" dirty="0"/>
              <a:t>Valide l’</a:t>
            </a:r>
            <a:r>
              <a:rPr lang="fr-CA" b="1" dirty="0"/>
              <a:t>originalité du sujet de recherche </a:t>
            </a:r>
          </a:p>
          <a:p>
            <a:pPr lvl="2"/>
            <a:r>
              <a:rPr lang="fr-CA" b="1" dirty="0"/>
              <a:t>Repose sur la revue de littérature</a:t>
            </a:r>
          </a:p>
          <a:p>
            <a:pPr lvl="2"/>
            <a:r>
              <a:rPr lang="fr-CA" b="1" dirty="0"/>
              <a:t>Dépôt du sujet de thèse</a:t>
            </a:r>
          </a:p>
          <a:p>
            <a:r>
              <a:rPr lang="fr-CA" dirty="0"/>
              <a:t>On fait partie d’une communauté de chercheurs</a:t>
            </a:r>
          </a:p>
          <a:p>
            <a:pPr lvl="1"/>
            <a:r>
              <a:rPr lang="fr-CA" dirty="0"/>
              <a:t>Reconnaissance du travail des pairs</a:t>
            </a:r>
          </a:p>
          <a:p>
            <a:pPr lvl="1"/>
            <a:r>
              <a:rPr lang="fr-CA" dirty="0"/>
              <a:t>On s’appuie sur ces travaux pour produire soi-même un travail original</a:t>
            </a:r>
          </a:p>
          <a:p>
            <a:pPr lvl="1"/>
            <a:r>
              <a:rPr lang="fr-CA" dirty="0"/>
              <a:t>Reconnaissance des auteurs-clefs du domaine</a:t>
            </a:r>
          </a:p>
          <a:p>
            <a:r>
              <a:rPr lang="fr-CA" dirty="0"/>
              <a:t>Ce qu’on regarde dans un article </a:t>
            </a:r>
          </a:p>
          <a:p>
            <a:pPr lvl="1"/>
            <a:r>
              <a:rPr lang="fr-CA" dirty="0"/>
              <a:t>Le résumé</a:t>
            </a:r>
          </a:p>
          <a:p>
            <a:pPr lvl="1"/>
            <a:r>
              <a:rPr lang="fr-CA" dirty="0"/>
              <a:t>La bibliographie</a:t>
            </a:r>
          </a:p>
          <a:p>
            <a:pPr lvl="1"/>
            <a:r>
              <a:rPr lang="fr-CA" dirty="0"/>
              <a:t>Les différentes parties en fonction d’où on est rendu dans le processus </a:t>
            </a:r>
          </a:p>
          <a:p>
            <a:pPr marL="457200" lvl="1" indent="0">
              <a:buNone/>
            </a:pPr>
            <a:r>
              <a:rPr lang="fr-CA" dirty="0"/>
              <a:t>=&gt; On est donc appelé à reconsulter plusieurs fois nos références bibliographiques!</a:t>
            </a:r>
          </a:p>
        </p:txBody>
      </p:sp>
    </p:spTree>
    <p:extLst>
      <p:ext uri="{BB962C8B-B14F-4D97-AF65-F5344CB8AC3E}">
        <p14:creationId xmlns:p14="http://schemas.microsoft.com/office/powerpoint/2010/main" val="195227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066A01-17E4-4730-90D4-40EA06E9B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6273"/>
            <a:ext cx="10905066" cy="49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7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DC28E-D687-45F4-A9B3-C373287C8B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365125"/>
            <a:ext cx="10971727" cy="1325563"/>
          </a:xfrm>
        </p:spPr>
        <p:txBody>
          <a:bodyPr/>
          <a:lstStyle/>
          <a:p>
            <a:r>
              <a:rPr lang="fr-CA" dirty="0"/>
              <a:t>Montre-moi ta bibliographie, je te dirai qui tu 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A19A9-E2E3-41F9-BE59-1C71D351C27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dirty="0"/>
              <a:t>Choix des sources</a:t>
            </a:r>
          </a:p>
          <a:p>
            <a:r>
              <a:rPr lang="fr-CA" dirty="0"/>
              <a:t>Point de départ à une recherche d’information : « perle »</a:t>
            </a:r>
          </a:p>
          <a:p>
            <a:r>
              <a:rPr lang="fr-CA" dirty="0"/>
              <a:t>Annotation, re-annotation, résumé</a:t>
            </a:r>
          </a:p>
          <a:p>
            <a:r>
              <a:rPr lang="fr-CA" dirty="0"/>
              <a:t>Fiches de lecture</a:t>
            </a:r>
          </a:p>
          <a:p>
            <a:r>
              <a:rPr lang="fr-CA" dirty="0"/>
              <a:t>Écrire et communiquer</a:t>
            </a:r>
          </a:p>
          <a:p>
            <a:pPr lvl="1"/>
            <a:r>
              <a:rPr lang="fr-CA" dirty="0"/>
              <a:t>Type de documents</a:t>
            </a:r>
          </a:p>
          <a:p>
            <a:pPr lvl="1"/>
            <a:r>
              <a:rPr lang="fr-CA" dirty="0"/>
              <a:t>Type de communication</a:t>
            </a:r>
          </a:p>
          <a:p>
            <a:pPr lvl="1"/>
            <a:r>
              <a:rPr lang="fr-CA" dirty="0"/>
              <a:t>Style de citation en fonction de l’appartenance disciplinaire</a:t>
            </a:r>
          </a:p>
        </p:txBody>
      </p:sp>
    </p:spTree>
    <p:extLst>
      <p:ext uri="{BB962C8B-B14F-4D97-AF65-F5344CB8AC3E}">
        <p14:creationId xmlns:p14="http://schemas.microsoft.com/office/powerpoint/2010/main" val="374020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5D-04BC-4E88-9D3B-EB90BF5A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/>
              <a:t>Gestion de références bibliographiques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F8215-F490-4E7E-8608-C557083B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Juste nécessaire et obligatoire.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/>
              <a:t>Sinon, à un mois du dépôt ça donne des cris désespérés dans l’univers!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ED4AD2-64F1-4ACC-AB55-8EFA6C06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1"/>
          <a:stretch/>
        </p:blipFill>
        <p:spPr>
          <a:xfrm>
            <a:off x="1692625" y="3243217"/>
            <a:ext cx="8224650" cy="324965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796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2A913-C73C-4EBE-ACB7-22FABC79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de bibliographie en fin de 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4C047-885E-41C9-8547-510EDCF8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Montrer ma biblio sur </a:t>
            </a:r>
            <a:r>
              <a:rPr lang="fr-CA" dirty="0" err="1"/>
              <a:t>word</a:t>
            </a:r>
            <a:endParaRPr lang="fr-CA" dirty="0"/>
          </a:p>
          <a:p>
            <a:r>
              <a:rPr lang="fr-CA" dirty="0"/>
              <a:t>Et ma bibliothèque Zotero</a:t>
            </a:r>
          </a:p>
        </p:txBody>
      </p:sp>
    </p:spTree>
    <p:extLst>
      <p:ext uri="{BB962C8B-B14F-4D97-AF65-F5344CB8AC3E}">
        <p14:creationId xmlns:p14="http://schemas.microsoft.com/office/powerpoint/2010/main" val="81709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1333</Words>
  <Application>Microsoft Office PowerPoint</Application>
  <PresentationFormat>Grand écran</PresentationFormat>
  <Paragraphs>222</Paragraphs>
  <Slides>23</Slides>
  <Notes>8</Notes>
  <HiddenSlides>3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Zotero</vt:lpstr>
      <vt:lpstr>Présentation PowerPoint</vt:lpstr>
      <vt:lpstr>Contexte de la recherche</vt:lpstr>
      <vt:lpstr>Exigences et produits de la recherche</vt:lpstr>
      <vt:lpstr>Bibliographie : un essentiel à différents stades de la recherche</vt:lpstr>
      <vt:lpstr>Présentation PowerPoint</vt:lpstr>
      <vt:lpstr>Montre-moi ta bibliographie, je te dirai qui tu es</vt:lpstr>
      <vt:lpstr>Gestion de références bibliographiques</vt:lpstr>
      <vt:lpstr>Exemple de bibliographie en fin de thèse</vt:lpstr>
      <vt:lpstr>Zotero, logiciel de gestion bibliographique</vt:lpstr>
      <vt:lpstr>Mon installation Zotero</vt:lpstr>
      <vt:lpstr>Ce que zotero fait</vt:lpstr>
      <vt:lpstr>Usages associés à la gestion bibliographique</vt:lpstr>
      <vt:lpstr>Zotero et les métadonnées</vt:lpstr>
      <vt:lpstr>Ce que Zotero ne fait pas </vt:lpstr>
      <vt:lpstr>Des « hics » courants relatifs à ce qui est fourni</vt:lpstr>
      <vt:lpstr>Organiser avec Zotero</vt:lpstr>
      <vt:lpstr>Atelier 1</vt:lpstr>
      <vt:lpstr>Annoter avec Zotero</vt:lpstr>
      <vt:lpstr>Rédiger avec Zotero</vt:lpstr>
      <vt:lpstr>Insérer une ou des référence(s)</vt:lpstr>
      <vt:lpstr>Générer la bibliographie</vt:lpstr>
      <vt:lpstr>Démo « Rédiger avec Zotero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</dc:title>
  <dc:creator>Credeville Aline</dc:creator>
  <cp:lastModifiedBy>Aline Crédeville</cp:lastModifiedBy>
  <cp:revision>23</cp:revision>
  <dcterms:created xsi:type="dcterms:W3CDTF">2018-09-25T22:19:29Z</dcterms:created>
  <dcterms:modified xsi:type="dcterms:W3CDTF">2022-03-25T19:42:24Z</dcterms:modified>
</cp:coreProperties>
</file>