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Mental Health Analysis in the Healthcare Workforce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MBABAZI Jane and MUHAWENIMANA Aline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 Department vs Burnout Frequency</a:t>
            </a:r>
          </a:p>
        </p:txBody>
      </p:sp>
      <p:sp>
        <p:nvSpPr>
          <p:cNvPr id="3" name="Content Placeholder 2"/>
          <p:cNvSpPr>
            <a:spLocks noGrp="1"/>
          </p:cNvSpPr>
          <p:nvPr>
            <p:ph idx="1"/>
          </p:nvPr>
        </p:nvSpPr>
        <p:spPr/>
        <p:txBody>
          <a:bodyPr/>
          <a:lstStyle/>
          <a:p>
            <a:pPr lvl="0" indent="0">
              <a:buNone/>
            </a:pPr>
            <a:r>
              <a:rPr>
                <a:latin typeface="Courier"/>
              </a:rPr>
              <a:t>Chi-Square Test Results
Chi2 Statistic: 144.41, p-value: 0.0000, Degrees of freedom: 18
 There is a statistically significant association between Department and Burnout Frequency.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Recommendations</a:t>
            </a:r>
          </a:p>
        </p:txBody>
      </p:sp>
      <p:sp>
        <p:nvSpPr>
          <p:cNvPr id="3" name="Content Placeholder 2"/>
          <p:cNvSpPr>
            <a:spLocks noGrp="1"/>
          </p:cNvSpPr>
          <p:nvPr>
            <p:ph idx="1"/>
          </p:nvPr>
        </p:nvSpPr>
        <p:spPr/>
        <p:txBody>
          <a:bodyPr/>
          <a:lstStyle/>
          <a:p>
            <a:pPr lvl="0"/>
            <a:r>
              <a:rPr/>
              <a:t>Implement </a:t>
            </a:r>
            <a:r>
              <a:rPr b="1"/>
              <a:t>stress management</a:t>
            </a:r>
            <a:r>
              <a:rPr/>
              <a:t> and </a:t>
            </a:r>
            <a:r>
              <a:rPr b="1"/>
              <a:t>resilience training</a:t>
            </a:r>
            <a:r>
              <a:rPr/>
              <a:t> programs.</a:t>
            </a:r>
          </a:p>
          <a:p>
            <a:pPr lvl="0"/>
            <a:r>
              <a:rPr/>
              <a:t>Improve access to </a:t>
            </a:r>
            <a:r>
              <a:rPr b="1"/>
              <a:t>Employee Assistance Programs (EAPs)</a:t>
            </a:r>
            <a:r>
              <a:rPr/>
              <a:t>.</a:t>
            </a:r>
          </a:p>
          <a:p>
            <a:pPr lvl="0"/>
            <a:r>
              <a:rPr/>
              <a:t>Tailor interventions for departments with </a:t>
            </a:r>
            <a:r>
              <a:rPr b="1"/>
              <a:t>high burnout rates</a:t>
            </a:r>
            <a:r>
              <a:rPr/>
              <a:t>.</a:t>
            </a:r>
          </a:p>
          <a:p>
            <a:pPr lvl="0"/>
            <a:r>
              <a:rPr/>
              <a:t>Regularly monitor mental health indicators across roles and departments.</a:t>
            </a:r>
          </a:p>
          <a:p>
            <a:pPr lvl="0"/>
            <a:r>
              <a:rPr/>
              <a:t>Encourage </a:t>
            </a:r>
            <a:r>
              <a:rPr b="1"/>
              <a:t>open dialogue and mental health support</a:t>
            </a:r>
            <a:r>
              <a:rPr/>
              <a:t> in the workplace.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project performs a comprehensive analysis of the UCI Healthcare Workforce Mental Health Dataset. It explores stress levels, job satisfaction, mental health absences, and burnout across departments and roles. The goal is to identify areas for improvement and propose evidence-based strategies.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Required Libraries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Load the Dataset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736600"/>
                <a:gridCol w="736600"/>
                <a:gridCol w="736600"/>
                <a:gridCol w="736600"/>
                <a:gridCol w="736600"/>
                <a:gridCol w="736600"/>
                <a:gridCol w="736600"/>
                <a:gridCol w="736600"/>
                <a:gridCol w="736600"/>
                <a:gridCol w="736600"/>
                <a:gridCol w="736600"/>
              </a:tblGrid>
              <a:tr h="0">
                <a:tc>
                  <a:txBody>
                    <a:bodyPr/>
                    <a:lstStyle/>
                    <a:p>
                      <a:endParaRPr/>
                    </a:p>
                  </a:txBody>
                  <a:tcPr/>
                </a:tc>
                <a:tc>
                  <a:txBody>
                    <a:bodyPr/>
                    <a:lstStyle/>
                    <a:p>
                      <a:pPr lvl="0" indent="0" marL="0">
                        <a:buNone/>
                      </a:pPr>
                      <a:r>
                        <a:rPr/>
                        <a:t>Employee ID</a:t>
                      </a:r>
                    </a:p>
                  </a:txBody>
                  <a:tcPr/>
                </a:tc>
                <a:tc>
                  <a:txBody>
                    <a:bodyPr/>
                    <a:lstStyle/>
                    <a:p>
                      <a:pPr lvl="0" indent="0" marL="0">
                        <a:buNone/>
                      </a:pPr>
                      <a:r>
                        <a:rPr/>
                        <a:t>Employee Type</a:t>
                      </a:r>
                    </a:p>
                  </a:txBody>
                  <a:tcPr/>
                </a:tc>
                <a:tc>
                  <a:txBody>
                    <a:bodyPr/>
                    <a:lstStyle/>
                    <a:p>
                      <a:pPr lvl="0" indent="0" marL="0">
                        <a:buNone/>
                      </a:pPr>
                      <a:r>
                        <a:rPr/>
                        <a:t>Department</a:t>
                      </a:r>
                    </a:p>
                  </a:txBody>
                  <a:tcPr/>
                </a:tc>
                <a:tc>
                  <a:txBody>
                    <a:bodyPr/>
                    <a:lstStyle/>
                    <a:p>
                      <a:pPr lvl="0" indent="0" marL="0">
                        <a:buNone/>
                      </a:pPr>
                      <a:r>
                        <a:rPr/>
                        <a:t>Workplace Factor</a:t>
                      </a:r>
                    </a:p>
                  </a:txBody>
                  <a:tcPr/>
                </a:tc>
                <a:tc>
                  <a:txBody>
                    <a:bodyPr/>
                    <a:lstStyle/>
                    <a:p>
                      <a:pPr lvl="0" indent="0" marL="0">
                        <a:buNone/>
                      </a:pPr>
                      <a:r>
                        <a:rPr/>
                        <a:t>Stress Level</a:t>
                      </a:r>
                    </a:p>
                  </a:txBody>
                  <a:tcPr/>
                </a:tc>
                <a:tc>
                  <a:txBody>
                    <a:bodyPr/>
                    <a:lstStyle/>
                    <a:p>
                      <a:pPr lvl="0" indent="0" marL="0">
                        <a:buNone/>
                      </a:pPr>
                      <a:r>
                        <a:rPr/>
                        <a:t>Burnout Frequency</a:t>
                      </a:r>
                    </a:p>
                  </a:txBody>
                  <a:tcPr/>
                </a:tc>
                <a:tc>
                  <a:txBody>
                    <a:bodyPr/>
                    <a:lstStyle/>
                    <a:p>
                      <a:pPr lvl="0" indent="0" marL="0">
                        <a:buNone/>
                      </a:pPr>
                      <a:r>
                        <a:rPr/>
                        <a:t>Job Satisfaction</a:t>
                      </a:r>
                    </a:p>
                  </a:txBody>
                  <a:tcPr/>
                </a:tc>
                <a:tc>
                  <a:txBody>
                    <a:bodyPr/>
                    <a:lstStyle/>
                    <a:p>
                      <a:pPr lvl="0" indent="0" marL="0">
                        <a:buNone/>
                      </a:pPr>
                      <a:r>
                        <a:rPr/>
                        <a:t>Access to EAPs</a:t>
                      </a:r>
                    </a:p>
                  </a:txBody>
                  <a:tcPr/>
                </a:tc>
                <a:tc>
                  <a:txBody>
                    <a:bodyPr/>
                    <a:lstStyle/>
                    <a:p>
                      <a:pPr lvl="0" indent="0" marL="0">
                        <a:buNone/>
                      </a:pPr>
                      <a:r>
                        <a:rPr/>
                        <a:t>Mental Health Absences</a:t>
                      </a:r>
                    </a:p>
                  </a:txBody>
                  <a:tcPr/>
                </a:tc>
                <a:tc>
                  <a:txBody>
                    <a:bodyPr/>
                    <a:lstStyle/>
                    <a:p>
                      <a:pPr lvl="0" indent="0" marL="0">
                        <a:buNone/>
                      </a:pPr>
                      <a:r>
                        <a:rPr/>
                        <a:t>Turnover Intention</a:t>
                      </a:r>
                    </a:p>
                  </a:txBody>
                  <a:tcPr/>
                </a:tc>
              </a:tr>
              <a:tr h="0">
                <a:tc>
                  <a:txBody>
                    <a:bodyPr/>
                    <a:lstStyle/>
                    <a:p>
                      <a:pPr lvl="0" indent="0" marL="0">
                        <a:buNone/>
                      </a:pPr>
                      <a:r>
                        <a:rPr/>
                        <a:t>0</a:t>
                      </a:r>
                    </a:p>
                  </a:txBody>
                </a:tc>
                <a:tc>
                  <a:txBody>
                    <a:bodyPr/>
                    <a:lstStyle/>
                    <a:p>
                      <a:pPr lvl="0" indent="0" marL="0">
                        <a:buNone/>
                      </a:pPr>
                      <a:r>
                        <a:rPr/>
                        <a:t>HCP-00001</a:t>
                      </a:r>
                    </a:p>
                  </a:txBody>
                </a:tc>
                <a:tc>
                  <a:txBody>
                    <a:bodyPr/>
                    <a:lstStyle/>
                    <a:p>
                      <a:pPr lvl="0" indent="0" marL="0">
                        <a:buNone/>
                      </a:pPr>
                      <a:r>
                        <a:rPr/>
                        <a:t>Pediatric Nurse</a:t>
                      </a:r>
                    </a:p>
                  </a:txBody>
                </a:tc>
                <a:tc>
                  <a:txBody>
                    <a:bodyPr/>
                    <a:lstStyle/>
                    <a:p>
                      <a:pPr lvl="0" indent="0" marL="0">
                        <a:buNone/>
                      </a:pPr>
                      <a:r>
                        <a:rPr/>
                        <a:t>Pediatrics</a:t>
                      </a:r>
                    </a:p>
                  </a:txBody>
                </a:tc>
                <a:tc>
                  <a:txBody>
                    <a:bodyPr/>
                    <a:lstStyle/>
                    <a:p>
                      <a:pPr lvl="0" indent="0" marL="0">
                        <a:buNone/>
                      </a:pPr>
                      <a:r>
                        <a:rPr/>
                        <a:t>Heavy Workload</a:t>
                      </a:r>
                    </a:p>
                  </a:txBody>
                </a:tc>
                <a:tc>
                  <a:txBody>
                    <a:bodyPr/>
                    <a:lstStyle/>
                    <a:p>
                      <a:pPr lvl="0" indent="0" marL="0">
                        <a:buNone/>
                      </a:pPr>
                      <a:r>
                        <a:rPr/>
                        <a:t>8</a:t>
                      </a:r>
                    </a:p>
                  </a:txBody>
                </a:tc>
                <a:tc>
                  <a:txBody>
                    <a:bodyPr/>
                    <a:lstStyle/>
                    <a:p>
                      <a:pPr lvl="0" indent="0" marL="0">
                        <a:buNone/>
                      </a:pPr>
                      <a:r>
                        <a:rPr/>
                        <a:t>Often</a:t>
                      </a:r>
                    </a:p>
                  </a:txBody>
                </a:tc>
                <a:tc>
                  <a:txBody>
                    <a:bodyPr/>
                    <a:lstStyle/>
                    <a:p>
                      <a:pPr lvl="0" indent="0" marL="0">
                        <a:buNone/>
                      </a:pPr>
                      <a:r>
                        <a:rPr/>
                        <a:t>2</a:t>
                      </a:r>
                    </a:p>
                  </a:txBody>
                </a:tc>
                <a:tc>
                  <a:txBody>
                    <a:bodyPr/>
                    <a:lstStyle/>
                    <a:p>
                      <a:pPr lvl="0" indent="0" marL="0">
                        <a:buNone/>
                      </a:pPr>
                      <a:r>
                        <a:rPr/>
                        <a:t>Yes</a:t>
                      </a:r>
                    </a:p>
                  </a:txBody>
                </a:tc>
                <a:tc>
                  <a:txBody>
                    <a:bodyPr/>
                    <a:lstStyle/>
                    <a:p>
                      <a:pPr lvl="0" indent="0" marL="0">
                        <a:buNone/>
                      </a:pPr>
                      <a:r>
                        <a:rPr/>
                        <a:t>6</a:t>
                      </a:r>
                    </a:p>
                  </a:txBody>
                </a:tc>
                <a:tc>
                  <a:txBody>
                    <a:bodyPr/>
                    <a:lstStyle/>
                    <a:p>
                      <a:pPr lvl="0" indent="0" marL="0">
                        <a:buNone/>
                      </a:pPr>
                      <a:r>
                        <a:rPr/>
                        <a:t>No</a:t>
                      </a:r>
                    </a:p>
                  </a:txBody>
                </a:tc>
              </a:tr>
              <a:tr h="0">
                <a:tc>
                  <a:txBody>
                    <a:bodyPr/>
                    <a:lstStyle/>
                    <a:p>
                      <a:pPr lvl="0" indent="0" marL="0">
                        <a:buNone/>
                      </a:pPr>
                      <a:r>
                        <a:rPr/>
                        <a:t>1</a:t>
                      </a:r>
                    </a:p>
                  </a:txBody>
                </a:tc>
                <a:tc>
                  <a:txBody>
                    <a:bodyPr/>
                    <a:lstStyle/>
                    <a:p>
                      <a:pPr lvl="0" indent="0" marL="0">
                        <a:buNone/>
                      </a:pPr>
                      <a:r>
                        <a:rPr/>
                        <a:t>HCP-00002</a:t>
                      </a:r>
                    </a:p>
                  </a:txBody>
                </a:tc>
                <a:tc>
                  <a:txBody>
                    <a:bodyPr/>
                    <a:lstStyle/>
                    <a:p>
                      <a:pPr lvl="0" indent="0" marL="0">
                        <a:buNone/>
                      </a:pPr>
                      <a:r>
                        <a:rPr/>
                        <a:t>Laboratory Technician</a:t>
                      </a:r>
                    </a:p>
                  </a:txBody>
                </a:tc>
                <a:tc>
                  <a:txBody>
                    <a:bodyPr/>
                    <a:lstStyle/>
                    <a:p>
                      <a:pPr lvl="0" indent="0" marL="0">
                        <a:buNone/>
                      </a:pPr>
                      <a:r>
                        <a:rPr/>
                        <a:t>Laboratory</a:t>
                      </a:r>
                    </a:p>
                  </a:txBody>
                </a:tc>
                <a:tc>
                  <a:txBody>
                    <a:bodyPr/>
                    <a:lstStyle/>
                    <a:p>
                      <a:pPr lvl="0" indent="0" marL="0">
                        <a:buNone/>
                      </a:pPr>
                      <a:r>
                        <a:rPr/>
                        <a:t>Safety Concerns</a:t>
                      </a:r>
                    </a:p>
                  </a:txBody>
                </a:tc>
                <a:tc>
                  <a:txBody>
                    <a:bodyPr/>
                    <a:lstStyle/>
                    <a:p>
                      <a:pPr lvl="0" indent="0" marL="0">
                        <a:buNone/>
                      </a:pPr>
                      <a:r>
                        <a:rPr/>
                        <a:t>8</a:t>
                      </a:r>
                    </a:p>
                  </a:txBody>
                </a:tc>
                <a:tc>
                  <a:txBody>
                    <a:bodyPr/>
                    <a:lstStyle/>
                    <a:p>
                      <a:pPr lvl="0" indent="0" marL="0">
                        <a:buNone/>
                      </a:pPr>
                      <a:r>
                        <a:rPr/>
                        <a:t>Often</a:t>
                      </a:r>
                    </a:p>
                  </a:txBody>
                </a:tc>
                <a:tc>
                  <a:txBody>
                    <a:bodyPr/>
                    <a:lstStyle/>
                    <a:p>
                      <a:pPr lvl="0" indent="0" marL="0">
                        <a:buNone/>
                      </a:pPr>
                      <a:r>
                        <a:rPr/>
                        <a:t>1</a:t>
                      </a:r>
                    </a:p>
                  </a:txBody>
                </a:tc>
                <a:tc>
                  <a:txBody>
                    <a:bodyPr/>
                    <a:lstStyle/>
                    <a:p>
                      <a:pPr lvl="0" indent="0" marL="0">
                        <a:buNone/>
                      </a:pPr>
                      <a:r>
                        <a:rPr/>
                        <a:t>Yes</a:t>
                      </a:r>
                    </a:p>
                  </a:txBody>
                </a:tc>
                <a:tc>
                  <a:txBody>
                    <a:bodyPr/>
                    <a:lstStyle/>
                    <a:p>
                      <a:pPr lvl="0" indent="0" marL="0">
                        <a:buNone/>
                      </a:pPr>
                      <a:r>
                        <a:rPr/>
                        <a:t>12</a:t>
                      </a:r>
                    </a:p>
                  </a:txBody>
                </a:tc>
                <a:tc>
                  <a:txBody>
                    <a:bodyPr/>
                    <a:lstStyle/>
                    <a:p>
                      <a:pPr lvl="0" indent="0" marL="0">
                        <a:buNone/>
                      </a:pPr>
                      <a:r>
                        <a:rPr/>
                        <a:t>No</a:t>
                      </a:r>
                    </a:p>
                  </a:txBody>
                </a:tc>
              </a:tr>
              <a:tr h="0">
                <a:tc>
                  <a:txBody>
                    <a:bodyPr/>
                    <a:lstStyle/>
                    <a:p>
                      <a:pPr lvl="0" indent="0" marL="0">
                        <a:buNone/>
                      </a:pPr>
                      <a:r>
                        <a:rPr/>
                        <a:t>2</a:t>
                      </a:r>
                    </a:p>
                  </a:txBody>
                </a:tc>
                <a:tc>
                  <a:txBody>
                    <a:bodyPr/>
                    <a:lstStyle/>
                    <a:p>
                      <a:pPr lvl="0" indent="0" marL="0">
                        <a:buNone/>
                      </a:pPr>
                      <a:r>
                        <a:rPr/>
                        <a:t>HCP-00003</a:t>
                      </a:r>
                    </a:p>
                  </a:txBody>
                </a:tc>
                <a:tc>
                  <a:txBody>
                    <a:bodyPr/>
                    <a:lstStyle/>
                    <a:p>
                      <a:pPr lvl="0" indent="0" marL="0">
                        <a:buNone/>
                      </a:pPr>
                      <a:r>
                        <a:rPr/>
                        <a:t>Nursing Assistant</a:t>
                      </a:r>
                    </a:p>
                  </a:txBody>
                </a:tc>
                <a:tc>
                  <a:txBody>
                    <a:bodyPr/>
                    <a:lstStyle/>
                    <a:p>
                      <a:pPr lvl="0" indent="0" marL="0">
                        <a:buNone/>
                      </a:pPr>
                      <a:r>
                        <a:rPr/>
                        <a:t>Assisted Living</a:t>
                      </a:r>
                    </a:p>
                  </a:txBody>
                </a:tc>
                <a:tc>
                  <a:txBody>
                    <a:bodyPr/>
                    <a:lstStyle/>
                    <a:p>
                      <a:pPr lvl="0" indent="0" marL="0">
                        <a:buNone/>
                      </a:pPr>
                      <a:r>
                        <a:rPr/>
                        <a:t>Poor Work Environment</a:t>
                      </a:r>
                    </a:p>
                  </a:txBody>
                </a:tc>
                <a:tc>
                  <a:txBody>
                    <a:bodyPr/>
                    <a:lstStyle/>
                    <a:p>
                      <a:pPr lvl="0" indent="0" marL="0">
                        <a:buNone/>
                      </a:pPr>
                      <a:r>
                        <a:rPr/>
                        <a:t>6</a:t>
                      </a:r>
                    </a:p>
                  </a:txBody>
                </a:tc>
                <a:tc>
                  <a:txBody>
                    <a:bodyPr/>
                    <a:lstStyle/>
                    <a:p>
                      <a:pPr lvl="0" indent="0" marL="0">
                        <a:buNone/>
                      </a:pPr>
                      <a:r>
                        <a:rPr/>
                        <a:t>Occasionally</a:t>
                      </a:r>
                    </a:p>
                  </a:txBody>
                </a:tc>
                <a:tc>
                  <a:txBody>
                    <a:bodyPr/>
                    <a:lstStyle/>
                    <a:p>
                      <a:pPr lvl="0" indent="0" marL="0">
                        <a:buNone/>
                      </a:pPr>
                      <a:r>
                        <a:rPr/>
                        <a:t>2</a:t>
                      </a:r>
                    </a:p>
                  </a:txBody>
                </a:tc>
                <a:tc>
                  <a:txBody>
                    <a:bodyPr/>
                    <a:lstStyle/>
                    <a:p>
                      <a:pPr lvl="0" indent="0" marL="0">
                        <a:buNone/>
                      </a:pPr>
                      <a:r>
                        <a:rPr/>
                        <a:t>Yes</a:t>
                      </a:r>
                    </a:p>
                  </a:txBody>
                </a:tc>
                <a:tc>
                  <a:txBody>
                    <a:bodyPr/>
                    <a:lstStyle/>
                    <a:p>
                      <a:pPr lvl="0" indent="0" marL="0">
                        <a:buNone/>
                      </a:pPr>
                      <a:r>
                        <a:rPr/>
                        <a:t>9</a:t>
                      </a:r>
                    </a:p>
                  </a:txBody>
                </a:tc>
                <a:tc>
                  <a:txBody>
                    <a:bodyPr/>
                    <a:lstStyle/>
                    <a:p>
                      <a:pPr lvl="0" indent="0" marL="0">
                        <a:buNone/>
                      </a:pPr>
                      <a:r>
                        <a:rPr/>
                        <a:t>Yes</a:t>
                      </a:r>
                    </a:p>
                  </a:txBody>
                </a:tc>
              </a:tr>
              <a:tr h="0">
                <a:tc>
                  <a:txBody>
                    <a:bodyPr/>
                    <a:lstStyle/>
                    <a:p>
                      <a:pPr lvl="0" indent="0" marL="0">
                        <a:buNone/>
                      </a:pPr>
                      <a:r>
                        <a:rPr/>
                        <a:t>3</a:t>
                      </a:r>
                    </a:p>
                  </a:txBody>
                </a:tc>
                <a:tc>
                  <a:txBody>
                    <a:bodyPr/>
                    <a:lstStyle/>
                    <a:p>
                      <a:pPr lvl="0" indent="0" marL="0">
                        <a:buNone/>
                      </a:pPr>
                      <a:r>
                        <a:rPr/>
                        <a:t>HCP-00004</a:t>
                      </a:r>
                    </a:p>
                  </a:txBody>
                </a:tc>
                <a:tc>
                  <a:txBody>
                    <a:bodyPr/>
                    <a:lstStyle/>
                    <a:p>
                      <a:pPr lvl="0" indent="0" marL="0">
                        <a:buNone/>
                      </a:pPr>
                      <a:r>
                        <a:rPr/>
                        <a:t>Medical Assistant</a:t>
                      </a:r>
                    </a:p>
                  </a:txBody>
                </a:tc>
                <a:tc>
                  <a:txBody>
                    <a:bodyPr/>
                    <a:lstStyle/>
                    <a:p>
                      <a:pPr lvl="0" indent="0" marL="0">
                        <a:buNone/>
                      </a:pPr>
                      <a:r>
                        <a:rPr/>
                        <a:t>Outpatient Services</a:t>
                      </a:r>
                    </a:p>
                  </a:txBody>
                </a:tc>
                <a:tc>
                  <a:txBody>
                    <a:bodyPr/>
                    <a:lstStyle/>
                    <a:p>
                      <a:pPr lvl="0" indent="0" marL="0">
                        <a:buNone/>
                      </a:pPr>
                      <a:r>
                        <a:rPr/>
                        <a:t>Poor Work Environment</a:t>
                      </a:r>
                    </a:p>
                  </a:txBody>
                </a:tc>
                <a:tc>
                  <a:txBody>
                    <a:bodyPr/>
                    <a:lstStyle/>
                    <a:p>
                      <a:pPr lvl="0" indent="0" marL="0">
                        <a:buNone/>
                      </a:pPr>
                      <a:r>
                        <a:rPr/>
                        <a:t>7</a:t>
                      </a:r>
                    </a:p>
                  </a:txBody>
                </a:tc>
                <a:tc>
                  <a:txBody>
                    <a:bodyPr/>
                    <a:lstStyle/>
                    <a:p>
                      <a:pPr lvl="0" indent="0" marL="0">
                        <a:buNone/>
                      </a:pPr>
                      <a:r>
                        <a:rPr/>
                        <a:t>Never</a:t>
                      </a:r>
                    </a:p>
                  </a:txBody>
                </a:tc>
                <a:tc>
                  <a:txBody>
                    <a:bodyPr/>
                    <a:lstStyle/>
                    <a:p>
                      <a:pPr lvl="0" indent="0" marL="0">
                        <a:buNone/>
                      </a:pPr>
                      <a:r>
                        <a:rPr/>
                        <a:t>4</a:t>
                      </a:r>
                    </a:p>
                  </a:txBody>
                </a:tc>
                <a:tc>
                  <a:txBody>
                    <a:bodyPr/>
                    <a:lstStyle/>
                    <a:p>
                      <a:pPr lvl="0" indent="0" marL="0">
                        <a:buNone/>
                      </a:pPr>
                      <a:r>
                        <a:rPr/>
                        <a:t>No</a:t>
                      </a:r>
                    </a:p>
                  </a:txBody>
                </a:tc>
                <a:tc>
                  <a:txBody>
                    <a:bodyPr/>
                    <a:lstStyle/>
                    <a:p>
                      <a:pPr lvl="0" indent="0" marL="0">
                        <a:buNone/>
                      </a:pPr>
                      <a:r>
                        <a:rPr/>
                        <a:t>11</a:t>
                      </a:r>
                    </a:p>
                  </a:txBody>
                </a:tc>
                <a:tc>
                  <a:txBody>
                    <a:bodyPr/>
                    <a:lstStyle/>
                    <a:p>
                      <a:pPr lvl="0" indent="0" marL="0">
                        <a:buNone/>
                      </a:pPr>
                      <a:r>
                        <a:rPr/>
                        <a:t>No</a:t>
                      </a:r>
                    </a:p>
                  </a:txBody>
                </a:tc>
              </a:tr>
              <a:tr h="0">
                <a:tc>
                  <a:txBody>
                    <a:bodyPr/>
                    <a:lstStyle/>
                    <a:p>
                      <a:pPr lvl="0" indent="0" marL="0">
                        <a:buNone/>
                      </a:pPr>
                      <a:r>
                        <a:rPr/>
                        <a:t>4</a:t>
                      </a:r>
                    </a:p>
                  </a:txBody>
                </a:tc>
                <a:tc>
                  <a:txBody>
                    <a:bodyPr/>
                    <a:lstStyle/>
                    <a:p>
                      <a:pPr lvl="0" indent="0" marL="0">
                        <a:buNone/>
                      </a:pPr>
                      <a:r>
                        <a:rPr/>
                        <a:t>HCP-00005</a:t>
                      </a:r>
                    </a:p>
                  </a:txBody>
                </a:tc>
                <a:tc>
                  <a:txBody>
                    <a:bodyPr/>
                    <a:lstStyle/>
                    <a:p>
                      <a:pPr lvl="0" indent="0" marL="0">
                        <a:buNone/>
                      </a:pPr>
                      <a:r>
                        <a:rPr/>
                        <a:t>Registered Nurse</a:t>
                      </a:r>
                    </a:p>
                  </a:txBody>
                </a:tc>
                <a:tc>
                  <a:txBody>
                    <a:bodyPr/>
                    <a:lstStyle/>
                    <a:p>
                      <a:pPr lvl="0" indent="0" marL="0">
                        <a:buNone/>
                      </a:pPr>
                      <a:r>
                        <a:rPr/>
                        <a:t>General Medicine</a:t>
                      </a:r>
                    </a:p>
                  </a:txBody>
                </a:tc>
                <a:tc>
                  <a:txBody>
                    <a:bodyPr/>
                    <a:lstStyle/>
                    <a:p>
                      <a:pPr lvl="0" indent="0" marL="0">
                        <a:buNone/>
                      </a:pPr>
                      <a:r>
                        <a:rPr/>
                        <a:t>Work-Life Imbalance</a:t>
                      </a:r>
                    </a:p>
                  </a:txBody>
                </a:tc>
                <a:tc>
                  <a:txBody>
                    <a:bodyPr/>
                    <a:lstStyle/>
                    <a:p>
                      <a:pPr lvl="0" indent="0" marL="0">
                        <a:buNone/>
                      </a:pPr>
                      <a:r>
                        <a:rPr/>
                        <a:t>8</a:t>
                      </a:r>
                    </a:p>
                  </a:txBody>
                </a:tc>
                <a:tc>
                  <a:txBody>
                    <a:bodyPr/>
                    <a:lstStyle/>
                    <a:p>
                      <a:pPr lvl="0" indent="0" marL="0">
                        <a:buNone/>
                      </a:pPr>
                      <a:r>
                        <a:rPr/>
                        <a:t>Occasionally</a:t>
                      </a:r>
                    </a:p>
                  </a:txBody>
                </a:tc>
                <a:tc>
                  <a:txBody>
                    <a:bodyPr/>
                    <a:lstStyle/>
                    <a:p>
                      <a:pPr lvl="0" indent="0" marL="0">
                        <a:buNone/>
                      </a:pPr>
                      <a:r>
                        <a:rPr/>
                        <a:t>2</a:t>
                      </a:r>
                    </a:p>
                  </a:txBody>
                </a:tc>
                <a:tc>
                  <a:txBody>
                    <a:bodyPr/>
                    <a:lstStyle/>
                    <a:p>
                      <a:pPr lvl="0" indent="0" marL="0">
                        <a:buNone/>
                      </a:pPr>
                      <a:r>
                        <a:rPr/>
                        <a:t>Yes</a:t>
                      </a:r>
                    </a:p>
                  </a:txBody>
                </a:tc>
                <a:tc>
                  <a:txBody>
                    <a:bodyPr/>
                    <a:lstStyle/>
                    <a:p>
                      <a:pPr lvl="0" indent="0" marL="0">
                        <a:buNone/>
                      </a:pPr>
                      <a:r>
                        <a:rPr/>
                        <a:t>7</a:t>
                      </a:r>
                    </a:p>
                  </a:txBody>
                </a:tc>
                <a:tc>
                  <a:txBody>
                    <a:bodyPr/>
                    <a:lstStyle/>
                    <a:p>
                      <a:pPr lvl="0" indent="0" marL="0">
                        <a:buNone/>
                      </a:pPr>
                      <a:r>
                        <a:rPr/>
                        <a:t>No</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 Stress Level by Department</a:t>
            </a:r>
          </a:p>
        </p:txBody>
      </p:sp>
      <p:pic>
        <p:nvPicPr>
          <p:cNvPr descr="healthcareworkforcementalhealth_files/figure-pptx/cell-4-output-1.png" id="0" name="Picture 1"/>
          <p:cNvPicPr>
            <a:picLocks noGrp="1" noChangeAspect="1"/>
          </p:cNvPicPr>
          <p:nvPr/>
        </p:nvPicPr>
        <p:blipFill>
          <a:blip r:embed="rId2"/>
          <a:stretch>
            <a:fillRect/>
          </a:stretch>
        </p:blipFill>
        <p:spPr bwMode="auto">
          <a:xfrm>
            <a:off x="1727200" y="1193800"/>
            <a:ext cx="56896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Stress Level vs Job Satisfaction</a:t>
            </a:r>
          </a:p>
        </p:txBody>
      </p:sp>
      <p:pic>
        <p:nvPicPr>
          <p:cNvPr descr="healthcareworkforcementalhealth_files/figure-pptx/cell-5-output-1.png" id="0" name="Picture 1"/>
          <p:cNvPicPr>
            <a:picLocks noGrp="1" noChangeAspect="1"/>
          </p:cNvPicPr>
          <p:nvPr/>
        </p:nvPicPr>
        <p:blipFill>
          <a:blip r:embed="rId2"/>
          <a:stretch>
            <a:fillRect/>
          </a:stretch>
        </p:blipFill>
        <p:spPr bwMode="auto">
          <a:xfrm>
            <a:off x="2298700" y="1193800"/>
            <a:ext cx="45466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Mental Health Absences by Access to EAPs</a:t>
            </a:r>
          </a:p>
        </p:txBody>
      </p:sp>
      <p:sp>
        <p:nvSpPr>
          <p:cNvPr id="3" name="Content Placeholder 2"/>
          <p:cNvSpPr>
            <a:spLocks noGrp="1"/>
          </p:cNvSpPr>
          <p:nvPr>
            <p:ph idx="1"/>
          </p:nvPr>
        </p:nvSpPr>
        <p:spPr/>
        <p:txBody>
          <a:bodyPr/>
          <a:lstStyle/>
          <a:p>
            <a:pPr lvl="0" indent="0">
              <a:buNone/>
            </a:pPr>
            <a:r>
              <a:rPr>
                <a:latin typeface="Courier"/>
              </a:rPr>
              <a:t>Unable to display output for mime type(s): text/html</a:t>
            </a:r>
          </a:p>
          <a:p>
            <a:pPr lvl="0" indent="0">
              <a:buNone/>
            </a:pPr>
            <a:r>
              <a:rPr>
                <a:latin typeface="Courier"/>
              </a:rPr>
              <a:t>Unable to display output for mime type(s): text/html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Job Satisfaction by Employee Type</a:t>
            </a:r>
          </a:p>
        </p:txBody>
      </p:sp>
      <p:sp>
        <p:nvSpPr>
          <p:cNvPr id="3" name="Content Placeholder 2"/>
          <p:cNvSpPr>
            <a:spLocks noGrp="1"/>
          </p:cNvSpPr>
          <p:nvPr>
            <p:ph idx="1"/>
          </p:nvPr>
        </p:nvSpPr>
        <p:spPr/>
        <p:txBody>
          <a:bodyPr/>
          <a:lstStyle/>
          <a:p>
            <a:pPr lvl="0" indent="0">
              <a:buNone/>
            </a:pPr>
            <a:r>
              <a:rPr>
                <a:latin typeface="Courier"/>
              </a:rPr>
              <a:t>Unable to display output for mime type(s): text/html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Spearman Rank Correlation: Stress vs Job Satisfaction</a:t>
            </a:r>
          </a:p>
        </p:txBody>
      </p:sp>
      <p:sp>
        <p:nvSpPr>
          <p:cNvPr id="3" name="Content Placeholder 2"/>
          <p:cNvSpPr>
            <a:spLocks noGrp="1"/>
          </p:cNvSpPr>
          <p:nvPr>
            <p:ph idx="1"/>
          </p:nvPr>
        </p:nvSpPr>
        <p:spPr/>
        <p:txBody>
          <a:bodyPr/>
          <a:lstStyle/>
          <a:p>
            <a:pPr lvl="0" indent="0">
              <a:buNone/>
            </a:pPr>
            <a:r>
              <a:rPr>
                <a:latin typeface="Courier"/>
              </a:rPr>
              <a:t>Spearman correlation: -0.366, p-value: 0.0000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Analysis in the Healthcare Workforce</dc:title>
  <dc:creator>MBABAZI Jane and MUHAWENIMANA Aline</dc:creator>
  <cp:keywords/>
  <dcterms:created xsi:type="dcterms:W3CDTF">2025-06-29T22:33:46Z</dcterms:created>
  <dcterms:modified xsi:type="dcterms:W3CDTF">2025-06-29T22:33:46Z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