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aret ExtraBold" charset="1" panose="00000000000000000000"/>
      <p:regular r:id="rId10"/>
    </p:embeddedFont>
    <p:embeddedFont>
      <p:font typeface="Poppins" charset="1" panose="00000500000000000000"/>
      <p:regular r:id="rId11"/>
    </p:embeddedFont>
    <p:embeddedFont>
      <p:font typeface="Poppins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67140">
            <a:off x="-1511208" y="7341216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716" y="533362"/>
            <a:ext cx="527269" cy="571988"/>
          </a:xfrm>
          <a:custGeom>
            <a:avLst/>
            <a:gdLst/>
            <a:ahLst/>
            <a:cxnLst/>
            <a:rect r="r" b="b" t="t" l="l"/>
            <a:pathLst>
              <a:path h="571988" w="527269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400000">
            <a:off x="16593170" y="-399575"/>
            <a:ext cx="878587" cy="3315424"/>
          </a:xfrm>
          <a:custGeom>
            <a:avLst/>
            <a:gdLst/>
            <a:ahLst/>
            <a:cxnLst/>
            <a:rect r="r" b="b" t="t" l="l"/>
            <a:pathLst>
              <a:path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307858">
            <a:off x="3141350" y="3369867"/>
            <a:ext cx="12510844" cy="2283259"/>
            <a:chOff x="0" y="0"/>
            <a:chExt cx="3070914" cy="5604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0914" cy="560449"/>
            </a:xfrm>
            <a:custGeom>
              <a:avLst/>
              <a:gdLst/>
              <a:ahLst/>
              <a:cxnLst/>
              <a:rect r="r" b="b" t="t" l="l"/>
              <a:pathLst>
                <a:path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2975364" y="3192248"/>
            <a:ext cx="12510844" cy="2339737"/>
            <a:chOff x="0" y="0"/>
            <a:chExt cx="3070914" cy="5743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70914" cy="574312"/>
            </a:xfrm>
            <a:custGeom>
              <a:avLst/>
              <a:gdLst/>
              <a:ahLst/>
              <a:cxnLst/>
              <a:rect r="r" b="b" t="t" l="l"/>
              <a:pathLst>
                <a:path h="574312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07858">
            <a:off x="5828347" y="5406816"/>
            <a:ext cx="7753740" cy="1844014"/>
            <a:chOff x="0" y="0"/>
            <a:chExt cx="1578546" cy="3754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78546" cy="375414"/>
            </a:xfrm>
            <a:custGeom>
              <a:avLst/>
              <a:gdLst/>
              <a:ahLst/>
              <a:cxnLst/>
              <a:rect r="r" b="b" t="t" l="l"/>
              <a:pathLst>
                <a:path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307858">
            <a:off x="5567044" y="5197796"/>
            <a:ext cx="7785057" cy="1877903"/>
            <a:chOff x="0" y="0"/>
            <a:chExt cx="1584921" cy="3823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84921" cy="382313"/>
            </a:xfrm>
            <a:custGeom>
              <a:avLst/>
              <a:gdLst/>
              <a:ahLst/>
              <a:cxnLst/>
              <a:rect r="r" b="b" t="t" l="l"/>
              <a:pathLst>
                <a:path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463397">
            <a:off x="4558218" y="6606740"/>
            <a:ext cx="1880902" cy="1974229"/>
          </a:xfrm>
          <a:custGeom>
            <a:avLst/>
            <a:gdLst/>
            <a:ahLst/>
            <a:cxnLst/>
            <a:rect r="r" b="b" t="t" l="l"/>
            <a:pathLst>
              <a:path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321975">
            <a:off x="12797405" y="4873672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222493" y="2108508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681722" y="8178178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08706" y="636832"/>
            <a:ext cx="2630479" cy="133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Aline Neves</a:t>
            </a:r>
          </a:p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Andrieli Benivente</a:t>
            </a:r>
          </a:p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Bianca Fidele</a:t>
            </a:r>
          </a:p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Daniel Abramo</a:t>
            </a:r>
          </a:p>
        </p:txBody>
      </p:sp>
      <p:sp>
        <p:nvSpPr>
          <p:cNvPr name="TextBox 25" id="25"/>
          <p:cNvSpPr txBox="true"/>
          <p:nvPr/>
        </p:nvSpPr>
        <p:spPr>
          <a:xfrm rot="-307858">
            <a:off x="1144656" y="3168505"/>
            <a:ext cx="16152668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EXPLICANDO</a:t>
            </a:r>
          </a:p>
        </p:txBody>
      </p:sp>
      <p:sp>
        <p:nvSpPr>
          <p:cNvPr name="TextBox 26" id="26"/>
          <p:cNvSpPr txBox="true"/>
          <p:nvPr/>
        </p:nvSpPr>
        <p:spPr>
          <a:xfrm rot="-307858">
            <a:off x="5343222" y="5650218"/>
            <a:ext cx="8098583" cy="878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5"/>
              </a:lnSpc>
            </a:pPr>
            <a:r>
              <a:rPr lang="en-US" sz="5175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SELETORES NO CSS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4030" y="2671611"/>
            <a:ext cx="10936606" cy="6684432"/>
            <a:chOff x="0" y="0"/>
            <a:chExt cx="1367148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149" cy="835599"/>
            </a:xfrm>
            <a:custGeom>
              <a:avLst/>
              <a:gdLst/>
              <a:ahLst/>
              <a:cxnLst/>
              <a:rect r="r" b="b" t="t" l="l"/>
              <a:pathLst>
                <a:path h="835599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0204"/>
                  </a:lnTo>
                  <a:cubicBezTo>
                    <a:pt x="1367149" y="809591"/>
                    <a:pt x="1363419" y="818594"/>
                    <a:pt x="1356782" y="825232"/>
                  </a:cubicBezTo>
                  <a:cubicBezTo>
                    <a:pt x="1350144" y="831869"/>
                    <a:pt x="1341141" y="835599"/>
                    <a:pt x="1331754" y="835599"/>
                  </a:cubicBezTo>
                  <a:lnTo>
                    <a:pt x="35395" y="835599"/>
                  </a:lnTo>
                  <a:cubicBezTo>
                    <a:pt x="26007" y="835599"/>
                    <a:pt x="17005" y="831869"/>
                    <a:pt x="10367" y="825232"/>
                  </a:cubicBezTo>
                  <a:cubicBezTo>
                    <a:pt x="3729" y="818594"/>
                    <a:pt x="0" y="809591"/>
                    <a:pt x="0" y="800204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367148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90485" y="2159142"/>
            <a:ext cx="10936606" cy="6732128"/>
            <a:chOff x="0" y="0"/>
            <a:chExt cx="1367148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7149" cy="841561"/>
            </a:xfrm>
            <a:custGeom>
              <a:avLst/>
              <a:gdLst/>
              <a:ahLst/>
              <a:cxnLst/>
              <a:rect r="r" b="b" t="t" l="l"/>
              <a:pathLst>
                <a:path h="841561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6166"/>
                  </a:lnTo>
                  <a:cubicBezTo>
                    <a:pt x="1367149" y="815553"/>
                    <a:pt x="1363419" y="824556"/>
                    <a:pt x="1356782" y="831194"/>
                  </a:cubicBezTo>
                  <a:cubicBezTo>
                    <a:pt x="1350144" y="837832"/>
                    <a:pt x="1341141" y="841561"/>
                    <a:pt x="1331754" y="841561"/>
                  </a:cubicBezTo>
                  <a:lnTo>
                    <a:pt x="35395" y="841561"/>
                  </a:lnTo>
                  <a:cubicBezTo>
                    <a:pt x="26007" y="841561"/>
                    <a:pt x="17005" y="837832"/>
                    <a:pt x="10367" y="831194"/>
                  </a:cubicBezTo>
                  <a:cubicBezTo>
                    <a:pt x="3729" y="824556"/>
                    <a:pt x="0" y="815553"/>
                    <a:pt x="0" y="806166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367148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1175741" y="1645203"/>
            <a:ext cx="6377225" cy="2002101"/>
            <a:chOff x="0" y="0"/>
            <a:chExt cx="1575308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75308">
                  <a:moveTo>
                    <a:pt x="62294" y="0"/>
                  </a:moveTo>
                  <a:lnTo>
                    <a:pt x="1513014" y="0"/>
                  </a:lnTo>
                  <a:cubicBezTo>
                    <a:pt x="1547418" y="0"/>
                    <a:pt x="1575308" y="27890"/>
                    <a:pt x="1575308" y="62294"/>
                  </a:cubicBezTo>
                  <a:lnTo>
                    <a:pt x="1575308" y="432267"/>
                  </a:lnTo>
                  <a:cubicBezTo>
                    <a:pt x="1575308" y="466671"/>
                    <a:pt x="1547418" y="494561"/>
                    <a:pt x="1513014" y="494561"/>
                  </a:cubicBezTo>
                  <a:lnTo>
                    <a:pt x="62294" y="494561"/>
                  </a:lnTo>
                  <a:cubicBezTo>
                    <a:pt x="27890" y="494561"/>
                    <a:pt x="0" y="466671"/>
                    <a:pt x="0" y="432267"/>
                  </a:cubicBezTo>
                  <a:lnTo>
                    <a:pt x="0" y="62294"/>
                  </a:lnTo>
                  <a:cubicBezTo>
                    <a:pt x="0" y="27890"/>
                    <a:pt x="27890" y="0"/>
                    <a:pt x="6229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308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1131298" y="1467301"/>
            <a:ext cx="6421757" cy="2002101"/>
            <a:chOff x="0" y="0"/>
            <a:chExt cx="1586308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6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458394"/>
                  </a:lnTo>
                  <a:cubicBezTo>
                    <a:pt x="1586308" y="478368"/>
                    <a:pt x="1570116" y="494561"/>
                    <a:pt x="1550141" y="494561"/>
                  </a:cubicBezTo>
                  <a:lnTo>
                    <a:pt x="36167" y="494561"/>
                  </a:lnTo>
                  <a:cubicBezTo>
                    <a:pt x="16193" y="494561"/>
                    <a:pt x="0" y="478368"/>
                    <a:pt x="0" y="458394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86308" cy="51361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15592">
            <a:off x="6883897" y="2749213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4795383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62722" y="6139922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611407" y="1598159"/>
            <a:ext cx="7408535" cy="13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02"/>
              </a:lnSpc>
            </a:pPr>
            <a:r>
              <a:rPr lang="en-US" sz="764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SELETORES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6928020" y="4166167"/>
            <a:ext cx="2210751" cy="1165669"/>
          </a:xfrm>
          <a:custGeom>
            <a:avLst/>
            <a:gdLst/>
            <a:ahLst/>
            <a:cxnLst/>
            <a:rect r="r" b="b" t="t" l="l"/>
            <a:pathLst>
              <a:path h="1165669" w="2210751">
                <a:moveTo>
                  <a:pt x="0" y="0"/>
                </a:moveTo>
                <a:lnTo>
                  <a:pt x="2210751" y="0"/>
                </a:lnTo>
                <a:lnTo>
                  <a:pt x="2210751" y="1165669"/>
                </a:lnTo>
                <a:lnTo>
                  <a:pt x="0" y="11656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9429393" y="4181490"/>
            <a:ext cx="7074904" cy="116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342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GENERAL SIBLING SELECTORS</a:t>
            </a:r>
          </a:p>
          <a:p>
            <a:pPr algn="l">
              <a:lnSpc>
                <a:spcPts val="4679"/>
              </a:lnSpc>
            </a:pPr>
            <a:r>
              <a:rPr lang="en-US" sz="3342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(Combinador Geral de Irmãos)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29928" y="4204708"/>
            <a:ext cx="1902240" cy="8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0"/>
              </a:lnSpc>
            </a:pPr>
            <a:r>
              <a:rPr lang="en-US" sz="513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01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922715" y="5784183"/>
            <a:ext cx="2359075" cy="1243876"/>
          </a:xfrm>
          <a:custGeom>
            <a:avLst/>
            <a:gdLst/>
            <a:ahLst/>
            <a:cxnLst/>
            <a:rect r="r" b="b" t="t" l="l"/>
            <a:pathLst>
              <a:path h="1243876" w="2359075">
                <a:moveTo>
                  <a:pt x="0" y="0"/>
                </a:moveTo>
                <a:lnTo>
                  <a:pt x="2359075" y="0"/>
                </a:lnTo>
                <a:lnTo>
                  <a:pt x="2359075" y="1243875"/>
                </a:lnTo>
                <a:lnTo>
                  <a:pt x="0" y="12438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9598867" y="6079652"/>
            <a:ext cx="7120704" cy="108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ADJACENT SIBLING COMBINATOR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(COMBINADOR IRMÃO SEGUINTE)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44879" y="5822175"/>
            <a:ext cx="2029865" cy="93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3"/>
              </a:lnSpc>
            </a:pPr>
            <a:r>
              <a:rPr lang="en-US" sz="548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02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3264" y="5537920"/>
            <a:ext cx="15686036" cy="1256267"/>
            <a:chOff x="0" y="0"/>
            <a:chExt cx="4131302" cy="330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31302" cy="330869"/>
            </a:xfrm>
            <a:custGeom>
              <a:avLst/>
              <a:gdLst/>
              <a:ahLst/>
              <a:cxnLst/>
              <a:rect r="r" b="b" t="t" l="l"/>
              <a:pathLst>
                <a:path h="330869" w="4131302">
                  <a:moveTo>
                    <a:pt x="25171" y="0"/>
                  </a:moveTo>
                  <a:lnTo>
                    <a:pt x="4106130" y="0"/>
                  </a:lnTo>
                  <a:cubicBezTo>
                    <a:pt x="4120032" y="0"/>
                    <a:pt x="4131302" y="11270"/>
                    <a:pt x="4131302" y="25171"/>
                  </a:cubicBezTo>
                  <a:lnTo>
                    <a:pt x="4131302" y="305697"/>
                  </a:lnTo>
                  <a:cubicBezTo>
                    <a:pt x="4131302" y="319599"/>
                    <a:pt x="4120032" y="330869"/>
                    <a:pt x="4106130" y="330869"/>
                  </a:cubicBezTo>
                  <a:lnTo>
                    <a:pt x="25171" y="330869"/>
                  </a:lnTo>
                  <a:cubicBezTo>
                    <a:pt x="11270" y="330869"/>
                    <a:pt x="0" y="319599"/>
                    <a:pt x="0" y="305697"/>
                  </a:cubicBezTo>
                  <a:lnTo>
                    <a:pt x="0" y="25171"/>
                  </a:lnTo>
                  <a:cubicBezTo>
                    <a:pt x="0" y="11270"/>
                    <a:pt x="11270" y="0"/>
                    <a:pt x="25171" y="0"/>
                  </a:cubicBezTo>
                  <a:close/>
                </a:path>
              </a:pathLst>
            </a:custGeom>
            <a:solidFill>
              <a:srgbClr val="85CE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131302" cy="349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55168" y="2903333"/>
            <a:ext cx="14854343" cy="63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 permite selecionar elementos que são "irmãos", ou seja, que compartilham o mesmo pai (elemento pai) no HTML.</a:t>
            </a:r>
          </a:p>
          <a:p>
            <a:pPr algn="just">
              <a:lnSpc>
                <a:spcPts val="5029"/>
              </a:lnSpc>
            </a:pPr>
            <a:r>
              <a:rPr lang="en-US" sz="289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~ (til): </a:t>
            </a: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É o símbolo que representa o combinador general sibling.</a:t>
            </a:r>
          </a:p>
          <a:p>
            <a:pPr algn="just" marL="624067" indent="-312034" lvl="1">
              <a:lnSpc>
                <a:spcPts val="5029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Sintaxe no CSS:</a:t>
            </a:r>
          </a:p>
          <a:p>
            <a:pPr algn="just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elemento1 ~ elemento2 { /* Estilos para elemento 2 quando ele é um irmão de elemento1 */ }</a:t>
            </a:r>
          </a:p>
          <a:p>
            <a:pPr algn="just" marL="624067" indent="-312034" lvl="1">
              <a:lnSpc>
                <a:spcPts val="5029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 que o torna geral?</a:t>
            </a:r>
          </a:p>
          <a:p>
            <a:pPr algn="just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 selecionar qualquer irmão que venha depois, independente da ordem;</a:t>
            </a:r>
          </a:p>
          <a:p>
            <a:pPr algn="just" marL="0" indent="0" lvl="0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 flexibilidade ao programador para criar estilos mais complexos e personalizados.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539719" y="8609401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4238" y="281438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023701" y="170059"/>
            <a:ext cx="8240599" cy="2783173"/>
            <a:chOff x="0" y="0"/>
            <a:chExt cx="10987465" cy="371089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368873" y="1160190"/>
              <a:ext cx="8725922" cy="2051103"/>
              <a:chOff x="0" y="0"/>
              <a:chExt cx="2103990" cy="49456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63271" y="1028837"/>
              <a:ext cx="8725922" cy="2051103"/>
              <a:chOff x="0" y="0"/>
              <a:chExt cx="2103990" cy="49456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-234465">
              <a:off x="63637" y="59804"/>
              <a:ext cx="1820892" cy="1929654"/>
            </a:xfrm>
            <a:custGeom>
              <a:avLst/>
              <a:gdLst/>
              <a:ahLst/>
              <a:cxnLst/>
              <a:rect r="r" b="b" t="t" l="l"/>
              <a:pathLst>
                <a:path h="1929654" w="1820892">
                  <a:moveTo>
                    <a:pt x="0" y="0"/>
                  </a:moveTo>
                  <a:lnTo>
                    <a:pt x="1820891" y="0"/>
                  </a:lnTo>
                  <a:lnTo>
                    <a:pt x="1820891" y="1929654"/>
                  </a:lnTo>
                  <a:lnTo>
                    <a:pt x="0" y="1929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436555">
              <a:off x="9381803" y="1985941"/>
              <a:ext cx="1508134" cy="1636042"/>
            </a:xfrm>
            <a:custGeom>
              <a:avLst/>
              <a:gdLst/>
              <a:ahLst/>
              <a:cxnLst/>
              <a:rect r="r" b="b" t="t" l="l"/>
              <a:pathLst>
                <a:path h="1636042" w="1508134">
                  <a:moveTo>
                    <a:pt x="0" y="0"/>
                  </a:moveTo>
                  <a:lnTo>
                    <a:pt x="1508133" y="0"/>
                  </a:lnTo>
                  <a:lnTo>
                    <a:pt x="1508133" y="1636042"/>
                  </a:lnTo>
                  <a:lnTo>
                    <a:pt x="0" y="1636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974082" y="1603030"/>
              <a:ext cx="9161787" cy="1070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1"/>
                </a:lnSpc>
              </a:pPr>
              <a:r>
                <a:rPr lang="en-US" sz="4815">
                  <a:solidFill>
                    <a:srgbClr val="F5F1E1"/>
                  </a:solidFill>
                  <a:latin typeface="Garet ExtraBold"/>
                  <a:ea typeface="Garet ExtraBold"/>
                  <a:cs typeface="Garet ExtraBold"/>
                  <a:sym typeface="Garet ExtraBold"/>
                </a:rPr>
                <a:t>GENERAL SIBLING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07858">
            <a:off x="3287003" y="3967341"/>
            <a:ext cx="11530942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OBRIGADA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DAGP0eY_OfI</dc:identifier>
  <dcterms:modified xsi:type="dcterms:W3CDTF">2011-08-01T06:04:30Z</dcterms:modified>
  <cp:revision>1</cp:revision>
  <dc:title>Apresentação de brainstorm minimalista verde e preto</dc:title>
</cp:coreProperties>
</file>