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7" r:id="rId2"/>
    <p:sldId id="258" r:id="rId3"/>
    <p:sldId id="272" r:id="rId4"/>
    <p:sldId id="277" r:id="rId5"/>
    <p:sldId id="282" r:id="rId6"/>
    <p:sldId id="273" r:id="rId7"/>
    <p:sldId id="278" r:id="rId8"/>
    <p:sldId id="280" r:id="rId9"/>
    <p:sldId id="266" r:id="rId10"/>
    <p:sldId id="270" r:id="rId11"/>
    <p:sldId id="261" r:id="rId12"/>
    <p:sldId id="267" r:id="rId13"/>
    <p:sldId id="269" r:id="rId14"/>
    <p:sldId id="264" r:id="rId15"/>
    <p:sldId id="271" r:id="rId16"/>
    <p:sldId id="279" r:id="rId17"/>
    <p:sldId id="275" r:id="rId18"/>
    <p:sldId id="283" r:id="rId19"/>
    <p:sldId id="281" r:id="rId20"/>
    <p:sldId id="274" r:id="rId21"/>
  </p:sldIdLst>
  <p:sldSz cx="9906000" cy="6858000" type="A4"/>
  <p:notesSz cx="6858000" cy="9144000"/>
  <p:defaultTextStyle>
    <a:defPPr>
      <a:defRPr lang="en-US"/>
    </a:defPPr>
    <a:lvl1pPr algn="l" rtl="0" fontAlgn="base">
      <a:spcBef>
        <a:spcPct val="0"/>
      </a:spcBef>
      <a:spcAft>
        <a:spcPct val="0"/>
      </a:spcAft>
      <a:defRPr sz="1400" kern="1200">
        <a:solidFill>
          <a:schemeClr val="tx1"/>
        </a:solidFill>
        <a:latin typeface="Trebuchet MS"/>
        <a:ea typeface="+mn-ea"/>
        <a:cs typeface="Arial" pitchFamily="34" charset="0"/>
      </a:defRPr>
    </a:lvl1pPr>
    <a:lvl2pPr marL="457200" algn="l" rtl="0" fontAlgn="base">
      <a:spcBef>
        <a:spcPct val="0"/>
      </a:spcBef>
      <a:spcAft>
        <a:spcPct val="0"/>
      </a:spcAft>
      <a:defRPr sz="1400" kern="1200">
        <a:solidFill>
          <a:schemeClr val="tx1"/>
        </a:solidFill>
        <a:latin typeface="Trebuchet MS"/>
        <a:ea typeface="+mn-ea"/>
        <a:cs typeface="Arial" pitchFamily="34" charset="0"/>
      </a:defRPr>
    </a:lvl2pPr>
    <a:lvl3pPr marL="914400" algn="l" rtl="0" fontAlgn="base">
      <a:spcBef>
        <a:spcPct val="0"/>
      </a:spcBef>
      <a:spcAft>
        <a:spcPct val="0"/>
      </a:spcAft>
      <a:defRPr sz="1400" kern="1200">
        <a:solidFill>
          <a:schemeClr val="tx1"/>
        </a:solidFill>
        <a:latin typeface="Trebuchet MS"/>
        <a:ea typeface="+mn-ea"/>
        <a:cs typeface="Arial" pitchFamily="34" charset="0"/>
      </a:defRPr>
    </a:lvl3pPr>
    <a:lvl4pPr marL="1371600" algn="l" rtl="0" fontAlgn="base">
      <a:spcBef>
        <a:spcPct val="0"/>
      </a:spcBef>
      <a:spcAft>
        <a:spcPct val="0"/>
      </a:spcAft>
      <a:defRPr sz="1400" kern="1200">
        <a:solidFill>
          <a:schemeClr val="tx1"/>
        </a:solidFill>
        <a:latin typeface="Trebuchet MS"/>
        <a:ea typeface="+mn-ea"/>
        <a:cs typeface="Arial" pitchFamily="34" charset="0"/>
      </a:defRPr>
    </a:lvl4pPr>
    <a:lvl5pPr marL="1828800" algn="l" rtl="0" fontAlgn="base">
      <a:spcBef>
        <a:spcPct val="0"/>
      </a:spcBef>
      <a:spcAft>
        <a:spcPct val="0"/>
      </a:spcAft>
      <a:defRPr sz="1400" kern="1200">
        <a:solidFill>
          <a:schemeClr val="tx1"/>
        </a:solidFill>
        <a:latin typeface="Trebuchet MS"/>
        <a:ea typeface="+mn-ea"/>
        <a:cs typeface="Arial" pitchFamily="34" charset="0"/>
      </a:defRPr>
    </a:lvl5pPr>
    <a:lvl6pPr marL="2286000" algn="l" defTabSz="914400" rtl="0" eaLnBrk="1" latinLnBrk="0" hangingPunct="1">
      <a:defRPr sz="1400" kern="1200">
        <a:solidFill>
          <a:schemeClr val="tx1"/>
        </a:solidFill>
        <a:latin typeface="Trebuchet MS"/>
        <a:ea typeface="+mn-ea"/>
        <a:cs typeface="Arial" pitchFamily="34" charset="0"/>
      </a:defRPr>
    </a:lvl6pPr>
    <a:lvl7pPr marL="2743200" algn="l" defTabSz="914400" rtl="0" eaLnBrk="1" latinLnBrk="0" hangingPunct="1">
      <a:defRPr sz="1400" kern="1200">
        <a:solidFill>
          <a:schemeClr val="tx1"/>
        </a:solidFill>
        <a:latin typeface="Trebuchet MS"/>
        <a:ea typeface="+mn-ea"/>
        <a:cs typeface="Arial" pitchFamily="34" charset="0"/>
      </a:defRPr>
    </a:lvl7pPr>
    <a:lvl8pPr marL="3200400" algn="l" defTabSz="914400" rtl="0" eaLnBrk="1" latinLnBrk="0" hangingPunct="1">
      <a:defRPr sz="1400" kern="1200">
        <a:solidFill>
          <a:schemeClr val="tx1"/>
        </a:solidFill>
        <a:latin typeface="Trebuchet MS"/>
        <a:ea typeface="+mn-ea"/>
        <a:cs typeface="Arial" pitchFamily="34" charset="0"/>
      </a:defRPr>
    </a:lvl8pPr>
    <a:lvl9pPr marL="3657600" algn="l" defTabSz="914400" rtl="0" eaLnBrk="1" latinLnBrk="0" hangingPunct="1">
      <a:defRPr sz="1400" kern="1200">
        <a:solidFill>
          <a:schemeClr val="tx1"/>
        </a:solidFill>
        <a:latin typeface="Trebuchet MS"/>
        <a:ea typeface="+mn-ea"/>
        <a:cs typeface="Arial"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FB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C891A9-085E-192E-4D95-4A9E21F66B18}" v="1094" dt="2023-02-16T10:24:59.091"/>
    <p1510:client id="{59E292DA-3599-4C51-449A-B09B2E111BA5}" v="1512" dt="2023-02-16T17:59:15.245"/>
    <p1510:client id="{6A5C0D45-2992-ED9C-C1F7-ED7382C78BE0}" v="2248" dt="2023-02-16T14:50:57.341"/>
    <p1510:client id="{7A219A68-397E-18A5-1DD9-E31FD5EC5234}" v="677" dt="2023-02-16T20:47:36.147"/>
    <p1510:client id="{99CDFC78-FE8A-3AC6-C811-4B21A05BC555}" v="1729" vWet="1730" dt="2023-02-16T20:30:35.911"/>
    <p1510:client id="{DA23913A-CF3A-6EA3-B977-DAE66DD58D4E}" v="1238" dt="2023-02-16T11:52:55.204"/>
    <p1510:client id="{E0E858A6-7AC2-450D-922A-E4B13B2A12C2}" v="845" dt="2023-02-16T17:48:00.437"/>
    <p1510:client id="{E6B7B94A-DF83-204E-A49A-F1A2A84209A7}" v="10658" dt="2023-02-16T21:07:21.383"/>
    <p1510:client id="{F2A32823-DF63-8C2D-4634-5FE9726DC14E}" v="62" dt="2023-02-16T16:19:14.3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31" autoAdjust="0"/>
    <p:restoredTop sz="94660"/>
  </p:normalViewPr>
  <p:slideViewPr>
    <p:cSldViewPr snapToGrid="0">
      <p:cViewPr varScale="1">
        <p:scale>
          <a:sx n="215" d="100"/>
          <a:sy n="215" d="100"/>
        </p:scale>
        <p:origin x="13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2.sv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png"/><Relationship Id="rId5" Type="http://schemas.openxmlformats.org/officeDocument/2006/relationships/image" Target="../media/image5.jpe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re sans contenu">
    <p:spTree>
      <p:nvGrpSpPr>
        <p:cNvPr id="1" name=""/>
        <p:cNvGrpSpPr/>
        <p:nvPr/>
      </p:nvGrpSpPr>
      <p:grpSpPr>
        <a:xfrm>
          <a:off x="0" y="0"/>
          <a:ext cx="0" cy="0"/>
          <a:chOff x="0" y="0"/>
          <a:chExt cx="0" cy="0"/>
        </a:xfrm>
      </p:grpSpPr>
      <p:sp>
        <p:nvSpPr>
          <p:cNvPr id="7" name="Rectangle 2"/>
          <p:cNvSpPr>
            <a:spLocks noGrp="1" noChangeArrowheads="1"/>
          </p:cNvSpPr>
          <p:nvPr>
            <p:ph type="title"/>
            <p:custDataLst>
              <p:tags r:id="rId1"/>
            </p:custDataLst>
          </p:nvPr>
        </p:nvSpPr>
        <p:spPr bwMode="auto">
          <a:xfrm>
            <a:off x="165600" y="147600"/>
            <a:ext cx="9540000" cy="684000"/>
          </a:xfrm>
          <a:prstGeom prst="rect">
            <a:avLst/>
          </a:prstGeom>
          <a:noFill/>
          <a:ln w="9525">
            <a:noFill/>
            <a:miter lim="800000"/>
            <a:headEnd/>
            <a:tailEnd/>
          </a:ln>
        </p:spPr>
        <p:txBody>
          <a:bodyPr anchor="t" anchorCtr="0"/>
          <a:lstStyle>
            <a:lvl1pPr>
              <a:defRPr sz="1600" b="0">
                <a:solidFill>
                  <a:schemeClr val="tx1"/>
                </a:solidFill>
                <a:latin typeface="+mj-lt"/>
              </a:defRPr>
            </a:lvl1pPr>
          </a:lstStyle>
          <a:p>
            <a:pPr lvl="0"/>
            <a:r>
              <a:rPr lang="en-US" altLang="en-GB"/>
              <a:t>Click to edit Master title style</a:t>
            </a:r>
            <a:endParaRPr lang="en-US" altLang="en-GB" dirty="0"/>
          </a:p>
        </p:txBody>
      </p:sp>
      <p:sp>
        <p:nvSpPr>
          <p:cNvPr id="8" name="Espace réservé du texte 4">
            <a:extLst>
              <a:ext uri="{FF2B5EF4-FFF2-40B4-BE49-F238E27FC236}">
                <a16:creationId xmlns:a16="http://schemas.microsoft.com/office/drawing/2014/main" id="{DAB023CD-156D-4860-ACD8-2D21E2090735}"/>
              </a:ext>
            </a:extLst>
          </p:cNvPr>
          <p:cNvSpPr>
            <a:spLocks noGrp="1"/>
          </p:cNvSpPr>
          <p:nvPr>
            <p:ph type="body" sz="quarter" idx="10" hasCustomPrompt="1"/>
          </p:nvPr>
        </p:nvSpPr>
        <p:spPr>
          <a:xfrm>
            <a:off x="1315274" y="6580025"/>
            <a:ext cx="7131600" cy="244800"/>
          </a:xfrm>
        </p:spPr>
        <p:txBody>
          <a:bodyPr vert="horz" lIns="0" tIns="0" rIns="0" bIns="0" rtlCol="0" anchor="t">
            <a:noAutofit/>
          </a:bodyPr>
          <a:lstStyle>
            <a:lvl1pPr marL="0" marR="0" indent="0" algn="l" defTabSz="914400" rtl="0" eaLnBrk="1" fontAlgn="base" latinLnBrk="0" hangingPunct="1">
              <a:lnSpc>
                <a:spcPct val="100000"/>
              </a:lnSpc>
              <a:spcBef>
                <a:spcPct val="0"/>
              </a:spcBef>
              <a:spcAft>
                <a:spcPct val="0"/>
              </a:spcAft>
              <a:buClr>
                <a:srgbClr val="6C6C6C"/>
              </a:buClr>
              <a:buSzPct val="100000"/>
              <a:buFont typeface="Arial" panose="020B0604020202020204" pitchFamily="34" charset="0"/>
              <a:buNone/>
              <a:tabLst/>
              <a:defRPr kumimoji="0" lang="fr-FR" sz="800" b="0" i="1" u="none" strike="noStrike" kern="0" cap="none" spc="0" normalizeH="0" baseline="0">
                <a:ln>
                  <a:noFill/>
                </a:ln>
                <a:solidFill>
                  <a:srgbClr val="6C6C6C"/>
                </a:solidFill>
                <a:effectLst/>
                <a:uLnTx/>
                <a:uFillTx/>
                <a:latin typeface="Trebuchet MS" panose="020B0603020202020204" pitchFamily="34" charset="0"/>
              </a:defRPr>
            </a:lvl1pPr>
            <a:lvl2pPr>
              <a:defRPr lang="fr-FR" kern="1200" smtClean="0">
                <a:ea typeface="+mn-ea"/>
                <a:cs typeface="Arial" pitchFamily="34" charset="0"/>
              </a:defRPr>
            </a:lvl2pPr>
            <a:lvl3pPr>
              <a:defRPr lang="fr-FR" kern="1200" smtClean="0">
                <a:ea typeface="+mn-ea"/>
                <a:cs typeface="Arial" pitchFamily="34" charset="0"/>
              </a:defRPr>
            </a:lvl3pPr>
            <a:lvl4pPr>
              <a:defRPr lang="fr-FR" kern="1200" smtClean="0">
                <a:ea typeface="+mn-ea"/>
                <a:cs typeface="Arial" pitchFamily="34" charset="0"/>
              </a:defRPr>
            </a:lvl4pPr>
            <a:lvl5pPr>
              <a:defRPr lang="fr-FR" kern="1200">
                <a:ea typeface="+mn-ea"/>
                <a:cs typeface="Arial" pitchFamily="34" charset="0"/>
              </a:defRPr>
            </a:lvl5pPr>
          </a:lstStyle>
          <a:p>
            <a:pPr marL="0" marR="0" lvl="0" indent="0" algn="l" defTabSz="914400" rtl="0" eaLnBrk="1" fontAlgn="base" latinLnBrk="0" hangingPunct="1">
              <a:lnSpc>
                <a:spcPct val="100000"/>
              </a:lnSpc>
              <a:spcBef>
                <a:spcPct val="0"/>
              </a:spcBef>
              <a:spcAft>
                <a:spcPct val="0"/>
              </a:spcAft>
              <a:buClr>
                <a:srgbClr val="6C6C6C"/>
              </a:buClr>
              <a:buSzPct val="100000"/>
              <a:buFont typeface="Arial" panose="020B0604020202020204" pitchFamily="34" charset="0"/>
              <a:buNone/>
              <a:tabLst/>
              <a:defRPr/>
            </a:pPr>
            <a:r>
              <a:rPr kumimoji="0" lang="en-GB" sz="800" b="0" i="1" u="none" strike="noStrike" kern="0" cap="none" spc="0" normalizeH="0" baseline="0" noProof="0" dirty="0">
                <a:ln>
                  <a:noFill/>
                </a:ln>
                <a:solidFill>
                  <a:srgbClr val="6C6C6C"/>
                </a:solidFill>
                <a:effectLst/>
                <a:uLnTx/>
                <a:uFillTx/>
                <a:latin typeface="Trebuchet MS" panose="020B0603020202020204" pitchFamily="34" charset="0"/>
                <a:ea typeface="+mn-ea"/>
                <a:cs typeface="+mn-cs"/>
              </a:rPr>
              <a:t>Sources: </a:t>
            </a:r>
            <a:br>
              <a:rPr kumimoji="0" lang="en-GB" sz="800" b="0" i="1" u="none" strike="noStrike" kern="0" cap="none" spc="0" normalizeH="0" baseline="0" noProof="0" dirty="0">
                <a:ln>
                  <a:noFill/>
                </a:ln>
                <a:solidFill>
                  <a:srgbClr val="6C6C6C"/>
                </a:solidFill>
                <a:effectLst/>
                <a:uLnTx/>
                <a:uFillTx/>
                <a:latin typeface="Trebuchet MS" panose="020B0603020202020204" pitchFamily="34" charset="0"/>
                <a:ea typeface="+mn-ea"/>
                <a:cs typeface="+mn-cs"/>
              </a:rPr>
            </a:br>
            <a:r>
              <a:rPr kumimoji="0" lang="fr-FR" sz="800" b="0" i="1" u="none" strike="noStrike" kern="0" cap="none" spc="0" normalizeH="0" baseline="0" noProof="0" dirty="0">
                <a:ln>
                  <a:noFill/>
                </a:ln>
                <a:solidFill>
                  <a:srgbClr val="6C6C6C"/>
                </a:solidFill>
                <a:effectLst/>
                <a:uLnTx/>
                <a:uFillTx/>
                <a:latin typeface="Trebuchet MS" panose="020B0603020202020204" pitchFamily="34" charset="0"/>
                <a:ea typeface="+mn-ea"/>
                <a:cs typeface="+mn-cs"/>
              </a:rPr>
              <a:t>1</a:t>
            </a:r>
            <a:r>
              <a:rPr kumimoji="0" lang="en-GB" sz="800" b="0" i="1" u="none" strike="noStrike" kern="0" cap="none" spc="0" normalizeH="0" baseline="0" noProof="0" dirty="0">
                <a:ln>
                  <a:noFill/>
                </a:ln>
                <a:solidFill>
                  <a:srgbClr val="6C6C6C"/>
                </a:solidFill>
                <a:effectLst/>
                <a:uLnTx/>
                <a:uFillTx/>
                <a:latin typeface="Trebuchet MS" panose="020B0603020202020204" pitchFamily="34" charset="0"/>
                <a:ea typeface="+mn-ea"/>
                <a:cs typeface="+mn-cs"/>
              </a:rPr>
              <a:t>. Note	2. Note</a:t>
            </a:r>
          </a:p>
        </p:txBody>
      </p:sp>
    </p:spTree>
    <p:extLst>
      <p:ext uri="{BB962C8B-B14F-4D97-AF65-F5344CB8AC3E}">
        <p14:creationId xmlns:p14="http://schemas.microsoft.com/office/powerpoint/2010/main" val="317899223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ans contenu">
    <p:spTree>
      <p:nvGrpSpPr>
        <p:cNvPr id="1" name=""/>
        <p:cNvGrpSpPr/>
        <p:nvPr/>
      </p:nvGrpSpPr>
      <p:grpSpPr>
        <a:xfrm>
          <a:off x="0" y="0"/>
          <a:ext cx="0" cy="0"/>
          <a:chOff x="0" y="0"/>
          <a:chExt cx="0" cy="0"/>
        </a:xfrm>
      </p:grpSpPr>
      <p:sp>
        <p:nvSpPr>
          <p:cNvPr id="4" name="Espace réservé du texte 4">
            <a:extLst>
              <a:ext uri="{FF2B5EF4-FFF2-40B4-BE49-F238E27FC236}">
                <a16:creationId xmlns:a16="http://schemas.microsoft.com/office/drawing/2014/main" id="{C0C73928-E24E-4BBC-9DAA-A9A83623FF04}"/>
              </a:ext>
            </a:extLst>
          </p:cNvPr>
          <p:cNvSpPr>
            <a:spLocks noGrp="1"/>
          </p:cNvSpPr>
          <p:nvPr>
            <p:ph type="body" sz="quarter" idx="10" hasCustomPrompt="1"/>
          </p:nvPr>
        </p:nvSpPr>
        <p:spPr>
          <a:xfrm>
            <a:off x="1315274" y="6580025"/>
            <a:ext cx="7131600" cy="244800"/>
          </a:xfrm>
        </p:spPr>
        <p:txBody>
          <a:bodyPr vert="horz" lIns="0" tIns="0" rIns="0" bIns="0" rtlCol="0" anchor="t">
            <a:noAutofit/>
          </a:bodyPr>
          <a:lstStyle>
            <a:lvl1pPr marL="0" marR="0" indent="0" algn="l" defTabSz="914400" rtl="0" eaLnBrk="1" fontAlgn="base" latinLnBrk="0" hangingPunct="1">
              <a:lnSpc>
                <a:spcPct val="100000"/>
              </a:lnSpc>
              <a:spcBef>
                <a:spcPct val="0"/>
              </a:spcBef>
              <a:spcAft>
                <a:spcPct val="0"/>
              </a:spcAft>
              <a:buClr>
                <a:srgbClr val="6C6C6C"/>
              </a:buClr>
              <a:buSzPct val="100000"/>
              <a:buFont typeface="Arial" panose="020B0604020202020204" pitchFamily="34" charset="0"/>
              <a:buNone/>
              <a:tabLst/>
              <a:defRPr kumimoji="0" lang="fr-FR" sz="800" b="0" i="1" u="none" strike="noStrike" kern="0" cap="none" spc="0" normalizeH="0" baseline="0">
                <a:ln>
                  <a:noFill/>
                </a:ln>
                <a:solidFill>
                  <a:srgbClr val="6C6C6C"/>
                </a:solidFill>
                <a:effectLst/>
                <a:uLnTx/>
                <a:uFillTx/>
                <a:latin typeface="Trebuchet MS" panose="020B0603020202020204" pitchFamily="34" charset="0"/>
              </a:defRPr>
            </a:lvl1pPr>
            <a:lvl2pPr>
              <a:defRPr lang="fr-FR" kern="1200" smtClean="0">
                <a:ea typeface="+mn-ea"/>
                <a:cs typeface="Arial" pitchFamily="34" charset="0"/>
              </a:defRPr>
            </a:lvl2pPr>
            <a:lvl3pPr>
              <a:defRPr lang="fr-FR" kern="1200" smtClean="0">
                <a:ea typeface="+mn-ea"/>
                <a:cs typeface="Arial" pitchFamily="34" charset="0"/>
              </a:defRPr>
            </a:lvl3pPr>
            <a:lvl4pPr>
              <a:defRPr lang="fr-FR" kern="1200" smtClean="0">
                <a:ea typeface="+mn-ea"/>
                <a:cs typeface="Arial" pitchFamily="34" charset="0"/>
              </a:defRPr>
            </a:lvl4pPr>
            <a:lvl5pPr>
              <a:defRPr lang="fr-FR" kern="1200">
                <a:ea typeface="+mn-ea"/>
                <a:cs typeface="Arial" pitchFamily="34" charset="0"/>
              </a:defRPr>
            </a:lvl5pPr>
          </a:lstStyle>
          <a:p>
            <a:pPr marL="0" marR="0" lvl="0" indent="0" algn="l" defTabSz="914400" rtl="0" eaLnBrk="1" fontAlgn="base" latinLnBrk="0" hangingPunct="1">
              <a:lnSpc>
                <a:spcPct val="100000"/>
              </a:lnSpc>
              <a:spcBef>
                <a:spcPct val="0"/>
              </a:spcBef>
              <a:spcAft>
                <a:spcPct val="0"/>
              </a:spcAft>
              <a:buClr>
                <a:srgbClr val="6C6C6C"/>
              </a:buClr>
              <a:buSzPct val="100000"/>
              <a:buFont typeface="Arial" panose="020B0604020202020204" pitchFamily="34" charset="0"/>
              <a:buNone/>
              <a:tabLst/>
              <a:defRPr/>
            </a:pPr>
            <a:r>
              <a:rPr kumimoji="0" lang="en-GB" sz="800" b="0" i="1" u="none" strike="noStrike" kern="0" cap="none" spc="0" normalizeH="0" baseline="0" noProof="0" dirty="0">
                <a:ln>
                  <a:noFill/>
                </a:ln>
                <a:solidFill>
                  <a:srgbClr val="6C6C6C"/>
                </a:solidFill>
                <a:effectLst/>
                <a:uLnTx/>
                <a:uFillTx/>
                <a:latin typeface="Trebuchet MS" panose="020B0603020202020204" pitchFamily="34" charset="0"/>
                <a:ea typeface="+mn-ea"/>
                <a:cs typeface="+mn-cs"/>
              </a:rPr>
              <a:t>Sources: </a:t>
            </a:r>
            <a:br>
              <a:rPr kumimoji="0" lang="en-GB" sz="800" b="0" i="1" u="none" strike="noStrike" kern="0" cap="none" spc="0" normalizeH="0" baseline="0" noProof="0" dirty="0">
                <a:ln>
                  <a:noFill/>
                </a:ln>
                <a:solidFill>
                  <a:srgbClr val="6C6C6C"/>
                </a:solidFill>
                <a:effectLst/>
                <a:uLnTx/>
                <a:uFillTx/>
                <a:latin typeface="Trebuchet MS" panose="020B0603020202020204" pitchFamily="34" charset="0"/>
                <a:ea typeface="+mn-ea"/>
                <a:cs typeface="+mn-cs"/>
              </a:rPr>
            </a:br>
            <a:r>
              <a:rPr kumimoji="0" lang="fr-FR" sz="800" b="0" i="1" u="none" strike="noStrike" kern="0" cap="none" spc="0" normalizeH="0" baseline="0" noProof="0" dirty="0">
                <a:ln>
                  <a:noFill/>
                </a:ln>
                <a:solidFill>
                  <a:srgbClr val="6C6C6C"/>
                </a:solidFill>
                <a:effectLst/>
                <a:uLnTx/>
                <a:uFillTx/>
                <a:latin typeface="Trebuchet MS" panose="020B0603020202020204" pitchFamily="34" charset="0"/>
                <a:ea typeface="+mn-ea"/>
                <a:cs typeface="+mn-cs"/>
              </a:rPr>
              <a:t>1</a:t>
            </a:r>
            <a:r>
              <a:rPr kumimoji="0" lang="en-GB" sz="800" b="0" i="1" u="none" strike="noStrike" kern="0" cap="none" spc="0" normalizeH="0" baseline="0" noProof="0" dirty="0">
                <a:ln>
                  <a:noFill/>
                </a:ln>
                <a:solidFill>
                  <a:srgbClr val="6C6C6C"/>
                </a:solidFill>
                <a:effectLst/>
                <a:uLnTx/>
                <a:uFillTx/>
                <a:latin typeface="Trebuchet MS" panose="020B0603020202020204" pitchFamily="34" charset="0"/>
                <a:ea typeface="+mn-ea"/>
                <a:cs typeface="+mn-cs"/>
              </a:rPr>
              <a:t>. Note	2. Note</a:t>
            </a:r>
          </a:p>
        </p:txBody>
      </p:sp>
    </p:spTree>
    <p:extLst>
      <p:ext uri="{BB962C8B-B14F-4D97-AF65-F5344CB8AC3E}">
        <p14:creationId xmlns:p14="http://schemas.microsoft.com/office/powerpoint/2010/main" val="102112630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7" name="Rectangle 2"/>
          <p:cNvSpPr>
            <a:spLocks noGrp="1" noChangeArrowheads="1"/>
          </p:cNvSpPr>
          <p:nvPr>
            <p:ph type="title"/>
            <p:custDataLst>
              <p:tags r:id="rId1"/>
            </p:custDataLst>
          </p:nvPr>
        </p:nvSpPr>
        <p:spPr bwMode="auto">
          <a:xfrm>
            <a:off x="165600" y="147600"/>
            <a:ext cx="9540000" cy="684000"/>
          </a:xfrm>
          <a:prstGeom prst="rect">
            <a:avLst/>
          </a:prstGeom>
          <a:noFill/>
          <a:ln w="9525">
            <a:noFill/>
            <a:miter lim="800000"/>
            <a:headEnd/>
            <a:tailEnd/>
          </a:ln>
        </p:spPr>
        <p:txBody>
          <a:bodyPr anchor="t" anchorCtr="0"/>
          <a:lstStyle>
            <a:lvl1pPr>
              <a:defRPr sz="1600" b="0">
                <a:solidFill>
                  <a:schemeClr val="tx1"/>
                </a:solidFill>
                <a:latin typeface="+mj-lt"/>
              </a:defRPr>
            </a:lvl1pPr>
          </a:lstStyle>
          <a:p>
            <a:pPr lvl="0"/>
            <a:r>
              <a:rPr lang="en-US" altLang="en-GB"/>
              <a:t>Click to edit Master title style</a:t>
            </a:r>
            <a:endParaRPr lang="en-US" altLang="en-GB" dirty="0"/>
          </a:p>
        </p:txBody>
      </p:sp>
      <p:sp>
        <p:nvSpPr>
          <p:cNvPr id="10" name="Espace réservé du contenu 2"/>
          <p:cNvSpPr>
            <a:spLocks noGrp="1"/>
          </p:cNvSpPr>
          <p:nvPr>
            <p:ph idx="1" hasCustomPrompt="1"/>
            <p:custDataLst>
              <p:tags r:id="rId2"/>
            </p:custDataLst>
          </p:nvPr>
        </p:nvSpPr>
        <p:spPr>
          <a:xfrm>
            <a:off x="165600" y="943200"/>
            <a:ext cx="9540000" cy="5436000"/>
          </a:xfrm>
          <a:prstGeom prst="rect">
            <a:avLst/>
          </a:prstGeom>
        </p:spPr>
        <p:txBody>
          <a:bodyPr anchor="t" anchorCtr="0">
            <a:noAutofit/>
          </a:bodyPr>
          <a:lstStyle>
            <a:lvl1pPr marL="0" indent="0">
              <a:buFont typeface="Arial" panose="020B0604020202020204" pitchFamily="34" charset="0"/>
              <a:buNone/>
              <a:defRPr sz="1200" b="0">
                <a:solidFill>
                  <a:schemeClr val="tx1"/>
                </a:solidFill>
                <a:latin typeface="+mj-lt"/>
                <a:cs typeface="Arial" pitchFamily="34" charset="0"/>
              </a:defRPr>
            </a:lvl1pPr>
            <a:lvl2pPr marL="363537" indent="0">
              <a:buFont typeface="Arial" panose="020B0604020202020204" pitchFamily="34" charset="0"/>
              <a:buNone/>
              <a:defRPr sz="1100">
                <a:solidFill>
                  <a:schemeClr val="tx1"/>
                </a:solidFill>
                <a:latin typeface="+mj-lt"/>
                <a:cs typeface="Arial" pitchFamily="34" charset="0"/>
              </a:defRPr>
            </a:lvl2pPr>
            <a:lvl3pPr marL="623887" indent="0">
              <a:buFont typeface="Arial" panose="020B0604020202020204" pitchFamily="34" charset="0"/>
              <a:buNone/>
              <a:defRPr sz="1100">
                <a:solidFill>
                  <a:schemeClr val="tx1"/>
                </a:solidFill>
                <a:latin typeface="+mj-lt"/>
                <a:cs typeface="Arial" pitchFamily="34" charset="0"/>
              </a:defRPr>
            </a:lvl3pPr>
            <a:lvl4pPr marL="906463" indent="0">
              <a:buFont typeface="Arial" panose="020B0604020202020204" pitchFamily="34" charset="0"/>
              <a:buNone/>
              <a:defRPr lang="en-GB" sz="1000" dirty="0">
                <a:solidFill>
                  <a:schemeClr val="tx1"/>
                </a:solidFill>
                <a:latin typeface="+mj-lt"/>
                <a:cs typeface="Arial" pitchFamily="34" charset="0"/>
              </a:defRPr>
            </a:lvl4pPr>
            <a:lvl5pPr marL="1174750" indent="0">
              <a:buFont typeface="Arial" panose="020B0604020202020204" pitchFamily="34" charset="0"/>
              <a:buNone/>
              <a:defRPr lang="fr-FR" altLang="en-GB" sz="1000" noProof="0" dirty="0" smtClean="0">
                <a:solidFill>
                  <a:schemeClr val="tx1"/>
                </a:solidFill>
                <a:latin typeface="+mj-lt"/>
                <a:cs typeface="Arial" pitchFamily="34" charset="0"/>
              </a:defRPr>
            </a:lvl5pPr>
          </a:lstStyle>
          <a:p>
            <a:pPr lvl="0"/>
            <a:r>
              <a:rPr lang="fr-FR" noProof="0" dirty="0"/>
              <a:t>Cliquez pour modifier les styles du texte du masque</a:t>
            </a:r>
          </a:p>
          <a:p>
            <a:pPr lvl="4"/>
            <a:endParaRPr lang="fr-FR" noProof="0" dirty="0"/>
          </a:p>
          <a:p>
            <a:pPr lvl="3"/>
            <a:endParaRPr lang="fr-FR" noProof="0" dirty="0"/>
          </a:p>
          <a:p>
            <a:pPr lvl="3"/>
            <a:endParaRPr lang="fr-FR" noProof="0" dirty="0"/>
          </a:p>
          <a:p>
            <a:pPr lvl="4"/>
            <a:endParaRPr lang="fr-FR" noProof="0" dirty="0"/>
          </a:p>
        </p:txBody>
      </p:sp>
      <p:sp>
        <p:nvSpPr>
          <p:cNvPr id="4" name="Espace réservé du texte 4">
            <a:extLst>
              <a:ext uri="{FF2B5EF4-FFF2-40B4-BE49-F238E27FC236}">
                <a16:creationId xmlns:a16="http://schemas.microsoft.com/office/drawing/2014/main" id="{B1654254-4792-4FA9-8477-E72E811378E3}"/>
              </a:ext>
            </a:extLst>
          </p:cNvPr>
          <p:cNvSpPr>
            <a:spLocks noGrp="1"/>
          </p:cNvSpPr>
          <p:nvPr>
            <p:ph type="body" sz="quarter" idx="10" hasCustomPrompt="1"/>
          </p:nvPr>
        </p:nvSpPr>
        <p:spPr>
          <a:xfrm>
            <a:off x="1315274" y="6580025"/>
            <a:ext cx="7131600" cy="244800"/>
          </a:xfrm>
        </p:spPr>
        <p:txBody>
          <a:bodyPr vert="horz" lIns="0" tIns="0" rIns="0" bIns="0" rtlCol="0" anchor="t">
            <a:noAutofit/>
          </a:bodyPr>
          <a:lstStyle>
            <a:lvl1pPr marL="0" marR="0" indent="0" algn="l" defTabSz="914400" rtl="0" eaLnBrk="1" fontAlgn="base" latinLnBrk="0" hangingPunct="1">
              <a:lnSpc>
                <a:spcPct val="100000"/>
              </a:lnSpc>
              <a:spcBef>
                <a:spcPct val="0"/>
              </a:spcBef>
              <a:spcAft>
                <a:spcPct val="0"/>
              </a:spcAft>
              <a:buClr>
                <a:srgbClr val="6C6C6C"/>
              </a:buClr>
              <a:buSzPct val="100000"/>
              <a:buFont typeface="Arial" panose="020B0604020202020204" pitchFamily="34" charset="0"/>
              <a:buNone/>
              <a:tabLst/>
              <a:defRPr kumimoji="0" lang="fr-FR" sz="800" b="0" i="1" u="none" strike="noStrike" kern="0" cap="none" spc="0" normalizeH="0" baseline="0">
                <a:ln>
                  <a:noFill/>
                </a:ln>
                <a:solidFill>
                  <a:srgbClr val="6C6C6C"/>
                </a:solidFill>
                <a:effectLst/>
                <a:uLnTx/>
                <a:uFillTx/>
                <a:latin typeface="Trebuchet MS" panose="020B0603020202020204" pitchFamily="34" charset="0"/>
              </a:defRPr>
            </a:lvl1pPr>
            <a:lvl2pPr>
              <a:defRPr lang="fr-FR" kern="1200" smtClean="0">
                <a:ea typeface="+mn-ea"/>
                <a:cs typeface="Arial" pitchFamily="34" charset="0"/>
              </a:defRPr>
            </a:lvl2pPr>
            <a:lvl3pPr>
              <a:defRPr lang="fr-FR" kern="1200" smtClean="0">
                <a:ea typeface="+mn-ea"/>
                <a:cs typeface="Arial" pitchFamily="34" charset="0"/>
              </a:defRPr>
            </a:lvl3pPr>
            <a:lvl4pPr>
              <a:defRPr lang="fr-FR" kern="1200" smtClean="0">
                <a:ea typeface="+mn-ea"/>
                <a:cs typeface="Arial" pitchFamily="34" charset="0"/>
              </a:defRPr>
            </a:lvl4pPr>
            <a:lvl5pPr>
              <a:defRPr lang="fr-FR" kern="1200">
                <a:ea typeface="+mn-ea"/>
                <a:cs typeface="Arial" pitchFamily="34" charset="0"/>
              </a:defRPr>
            </a:lvl5pPr>
          </a:lstStyle>
          <a:p>
            <a:pPr marL="0" marR="0" lvl="0" indent="0" algn="l" defTabSz="914400" rtl="0" eaLnBrk="1" fontAlgn="base" latinLnBrk="0" hangingPunct="1">
              <a:lnSpc>
                <a:spcPct val="100000"/>
              </a:lnSpc>
              <a:spcBef>
                <a:spcPct val="0"/>
              </a:spcBef>
              <a:spcAft>
                <a:spcPct val="0"/>
              </a:spcAft>
              <a:buClr>
                <a:srgbClr val="6C6C6C"/>
              </a:buClr>
              <a:buSzPct val="100000"/>
              <a:buFont typeface="Arial" panose="020B0604020202020204" pitchFamily="34" charset="0"/>
              <a:buNone/>
              <a:tabLst/>
              <a:defRPr/>
            </a:pPr>
            <a:r>
              <a:rPr kumimoji="0" lang="en-GB" sz="800" b="0" i="1" u="none" strike="noStrike" kern="0" cap="none" spc="0" normalizeH="0" baseline="0" noProof="0" dirty="0">
                <a:ln>
                  <a:noFill/>
                </a:ln>
                <a:solidFill>
                  <a:srgbClr val="6C6C6C"/>
                </a:solidFill>
                <a:effectLst/>
                <a:uLnTx/>
                <a:uFillTx/>
                <a:latin typeface="Trebuchet MS" panose="020B0603020202020204" pitchFamily="34" charset="0"/>
                <a:ea typeface="+mn-ea"/>
                <a:cs typeface="+mn-cs"/>
              </a:rPr>
              <a:t>Sources: </a:t>
            </a:r>
            <a:br>
              <a:rPr kumimoji="0" lang="en-GB" sz="800" b="0" i="1" u="none" strike="noStrike" kern="0" cap="none" spc="0" normalizeH="0" baseline="0" noProof="0" dirty="0">
                <a:ln>
                  <a:noFill/>
                </a:ln>
                <a:solidFill>
                  <a:srgbClr val="6C6C6C"/>
                </a:solidFill>
                <a:effectLst/>
                <a:uLnTx/>
                <a:uFillTx/>
                <a:latin typeface="Trebuchet MS" panose="020B0603020202020204" pitchFamily="34" charset="0"/>
                <a:ea typeface="+mn-ea"/>
                <a:cs typeface="+mn-cs"/>
              </a:rPr>
            </a:br>
            <a:r>
              <a:rPr kumimoji="0" lang="fr-FR" sz="800" b="0" i="1" u="none" strike="noStrike" kern="0" cap="none" spc="0" normalizeH="0" baseline="0" noProof="0" dirty="0">
                <a:ln>
                  <a:noFill/>
                </a:ln>
                <a:solidFill>
                  <a:srgbClr val="6C6C6C"/>
                </a:solidFill>
                <a:effectLst/>
                <a:uLnTx/>
                <a:uFillTx/>
                <a:latin typeface="Trebuchet MS" panose="020B0603020202020204" pitchFamily="34" charset="0"/>
                <a:ea typeface="+mn-ea"/>
                <a:cs typeface="+mn-cs"/>
              </a:rPr>
              <a:t>1</a:t>
            </a:r>
            <a:r>
              <a:rPr kumimoji="0" lang="en-GB" sz="800" b="0" i="1" u="none" strike="noStrike" kern="0" cap="none" spc="0" normalizeH="0" baseline="0" noProof="0" dirty="0">
                <a:ln>
                  <a:noFill/>
                </a:ln>
                <a:solidFill>
                  <a:srgbClr val="6C6C6C"/>
                </a:solidFill>
                <a:effectLst/>
                <a:uLnTx/>
                <a:uFillTx/>
                <a:latin typeface="Trebuchet MS" panose="020B0603020202020204" pitchFamily="34" charset="0"/>
                <a:ea typeface="+mn-ea"/>
                <a:cs typeface="+mn-cs"/>
              </a:rPr>
              <a:t>. Note	2. Note</a:t>
            </a:r>
          </a:p>
        </p:txBody>
      </p:sp>
    </p:spTree>
    <p:extLst>
      <p:ext uri="{BB962C8B-B14F-4D97-AF65-F5344CB8AC3E}">
        <p14:creationId xmlns:p14="http://schemas.microsoft.com/office/powerpoint/2010/main" val="261121057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2_Diapositive de titre">
    <p:spTree>
      <p:nvGrpSpPr>
        <p:cNvPr id="1" name=""/>
        <p:cNvGrpSpPr/>
        <p:nvPr/>
      </p:nvGrpSpPr>
      <p:grpSpPr>
        <a:xfrm>
          <a:off x="0" y="0"/>
          <a:ext cx="0" cy="0"/>
          <a:chOff x="0" y="0"/>
          <a:chExt cx="0" cy="0"/>
        </a:xfrm>
      </p:grpSpPr>
      <p:sp>
        <p:nvSpPr>
          <p:cNvPr id="8" name="Rectangle 2"/>
          <p:cNvSpPr>
            <a:spLocks noGrp="1" noChangeArrowheads="1"/>
          </p:cNvSpPr>
          <p:nvPr>
            <p:ph type="ctrTitle"/>
            <p:custDataLst>
              <p:tags r:id="rId1"/>
            </p:custDataLst>
          </p:nvPr>
        </p:nvSpPr>
        <p:spPr>
          <a:xfrm>
            <a:off x="975124" y="1845126"/>
            <a:ext cx="5209366" cy="461665"/>
          </a:xfrm>
        </p:spPr>
        <p:txBody>
          <a:bodyPr wrap="square" lIns="0" rIns="0">
            <a:spAutoFit/>
          </a:bodyPr>
          <a:lstStyle>
            <a:lvl1pPr>
              <a:defRPr kumimoji="0" lang="en-GB" sz="2400" b="1" i="0" u="none" strike="noStrike" kern="0" cap="none" spc="0" normalizeH="0" baseline="0" dirty="0">
                <a:ln>
                  <a:noFill/>
                </a:ln>
                <a:solidFill>
                  <a:schemeClr val="tx1"/>
                </a:solidFill>
                <a:effectLst/>
                <a:uLnTx/>
                <a:uFillTx/>
                <a:latin typeface="Trebuchet MS" panose="020B0603020202020204" pitchFamily="34" charset="0"/>
                <a:ea typeface="+mn-ea"/>
                <a:cs typeface="Arial" pitchFamily="34" charset="0"/>
              </a:defRPr>
            </a:lvl1pPr>
          </a:lstStyle>
          <a:p>
            <a:r>
              <a:rPr lang="en-US"/>
              <a:t>Click to edit Master title style</a:t>
            </a:r>
            <a:endParaRPr lang="en-GB" dirty="0"/>
          </a:p>
        </p:txBody>
      </p:sp>
      <p:sp>
        <p:nvSpPr>
          <p:cNvPr id="9" name="Espace réservé du texte 50"/>
          <p:cNvSpPr>
            <a:spLocks noGrp="1"/>
          </p:cNvSpPr>
          <p:nvPr>
            <p:ph type="body" sz="quarter" idx="10"/>
            <p:custDataLst>
              <p:tags r:id="rId2"/>
            </p:custDataLst>
          </p:nvPr>
        </p:nvSpPr>
        <p:spPr>
          <a:xfrm>
            <a:off x="975124" y="3859338"/>
            <a:ext cx="3676775" cy="360362"/>
          </a:xfrm>
          <a:prstGeom prst="rect">
            <a:avLst/>
          </a:prstGeom>
        </p:spPr>
        <p:txBody>
          <a:bodyPr vert="horz" lIns="91440" tIns="45720" rIns="91440" bIns="45720" rtlCol="0" anchor="t">
            <a:noAutofit/>
          </a:bodyPr>
          <a:lstStyle>
            <a:lvl1pPr marL="0" indent="0">
              <a:buFont typeface="Arial" panose="020B0604020202020204" pitchFamily="34" charset="0"/>
              <a:buNone/>
              <a:defRPr kumimoji="0" lang="fr-FR" sz="1200" b="0" i="0" u="none" strike="noStrike" kern="0" cap="none" spc="0" normalizeH="0" baseline="0" dirty="0" smtClean="0">
                <a:ln>
                  <a:noFill/>
                </a:ln>
                <a:solidFill>
                  <a:schemeClr val="tx1"/>
                </a:solidFill>
                <a:effectLst/>
                <a:uLnTx/>
                <a:uFillTx/>
                <a:latin typeface="Trebuchet MS" panose="020B0603020202020204" pitchFamily="34" charset="0"/>
                <a:ea typeface="+mn-ea"/>
                <a:cs typeface="Arial" pitchFamily="34" charset="0"/>
              </a:defRPr>
            </a:lvl1pPr>
          </a:lstStyle>
          <a:p>
            <a:pPr marL="285750" lvl="0" indent="-285750"/>
            <a:r>
              <a:rPr lang="en-US"/>
              <a:t>Click to edit Master text styles</a:t>
            </a:r>
          </a:p>
        </p:txBody>
      </p:sp>
      <p:cxnSp>
        <p:nvCxnSpPr>
          <p:cNvPr id="11" name="Connecteur droit 10"/>
          <p:cNvCxnSpPr/>
          <p:nvPr/>
        </p:nvCxnSpPr>
        <p:spPr>
          <a:xfrm>
            <a:off x="629747" y="6624385"/>
            <a:ext cx="4817743" cy="0"/>
          </a:xfrm>
          <a:prstGeom prst="line">
            <a:avLst/>
          </a:prstGeom>
          <a:noFill/>
          <a:ln w="6350" cap="flat" cmpd="sng" algn="ctr">
            <a:solidFill>
              <a:schemeClr val="bg1">
                <a:lumMod val="50000"/>
              </a:schemeClr>
            </a:solidFill>
            <a:prstDash val="solid"/>
          </a:ln>
          <a:effectLst/>
        </p:spPr>
      </p:cxnSp>
      <p:cxnSp>
        <p:nvCxnSpPr>
          <p:cNvPr id="12" name="Connecteur droit 11"/>
          <p:cNvCxnSpPr/>
          <p:nvPr/>
        </p:nvCxnSpPr>
        <p:spPr>
          <a:xfrm>
            <a:off x="629747" y="5709985"/>
            <a:ext cx="4817743" cy="0"/>
          </a:xfrm>
          <a:prstGeom prst="line">
            <a:avLst/>
          </a:prstGeom>
          <a:noFill/>
          <a:ln w="6350" cap="flat" cmpd="sng" algn="ctr">
            <a:solidFill>
              <a:schemeClr val="bg1">
                <a:lumMod val="50000"/>
              </a:schemeClr>
            </a:solidFill>
            <a:prstDash val="solid"/>
          </a:ln>
          <a:effectLst/>
        </p:spPr>
      </p:cxnSp>
      <p:sp>
        <p:nvSpPr>
          <p:cNvPr id="14" name="Espace réservé du texte 50"/>
          <p:cNvSpPr>
            <a:spLocks noGrp="1"/>
          </p:cNvSpPr>
          <p:nvPr>
            <p:ph type="body" sz="quarter" idx="11"/>
            <p:custDataLst>
              <p:tags r:id="rId3"/>
            </p:custDataLst>
          </p:nvPr>
        </p:nvSpPr>
        <p:spPr>
          <a:xfrm>
            <a:off x="975124" y="4555990"/>
            <a:ext cx="3676775" cy="360362"/>
          </a:xfrm>
          <a:prstGeom prst="rect">
            <a:avLst/>
          </a:prstGeom>
        </p:spPr>
        <p:txBody>
          <a:bodyPr vert="horz" lIns="91440" tIns="45720" rIns="91440" bIns="45720" rtlCol="0" anchor="t">
            <a:noAutofit/>
          </a:bodyPr>
          <a:lstStyle>
            <a:lvl1pPr marL="0" indent="0">
              <a:buNone/>
              <a:defRPr kumimoji="0" lang="fr-FR" sz="1200" b="0" i="0" u="none" strike="noStrike" kern="0" cap="none" spc="0" normalizeH="0" baseline="0" dirty="0" smtClean="0">
                <a:ln>
                  <a:noFill/>
                </a:ln>
                <a:solidFill>
                  <a:schemeClr val="tx1"/>
                </a:solidFill>
                <a:effectLst/>
                <a:uLnTx/>
                <a:uFillTx/>
                <a:latin typeface="Trebuchet MS" panose="020B0603020202020204" pitchFamily="34" charset="0"/>
                <a:ea typeface="+mn-ea"/>
                <a:cs typeface="Arial" pitchFamily="34" charset="0"/>
              </a:defRPr>
            </a:lvl1pPr>
          </a:lstStyle>
          <a:p>
            <a:pPr marL="285750" lvl="0" indent="-285750"/>
            <a:r>
              <a:rPr lang="en-US"/>
              <a:t>Click to edit Master text styles</a:t>
            </a:r>
          </a:p>
        </p:txBody>
      </p:sp>
      <p:pic>
        <p:nvPicPr>
          <p:cNvPr id="54" name="Image 53">
            <a:extLst>
              <a:ext uri="{FF2B5EF4-FFF2-40B4-BE49-F238E27FC236}">
                <a16:creationId xmlns:a16="http://schemas.microsoft.com/office/drawing/2014/main" id="{FCFB04C9-7D55-4085-9FF1-1C3962FC345C}"/>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31206" t="11495" r="-115" b="5532"/>
          <a:stretch/>
        </p:blipFill>
        <p:spPr>
          <a:xfrm>
            <a:off x="6758124" y="0"/>
            <a:ext cx="3156198" cy="6858000"/>
          </a:xfrm>
          <a:prstGeom prst="rect">
            <a:avLst/>
          </a:prstGeom>
        </p:spPr>
      </p:pic>
      <p:pic>
        <p:nvPicPr>
          <p:cNvPr id="56" name="Graphic 55">
            <a:extLst>
              <a:ext uri="{FF2B5EF4-FFF2-40B4-BE49-F238E27FC236}">
                <a16:creationId xmlns:a16="http://schemas.microsoft.com/office/drawing/2014/main" id="{488F963F-3A53-4707-B08B-7728819D3BC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08546" y="5827018"/>
            <a:ext cx="2074810" cy="797367"/>
          </a:xfrm>
          <a:prstGeom prst="rect">
            <a:avLst/>
          </a:prstGeom>
        </p:spPr>
      </p:pic>
    </p:spTree>
    <p:extLst>
      <p:ext uri="{BB962C8B-B14F-4D97-AF65-F5344CB8AC3E}">
        <p14:creationId xmlns:p14="http://schemas.microsoft.com/office/powerpoint/2010/main" val="3596032879"/>
      </p:ext>
    </p:extLst>
  </p:cSld>
  <p:clrMapOvr>
    <a:masterClrMapping/>
  </p:clrMapOvr>
  <p:transition/>
  <p:extLst>
    <p:ext uri="{DCECCB84-F9BA-43D5-87BE-67443E8EF086}">
      <p15:sldGuideLst xmlns:p15="http://schemas.microsoft.com/office/powerpoint/2012/main">
        <p15:guide id="1" orient="horz" pos="2840">
          <p15:clr>
            <a:srgbClr val="FBAE40"/>
          </p15:clr>
        </p15:guide>
        <p15:guide id="2" pos="425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11" Type="http://schemas.openxmlformats.org/officeDocument/2006/relationships/image" Target="../media/image3.png"/><Relationship Id="rId5" Type="http://schemas.openxmlformats.org/officeDocument/2006/relationships/theme" Target="../theme/theme1.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4" name="Rectangle 63"/>
          <p:cNvSpPr/>
          <p:nvPr/>
        </p:nvSpPr>
        <p:spPr bwMode="auto">
          <a:xfrm>
            <a:off x="2" y="6536995"/>
            <a:ext cx="9905999" cy="321013"/>
          </a:xfrm>
          <a:prstGeom prst="rect">
            <a:avLst/>
          </a:prstGeom>
          <a:solidFill>
            <a:srgbClr val="D8FA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400" b="0" i="0" u="none" strike="noStrike" cap="none" normalizeH="0" baseline="0" dirty="0">
              <a:ln>
                <a:noFill/>
              </a:ln>
              <a:solidFill>
                <a:schemeClr val="tx1"/>
              </a:solidFill>
              <a:effectLst/>
              <a:latin typeface="Trebuchet MS" pitchFamily="34" charset="0"/>
            </a:endParaRPr>
          </a:p>
        </p:txBody>
      </p:sp>
      <p:sp>
        <p:nvSpPr>
          <p:cNvPr id="3075" name="Rectangle 2"/>
          <p:cNvSpPr>
            <a:spLocks noGrp="1" noChangeArrowheads="1"/>
          </p:cNvSpPr>
          <p:nvPr>
            <p:ph type="title"/>
            <p:custDataLst>
              <p:tags r:id="rId6"/>
            </p:custDataLst>
          </p:nvPr>
        </p:nvSpPr>
        <p:spPr bwMode="auto">
          <a:xfrm>
            <a:off x="165600" y="146048"/>
            <a:ext cx="9540000" cy="68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en-GB" dirty="0"/>
              <a:t>Cliquez pour modifier le style du titre</a:t>
            </a:r>
            <a:endParaRPr lang="en-US" altLang="en-GB" dirty="0"/>
          </a:p>
        </p:txBody>
      </p:sp>
      <p:sp>
        <p:nvSpPr>
          <p:cNvPr id="39" name="Espace réservé du numéro de diapositive 5"/>
          <p:cNvSpPr txBox="1">
            <a:spLocks/>
          </p:cNvSpPr>
          <p:nvPr>
            <p:custDataLst>
              <p:tags r:id="rId7"/>
            </p:custDataLst>
          </p:nvPr>
        </p:nvSpPr>
        <p:spPr>
          <a:xfrm>
            <a:off x="9290315" y="6616042"/>
            <a:ext cx="462625" cy="200025"/>
          </a:xfrm>
          <a:prstGeom prst="rect">
            <a:avLst/>
          </a:prstGeom>
        </p:spPr>
        <p:txBody>
          <a:bodyPr anchor="ctr"/>
          <a:lstStyle>
            <a:lvl1pPr>
              <a:defRPr sz="900">
                <a:solidFill>
                  <a:schemeClr val="bg1">
                    <a:lumMod val="50000"/>
                  </a:schemeClr>
                </a:solidFill>
                <a:latin typeface="Calibri" pitchFamily="34" charset="0"/>
              </a:defRPr>
            </a:lvl1pPr>
          </a:lstStyle>
          <a:p>
            <a:pPr algn="r">
              <a:defRPr/>
            </a:pPr>
            <a:fld id="{C7F976E0-27C5-4706-9C1B-6414AB633648}" type="slidenum">
              <a:rPr lang="en-GB" sz="900" smtClean="0">
                <a:solidFill>
                  <a:srgbClr val="4D4D4D"/>
                </a:solidFill>
                <a:latin typeface="+mj-lt"/>
                <a:cs typeface="Arial" charset="0"/>
              </a:rPr>
              <a:pPr algn="r">
                <a:defRPr/>
              </a:pPr>
              <a:t>‹#›</a:t>
            </a:fld>
            <a:endParaRPr lang="en-GB" sz="1050" dirty="0">
              <a:solidFill>
                <a:srgbClr val="4D4D4D"/>
              </a:solidFill>
              <a:latin typeface="+mj-lt"/>
              <a:cs typeface="Arial" charset="0"/>
            </a:endParaRPr>
          </a:p>
        </p:txBody>
      </p:sp>
      <p:sp>
        <p:nvSpPr>
          <p:cNvPr id="3" name="Espace réservé du texte 2"/>
          <p:cNvSpPr>
            <a:spLocks noGrp="1"/>
          </p:cNvSpPr>
          <p:nvPr>
            <p:ph type="body" idx="1"/>
            <p:custDataLst>
              <p:tags r:id="rId8"/>
            </p:custDataLst>
          </p:nvPr>
        </p:nvSpPr>
        <p:spPr>
          <a:xfrm>
            <a:off x="165600" y="942560"/>
            <a:ext cx="9540000" cy="5435600"/>
          </a:xfrm>
          <a:prstGeom prst="rect">
            <a:avLst/>
          </a:prstGeom>
        </p:spPr>
        <p:txBody>
          <a:bodyPr vert="horz" lIns="91440" tIns="45720" rIns="91440" bIns="45720" rtlCol="0" anchor="t">
            <a:no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4" name="Graphic 3">
            <a:extLst>
              <a:ext uri="{FF2B5EF4-FFF2-40B4-BE49-F238E27FC236}">
                <a16:creationId xmlns:a16="http://schemas.microsoft.com/office/drawing/2014/main" id="{7098BA52-F84A-4125-8509-646F8414F92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655386" y="6588778"/>
            <a:ext cx="727208" cy="279473"/>
          </a:xfrm>
          <a:prstGeom prst="rect">
            <a:avLst/>
          </a:prstGeom>
        </p:spPr>
      </p:pic>
      <p:pic>
        <p:nvPicPr>
          <p:cNvPr id="2052" name="Picture 4">
            <a:extLst>
              <a:ext uri="{FF2B5EF4-FFF2-40B4-BE49-F238E27FC236}">
                <a16:creationId xmlns:a16="http://schemas.microsoft.com/office/drawing/2014/main" id="{FAE8D210-FE37-44BD-5763-E1380F41CC49}"/>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33258" y="6598729"/>
            <a:ext cx="429244" cy="22267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5F59110-78F8-8E42-E68D-CB817C59E07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695758" y="6630850"/>
            <a:ext cx="429245" cy="188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96945"/>
      </p:ext>
    </p:extLst>
  </p:cSld>
  <p:clrMap bg1="lt1" tx1="dk1" bg2="lt2" tx2="dk2" accent1="accent1" accent2="accent2" accent3="accent3" accent4="accent4" accent5="accent5" accent6="accent6" hlink="hlink" folHlink="folHlink"/>
  <p:sldLayoutIdLst>
    <p:sldLayoutId id="2147483696" r:id="rId1"/>
    <p:sldLayoutId id="2147483699" r:id="rId2"/>
    <p:sldLayoutId id="2147483692" r:id="rId3"/>
    <p:sldLayoutId id="2147483705" r:id="rId4"/>
  </p:sldLayoutIdLst>
  <p:transition/>
  <p:txStyles>
    <p:titleStyle>
      <a:lvl1pPr algn="l" rtl="0" eaLnBrk="1" fontAlgn="base" hangingPunct="1">
        <a:spcBef>
          <a:spcPct val="0"/>
        </a:spcBef>
        <a:spcAft>
          <a:spcPct val="0"/>
        </a:spcAft>
        <a:defRPr sz="1600" b="0">
          <a:solidFill>
            <a:schemeClr val="tx1"/>
          </a:solidFill>
          <a:latin typeface="+mj-lt"/>
          <a:ea typeface="+mj-ea"/>
          <a:cs typeface="+mj-cs"/>
        </a:defRPr>
      </a:lvl1pPr>
      <a:lvl2pPr algn="l" rtl="0" eaLnBrk="1" fontAlgn="base" hangingPunct="1">
        <a:spcBef>
          <a:spcPct val="0"/>
        </a:spcBef>
        <a:spcAft>
          <a:spcPct val="0"/>
        </a:spcAft>
        <a:defRPr b="1">
          <a:solidFill>
            <a:srgbClr val="007228"/>
          </a:solidFill>
          <a:latin typeface="Trebuchet MS" pitchFamily="34" charset="0"/>
        </a:defRPr>
      </a:lvl2pPr>
      <a:lvl3pPr algn="l" rtl="0" eaLnBrk="1" fontAlgn="base" hangingPunct="1">
        <a:spcBef>
          <a:spcPct val="0"/>
        </a:spcBef>
        <a:spcAft>
          <a:spcPct val="0"/>
        </a:spcAft>
        <a:defRPr b="1">
          <a:solidFill>
            <a:srgbClr val="007228"/>
          </a:solidFill>
          <a:latin typeface="Trebuchet MS" pitchFamily="34" charset="0"/>
        </a:defRPr>
      </a:lvl3pPr>
      <a:lvl4pPr algn="l" rtl="0" eaLnBrk="1" fontAlgn="base" hangingPunct="1">
        <a:spcBef>
          <a:spcPct val="0"/>
        </a:spcBef>
        <a:spcAft>
          <a:spcPct val="0"/>
        </a:spcAft>
        <a:defRPr b="1">
          <a:solidFill>
            <a:srgbClr val="007228"/>
          </a:solidFill>
          <a:latin typeface="Trebuchet MS" pitchFamily="34" charset="0"/>
        </a:defRPr>
      </a:lvl4pPr>
      <a:lvl5pPr algn="l" rtl="0" eaLnBrk="1" fontAlgn="base" hangingPunct="1">
        <a:spcBef>
          <a:spcPct val="0"/>
        </a:spcBef>
        <a:spcAft>
          <a:spcPct val="0"/>
        </a:spcAft>
        <a:defRPr b="1">
          <a:solidFill>
            <a:srgbClr val="007228"/>
          </a:solidFill>
          <a:latin typeface="Trebuchet MS" pitchFamily="34" charset="0"/>
        </a:defRPr>
      </a:lvl5pPr>
      <a:lvl6pPr marL="457200" algn="l" rtl="0" eaLnBrk="1" fontAlgn="base" hangingPunct="1">
        <a:spcBef>
          <a:spcPct val="0"/>
        </a:spcBef>
        <a:spcAft>
          <a:spcPct val="0"/>
        </a:spcAft>
        <a:defRPr sz="3200" b="1">
          <a:solidFill>
            <a:schemeClr val="accent1"/>
          </a:solidFill>
          <a:latin typeface="Trebuchet MS" pitchFamily="34" charset="0"/>
        </a:defRPr>
      </a:lvl6pPr>
      <a:lvl7pPr marL="914400" algn="l" rtl="0" eaLnBrk="1" fontAlgn="base" hangingPunct="1">
        <a:spcBef>
          <a:spcPct val="0"/>
        </a:spcBef>
        <a:spcAft>
          <a:spcPct val="0"/>
        </a:spcAft>
        <a:defRPr sz="3200" b="1">
          <a:solidFill>
            <a:schemeClr val="accent1"/>
          </a:solidFill>
          <a:latin typeface="Trebuchet MS" pitchFamily="34" charset="0"/>
        </a:defRPr>
      </a:lvl7pPr>
      <a:lvl8pPr marL="1371600" algn="l" rtl="0" eaLnBrk="1" fontAlgn="base" hangingPunct="1">
        <a:spcBef>
          <a:spcPct val="0"/>
        </a:spcBef>
        <a:spcAft>
          <a:spcPct val="0"/>
        </a:spcAft>
        <a:defRPr sz="3200" b="1">
          <a:solidFill>
            <a:schemeClr val="accent1"/>
          </a:solidFill>
          <a:latin typeface="Trebuchet MS" pitchFamily="34" charset="0"/>
        </a:defRPr>
      </a:lvl8pPr>
      <a:lvl9pPr marL="1828800" algn="l" rtl="0" eaLnBrk="1" fontAlgn="base" hangingPunct="1">
        <a:spcBef>
          <a:spcPct val="0"/>
        </a:spcBef>
        <a:spcAft>
          <a:spcPct val="0"/>
        </a:spcAft>
        <a:defRPr sz="3200" b="1">
          <a:solidFill>
            <a:schemeClr val="accent1"/>
          </a:solidFill>
          <a:latin typeface="Trebuchet MS" pitchFamily="34" charset="0"/>
        </a:defRPr>
      </a:lvl9pPr>
    </p:titleStyle>
    <p:bodyStyle>
      <a:lvl1pPr marL="285750" indent="-285750" algn="l" rtl="0" eaLnBrk="1" fontAlgn="base" hangingPunct="1">
        <a:spcBef>
          <a:spcPct val="35000"/>
        </a:spcBef>
        <a:spcAft>
          <a:spcPct val="0"/>
        </a:spcAft>
        <a:buClr>
          <a:schemeClr val="tx1"/>
        </a:buClr>
        <a:buSzPct val="100000"/>
        <a:buFont typeface="Arial" panose="020B0604020202020204" pitchFamily="34" charset="0"/>
        <a:buChar char="•"/>
        <a:defRPr sz="1400">
          <a:solidFill>
            <a:schemeClr val="tx1"/>
          </a:solidFill>
          <a:latin typeface="+mj-lt"/>
          <a:ea typeface="+mn-ea"/>
          <a:cs typeface="+mn-cs"/>
        </a:defRPr>
      </a:lvl1pPr>
      <a:lvl2pPr marL="720725" indent="-187325" algn="l" rtl="0" eaLnBrk="1" fontAlgn="base" hangingPunct="1">
        <a:spcBef>
          <a:spcPct val="35000"/>
        </a:spcBef>
        <a:spcAft>
          <a:spcPct val="0"/>
        </a:spcAft>
        <a:buClr>
          <a:schemeClr val="tx1"/>
        </a:buClr>
        <a:buSzPct val="100000"/>
        <a:buFont typeface="Arial" panose="020B0604020202020204" pitchFamily="34" charset="0"/>
        <a:buChar char="•"/>
        <a:defRPr sz="1200">
          <a:solidFill>
            <a:schemeClr val="tx1"/>
          </a:solidFill>
          <a:latin typeface="+mj-lt"/>
        </a:defRPr>
      </a:lvl2pPr>
      <a:lvl3pPr marL="1076325" indent="-228600" algn="l" rtl="0" eaLnBrk="1" fontAlgn="base" hangingPunct="1">
        <a:spcBef>
          <a:spcPct val="35000"/>
        </a:spcBef>
        <a:spcAft>
          <a:spcPct val="0"/>
        </a:spcAft>
        <a:buClr>
          <a:schemeClr val="tx1"/>
        </a:buClr>
        <a:buSzPct val="100000"/>
        <a:buFont typeface="Arial" panose="020B0604020202020204" pitchFamily="34" charset="0"/>
        <a:buChar char="•"/>
        <a:defRPr sz="1200">
          <a:solidFill>
            <a:schemeClr val="tx1"/>
          </a:solidFill>
          <a:latin typeface="+mj-lt"/>
        </a:defRPr>
      </a:lvl3pPr>
      <a:lvl4pPr marL="1654175" indent="-285750" algn="l" rtl="0" eaLnBrk="1" fontAlgn="base" hangingPunct="1">
        <a:spcBef>
          <a:spcPct val="35000"/>
        </a:spcBef>
        <a:spcAft>
          <a:spcPct val="0"/>
        </a:spcAft>
        <a:buClr>
          <a:schemeClr val="tx1"/>
        </a:buClr>
        <a:buSzPct val="100000"/>
        <a:buFont typeface="Arial" panose="020B0604020202020204" pitchFamily="34" charset="0"/>
        <a:buChar char="•"/>
        <a:defRPr lang="en-GB" altLang="en-GB" sz="1200" dirty="0">
          <a:solidFill>
            <a:schemeClr val="tx1"/>
          </a:solidFill>
          <a:latin typeface="+mj-lt"/>
        </a:defRPr>
      </a:lvl4pPr>
      <a:lvl5pPr marL="2152650" indent="-171450" algn="l" rtl="0" eaLnBrk="1" fontAlgn="base" hangingPunct="1">
        <a:spcBef>
          <a:spcPct val="35000"/>
        </a:spcBef>
        <a:spcAft>
          <a:spcPct val="0"/>
        </a:spcAft>
        <a:buClr>
          <a:schemeClr val="tx1"/>
        </a:buClr>
        <a:buSzPct val="100000"/>
        <a:buFont typeface="Arial" panose="020B0604020202020204" pitchFamily="34" charset="0"/>
        <a:buChar char="•"/>
        <a:defRPr sz="1200">
          <a:solidFill>
            <a:schemeClr val="tx1"/>
          </a:solidFill>
          <a:latin typeface="+mj-lt"/>
        </a:defRPr>
      </a:lvl5pPr>
      <a:lvl6pPr marL="26670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6pPr>
      <a:lvl7pPr marL="31242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7pPr>
      <a:lvl8pPr marL="35814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8pPr>
      <a:lvl9pPr marL="40386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6.png"/><Relationship Id="rId7" Type="http://schemas.openxmlformats.org/officeDocument/2006/relationships/image" Target="../media/image10.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18E5-A750-5230-8BC8-8F9AF1D0E09F}"/>
              </a:ext>
            </a:extLst>
          </p:cNvPr>
          <p:cNvSpPr>
            <a:spLocks noGrp="1"/>
          </p:cNvSpPr>
          <p:nvPr>
            <p:ph type="ctrTitle"/>
          </p:nvPr>
        </p:nvSpPr>
        <p:spPr>
          <a:xfrm>
            <a:off x="975124" y="1845126"/>
            <a:ext cx="5209366" cy="584775"/>
          </a:xfrm>
        </p:spPr>
        <p:txBody>
          <a:bodyPr/>
          <a:lstStyle/>
          <a:p>
            <a:r>
              <a:rPr lang="en-US" sz="3200" err="1">
                <a:latin typeface="Arial Nova"/>
                <a:cs typeface="Arial"/>
              </a:rPr>
              <a:t>HomeCo</a:t>
            </a:r>
            <a:r>
              <a:rPr lang="en-US" sz="3200">
                <a:latin typeface="Arial Nova"/>
                <a:cs typeface="Arial"/>
              </a:rPr>
              <a:t> Strategic Plan</a:t>
            </a:r>
          </a:p>
        </p:txBody>
      </p:sp>
      <p:sp>
        <p:nvSpPr>
          <p:cNvPr id="3" name="Text Placeholder 2">
            <a:extLst>
              <a:ext uri="{FF2B5EF4-FFF2-40B4-BE49-F238E27FC236}">
                <a16:creationId xmlns:a16="http://schemas.microsoft.com/office/drawing/2014/main" id="{36334790-8689-74C8-5502-B8D8C25CE9BC}"/>
              </a:ext>
            </a:extLst>
          </p:cNvPr>
          <p:cNvSpPr>
            <a:spLocks noGrp="1"/>
          </p:cNvSpPr>
          <p:nvPr>
            <p:ph type="body" sz="quarter" idx="10"/>
          </p:nvPr>
        </p:nvSpPr>
        <p:spPr>
          <a:xfrm>
            <a:off x="897036" y="3011845"/>
            <a:ext cx="3676775" cy="360362"/>
          </a:xfrm>
        </p:spPr>
        <p:txBody>
          <a:bodyPr/>
          <a:lstStyle/>
          <a:p>
            <a:r>
              <a:rPr lang="en-US" sz="1600">
                <a:latin typeface="Arial Nova"/>
                <a:cs typeface="Arial"/>
              </a:rPr>
              <a:t>17 February 2023</a:t>
            </a:r>
          </a:p>
        </p:txBody>
      </p:sp>
      <p:sp>
        <p:nvSpPr>
          <p:cNvPr id="4" name="Text Placeholder 3">
            <a:extLst>
              <a:ext uri="{FF2B5EF4-FFF2-40B4-BE49-F238E27FC236}">
                <a16:creationId xmlns:a16="http://schemas.microsoft.com/office/drawing/2014/main" id="{3F0F718B-9608-9502-317E-D6D10FA0A3B6}"/>
              </a:ext>
            </a:extLst>
          </p:cNvPr>
          <p:cNvSpPr>
            <a:spLocks noGrp="1"/>
          </p:cNvSpPr>
          <p:nvPr>
            <p:ph type="body" sz="quarter" idx="11"/>
          </p:nvPr>
        </p:nvSpPr>
        <p:spPr>
          <a:xfrm>
            <a:off x="897036" y="3563531"/>
            <a:ext cx="3676775" cy="360362"/>
          </a:xfrm>
        </p:spPr>
        <p:txBody>
          <a:bodyPr/>
          <a:lstStyle/>
          <a:p>
            <a:r>
              <a:rPr lang="en-US" sz="1600">
                <a:latin typeface="Arial Nova"/>
                <a:cs typeface="Arial"/>
              </a:rPr>
              <a:t>Felipe </a:t>
            </a:r>
            <a:r>
              <a:rPr lang="en-US" sz="1600" err="1">
                <a:latin typeface="Arial Nova"/>
                <a:cs typeface="Arial"/>
              </a:rPr>
              <a:t>Garavano</a:t>
            </a:r>
            <a:endParaRPr lang="en-US" sz="1600">
              <a:latin typeface="Arial Nova"/>
              <a:cs typeface="Arial"/>
            </a:endParaRPr>
          </a:p>
          <a:p>
            <a:r>
              <a:rPr lang="en-US" sz="1600" err="1">
                <a:latin typeface="Arial Nova"/>
                <a:cs typeface="Arial"/>
              </a:rPr>
              <a:t>Congjie</a:t>
            </a:r>
            <a:r>
              <a:rPr lang="en-US" sz="1600">
                <a:latin typeface="Arial Nova"/>
                <a:cs typeface="Arial"/>
              </a:rPr>
              <a:t> An</a:t>
            </a:r>
          </a:p>
          <a:p>
            <a:r>
              <a:rPr lang="en-US" sz="1600">
                <a:latin typeface="Arial Nova"/>
                <a:cs typeface="Arial"/>
              </a:rPr>
              <a:t>Jackson Burke</a:t>
            </a:r>
          </a:p>
          <a:p>
            <a:r>
              <a:rPr lang="en-US" sz="1600">
                <a:latin typeface="Arial Nova"/>
                <a:cs typeface="Arial"/>
              </a:rPr>
              <a:t>Kenza </a:t>
            </a:r>
            <a:r>
              <a:rPr lang="en-US" sz="1600" err="1">
                <a:latin typeface="Arial Nova"/>
                <a:cs typeface="Arial"/>
              </a:rPr>
              <a:t>Baddou</a:t>
            </a:r>
            <a:endParaRPr lang="en-US" sz="1600">
              <a:latin typeface="Arial Nova"/>
              <a:cs typeface="Arial"/>
            </a:endParaRPr>
          </a:p>
          <a:p>
            <a:r>
              <a:rPr lang="en-US" sz="1600">
                <a:latin typeface="Arial Nova"/>
                <a:cs typeface="Arial"/>
              </a:rPr>
              <a:t>Aline </a:t>
            </a:r>
            <a:r>
              <a:rPr lang="en-US" sz="1600" err="1">
                <a:latin typeface="Arial Nova"/>
                <a:cs typeface="Arial"/>
              </a:rPr>
              <a:t>Helburg</a:t>
            </a:r>
            <a:endParaRPr lang="en-US" sz="1600">
              <a:latin typeface="Arial Nova"/>
              <a:cs typeface="Arial"/>
            </a:endParaRPr>
          </a:p>
          <a:p>
            <a:r>
              <a:rPr lang="en-US" sz="1600">
                <a:latin typeface="Arial Nova"/>
                <a:cs typeface="Arial"/>
              </a:rPr>
              <a:t>Sanjana Gupta</a:t>
            </a:r>
            <a:endParaRPr lang="en-US" sz="1600">
              <a:latin typeface="Arial Nova"/>
            </a:endParaRPr>
          </a:p>
        </p:txBody>
      </p:sp>
      <p:pic>
        <p:nvPicPr>
          <p:cNvPr id="1028" name="Picture 4" descr="ESSEC MS CENTRALE-ESSEC Entrepreneurs | Cergy-Pontoise">
            <a:extLst>
              <a:ext uri="{FF2B5EF4-FFF2-40B4-BE49-F238E27FC236}">
                <a16:creationId xmlns:a16="http://schemas.microsoft.com/office/drawing/2014/main" id="{079A3C64-B656-F220-2275-8BBD0F8BE4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704" y="5867845"/>
            <a:ext cx="642366" cy="642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47757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7CECF1-E6AE-7939-C32A-D02BB8CDD2FE}"/>
              </a:ext>
            </a:extLst>
          </p:cNvPr>
          <p:cNvSpPr>
            <a:spLocks noGrp="1"/>
          </p:cNvSpPr>
          <p:nvPr>
            <p:ph type="title"/>
          </p:nvPr>
        </p:nvSpPr>
        <p:spPr>
          <a:xfrm>
            <a:off x="165600" y="147600"/>
            <a:ext cx="8824429" cy="684000"/>
          </a:xfrm>
        </p:spPr>
        <p:txBody>
          <a:bodyPr/>
          <a:lstStyle/>
          <a:p>
            <a:r>
              <a:rPr lang="en-US" sz="2400" b="1" dirty="0">
                <a:latin typeface="Arial Nova"/>
              </a:rPr>
              <a:t>We computed a Customer Lifetime Value analysis based on recency, frequency, and monetary value </a:t>
            </a:r>
            <a:endParaRPr lang="en-US" sz="2400" b="1" dirty="0"/>
          </a:p>
        </p:txBody>
      </p:sp>
      <p:sp>
        <p:nvSpPr>
          <p:cNvPr id="3" name="Espace réservé du contenu 2">
            <a:extLst>
              <a:ext uri="{FF2B5EF4-FFF2-40B4-BE49-F238E27FC236}">
                <a16:creationId xmlns:a16="http://schemas.microsoft.com/office/drawing/2014/main" id="{E294A305-AC69-8B0E-1B9C-AD298E437A5D}"/>
              </a:ext>
            </a:extLst>
          </p:cNvPr>
          <p:cNvSpPr>
            <a:spLocks noGrp="1"/>
          </p:cNvSpPr>
          <p:nvPr>
            <p:ph idx="1"/>
          </p:nvPr>
        </p:nvSpPr>
        <p:spPr>
          <a:xfrm>
            <a:off x="165599" y="1139179"/>
            <a:ext cx="9531288" cy="4493052"/>
          </a:xfrm>
        </p:spPr>
        <p:txBody>
          <a:bodyPr/>
          <a:lstStyle/>
          <a:p>
            <a:r>
              <a:rPr lang="en-US" sz="1600">
                <a:latin typeface="Arial Nova"/>
                <a:cs typeface="Arial"/>
              </a:rPr>
              <a:t>We made a RFM analysis for all customers with at least 2 orders.</a:t>
            </a:r>
            <a:endParaRPr lang="en-US" sz="1600">
              <a:latin typeface="Arial Nova"/>
            </a:endParaRPr>
          </a:p>
        </p:txBody>
      </p:sp>
      <p:pic>
        <p:nvPicPr>
          <p:cNvPr id="26" name="Graphique 25" descr="Réveil avec un remplissage uni">
            <a:extLst>
              <a:ext uri="{FF2B5EF4-FFF2-40B4-BE49-F238E27FC236}">
                <a16:creationId xmlns:a16="http://schemas.microsoft.com/office/drawing/2014/main" id="{D138190D-A63F-EEC8-B474-117CED5B1E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27754" y="1857391"/>
            <a:ext cx="914400" cy="914400"/>
          </a:xfrm>
          <a:prstGeom prst="rect">
            <a:avLst/>
          </a:prstGeom>
        </p:spPr>
      </p:pic>
      <p:pic>
        <p:nvPicPr>
          <p:cNvPr id="10" name="Graphique 10" descr="Flèche en cercle avec un remplissage uni">
            <a:extLst>
              <a:ext uri="{FF2B5EF4-FFF2-40B4-BE49-F238E27FC236}">
                <a16:creationId xmlns:a16="http://schemas.microsoft.com/office/drawing/2014/main" id="{B8EBA01A-121E-F581-AE2B-DFD82579DD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24784" y="1857391"/>
            <a:ext cx="914400" cy="914400"/>
          </a:xfrm>
          <a:prstGeom prst="rect">
            <a:avLst/>
          </a:prstGeom>
        </p:spPr>
      </p:pic>
      <p:pic>
        <p:nvPicPr>
          <p:cNvPr id="11" name="Graphique 20" descr="Calculatrice avec un remplissage uni">
            <a:extLst>
              <a:ext uri="{FF2B5EF4-FFF2-40B4-BE49-F238E27FC236}">
                <a16:creationId xmlns:a16="http://schemas.microsoft.com/office/drawing/2014/main" id="{5D66E6AC-F70E-4D51-F97C-AE126285D5B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00719" y="1857391"/>
            <a:ext cx="914400" cy="914400"/>
          </a:xfrm>
          <a:prstGeom prst="rect">
            <a:avLst/>
          </a:prstGeom>
        </p:spPr>
      </p:pic>
      <p:sp>
        <p:nvSpPr>
          <p:cNvPr id="24" name="ZoneTexte 23">
            <a:extLst>
              <a:ext uri="{FF2B5EF4-FFF2-40B4-BE49-F238E27FC236}">
                <a16:creationId xmlns:a16="http://schemas.microsoft.com/office/drawing/2014/main" id="{D3108606-57F6-EBF3-B2D7-3D0C9E425CDC}"/>
              </a:ext>
            </a:extLst>
          </p:cNvPr>
          <p:cNvSpPr txBox="1"/>
          <p:nvPr/>
        </p:nvSpPr>
        <p:spPr>
          <a:xfrm>
            <a:off x="1281319" y="2975272"/>
            <a:ext cx="160529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a:solidFill>
                  <a:schemeClr val="bg2"/>
                </a:solidFill>
                <a:latin typeface="Staatliches"/>
                <a:cs typeface="Arial"/>
              </a:rPr>
              <a:t>Recency</a:t>
            </a:r>
            <a:endParaRPr lang="en-US">
              <a:solidFill>
                <a:schemeClr val="bg2"/>
              </a:solidFill>
            </a:endParaRPr>
          </a:p>
        </p:txBody>
      </p:sp>
      <p:sp>
        <p:nvSpPr>
          <p:cNvPr id="27" name="ZoneTexte 26">
            <a:extLst>
              <a:ext uri="{FF2B5EF4-FFF2-40B4-BE49-F238E27FC236}">
                <a16:creationId xmlns:a16="http://schemas.microsoft.com/office/drawing/2014/main" id="{871B7F37-66D7-8EB4-BCE7-AA83620578D2}"/>
              </a:ext>
            </a:extLst>
          </p:cNvPr>
          <p:cNvSpPr txBox="1"/>
          <p:nvPr/>
        </p:nvSpPr>
        <p:spPr>
          <a:xfrm>
            <a:off x="4279339" y="2975271"/>
            <a:ext cx="160529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a:solidFill>
                  <a:schemeClr val="bg2"/>
                </a:solidFill>
                <a:latin typeface="Staatliches"/>
                <a:cs typeface="Arial"/>
              </a:rPr>
              <a:t>Frequency</a:t>
            </a:r>
            <a:endParaRPr lang="en-US">
              <a:solidFill>
                <a:schemeClr val="bg2"/>
              </a:solidFill>
            </a:endParaRPr>
          </a:p>
        </p:txBody>
      </p:sp>
      <p:sp>
        <p:nvSpPr>
          <p:cNvPr id="29" name="ZoneTexte 28">
            <a:extLst>
              <a:ext uri="{FF2B5EF4-FFF2-40B4-BE49-F238E27FC236}">
                <a16:creationId xmlns:a16="http://schemas.microsoft.com/office/drawing/2014/main" id="{750FAE37-4FED-467E-DADF-87750E9BFB67}"/>
              </a:ext>
            </a:extLst>
          </p:cNvPr>
          <p:cNvSpPr txBox="1"/>
          <p:nvPr/>
        </p:nvSpPr>
        <p:spPr>
          <a:xfrm>
            <a:off x="7055274" y="2975271"/>
            <a:ext cx="160529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a:solidFill>
                  <a:schemeClr val="bg2"/>
                </a:solidFill>
                <a:latin typeface="Staatliches"/>
                <a:cs typeface="Arial"/>
              </a:rPr>
              <a:t>MONETARY</a:t>
            </a:r>
            <a:endParaRPr lang="en-US">
              <a:solidFill>
                <a:schemeClr val="bg2"/>
              </a:solidFill>
            </a:endParaRPr>
          </a:p>
        </p:txBody>
      </p:sp>
      <p:sp>
        <p:nvSpPr>
          <p:cNvPr id="30" name="ZoneTexte 29">
            <a:extLst>
              <a:ext uri="{FF2B5EF4-FFF2-40B4-BE49-F238E27FC236}">
                <a16:creationId xmlns:a16="http://schemas.microsoft.com/office/drawing/2014/main" id="{59ED1219-4C2E-007A-B5FC-C55BB9921C48}"/>
              </a:ext>
            </a:extLst>
          </p:cNvPr>
          <p:cNvSpPr txBox="1"/>
          <p:nvPr/>
        </p:nvSpPr>
        <p:spPr>
          <a:xfrm>
            <a:off x="709667" y="3413593"/>
            <a:ext cx="2824324" cy="27699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fr-FR" sz="1200">
                <a:solidFill>
                  <a:schemeClr val="tx1">
                    <a:lumMod val="50000"/>
                  </a:schemeClr>
                </a:solidFill>
                <a:latin typeface="Arial Nova"/>
                <a:cs typeface="Arial"/>
              </a:rPr>
              <a:t>Age in </a:t>
            </a:r>
            <a:r>
              <a:rPr lang="fr-FR" sz="1200" err="1">
                <a:solidFill>
                  <a:schemeClr val="tx1">
                    <a:lumMod val="50000"/>
                  </a:schemeClr>
                </a:solidFill>
                <a:latin typeface="Arial Nova"/>
                <a:cs typeface="Arial"/>
              </a:rPr>
              <a:t>Months</a:t>
            </a:r>
            <a:r>
              <a:rPr lang="fr-FR" sz="1200">
                <a:solidFill>
                  <a:schemeClr val="tx1">
                    <a:lumMod val="50000"/>
                  </a:schemeClr>
                </a:solidFill>
                <a:latin typeface="Arial Nova"/>
                <a:cs typeface="Arial"/>
              </a:rPr>
              <a:t> at time of last </a:t>
            </a:r>
            <a:r>
              <a:rPr lang="fr-FR" sz="1200" err="1">
                <a:solidFill>
                  <a:schemeClr val="tx1">
                    <a:lumMod val="50000"/>
                  </a:schemeClr>
                </a:solidFill>
                <a:latin typeface="Arial Nova"/>
                <a:cs typeface="Arial"/>
              </a:rPr>
              <a:t>order</a:t>
            </a:r>
            <a:endParaRPr lang="fr-FR" sz="1200">
              <a:solidFill>
                <a:schemeClr val="tx1">
                  <a:lumMod val="50000"/>
                </a:schemeClr>
              </a:solidFill>
              <a:latin typeface="Arial Nova"/>
            </a:endParaRPr>
          </a:p>
        </p:txBody>
      </p:sp>
      <p:sp>
        <p:nvSpPr>
          <p:cNvPr id="31" name="ZoneTexte 30">
            <a:extLst>
              <a:ext uri="{FF2B5EF4-FFF2-40B4-BE49-F238E27FC236}">
                <a16:creationId xmlns:a16="http://schemas.microsoft.com/office/drawing/2014/main" id="{A0BCE72C-5E44-3CE5-0193-B5FF3088147F}"/>
              </a:ext>
            </a:extLst>
          </p:cNvPr>
          <p:cNvSpPr txBox="1"/>
          <p:nvPr/>
        </p:nvSpPr>
        <p:spPr>
          <a:xfrm>
            <a:off x="3935669" y="3396166"/>
            <a:ext cx="2292631" cy="27699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fr-FR" sz="1200" err="1">
                <a:solidFill>
                  <a:schemeClr val="tx1">
                    <a:lumMod val="50000"/>
                  </a:schemeClr>
                </a:solidFill>
                <a:latin typeface="Arial Nova"/>
                <a:cs typeface="Arial"/>
              </a:rPr>
              <a:t>Number</a:t>
            </a:r>
            <a:r>
              <a:rPr lang="fr-FR" sz="1200">
                <a:solidFill>
                  <a:schemeClr val="tx1">
                    <a:lumMod val="50000"/>
                  </a:schemeClr>
                </a:solidFill>
                <a:latin typeface="Arial Nova"/>
                <a:cs typeface="Arial"/>
              </a:rPr>
              <a:t> of </a:t>
            </a:r>
            <a:r>
              <a:rPr lang="fr-FR" sz="1200" err="1">
                <a:solidFill>
                  <a:schemeClr val="tx1">
                    <a:lumMod val="50000"/>
                  </a:schemeClr>
                </a:solidFill>
                <a:latin typeface="Arial Nova"/>
                <a:cs typeface="Arial"/>
              </a:rPr>
              <a:t>lifetime</a:t>
            </a:r>
            <a:r>
              <a:rPr lang="fr-FR" sz="1200">
                <a:solidFill>
                  <a:schemeClr val="tx1">
                    <a:lumMod val="50000"/>
                  </a:schemeClr>
                </a:solidFill>
                <a:latin typeface="Arial Nova"/>
                <a:cs typeface="Arial"/>
              </a:rPr>
              <a:t> </a:t>
            </a:r>
            <a:r>
              <a:rPr lang="fr-FR" sz="1200" err="1">
                <a:solidFill>
                  <a:schemeClr val="tx1">
                    <a:lumMod val="50000"/>
                  </a:schemeClr>
                </a:solidFill>
                <a:latin typeface="Arial Nova"/>
                <a:cs typeface="Arial"/>
              </a:rPr>
              <a:t>orders</a:t>
            </a:r>
            <a:endParaRPr lang="fr-FR" sz="1100">
              <a:solidFill>
                <a:schemeClr val="tx1">
                  <a:lumMod val="50000"/>
                </a:schemeClr>
              </a:solidFill>
              <a:latin typeface="Arial Nova"/>
            </a:endParaRPr>
          </a:p>
        </p:txBody>
      </p:sp>
      <p:sp>
        <p:nvSpPr>
          <p:cNvPr id="32" name="ZoneTexte 31">
            <a:extLst>
              <a:ext uri="{FF2B5EF4-FFF2-40B4-BE49-F238E27FC236}">
                <a16:creationId xmlns:a16="http://schemas.microsoft.com/office/drawing/2014/main" id="{D7932712-09ED-A435-D925-13565EEF0A07}"/>
              </a:ext>
            </a:extLst>
          </p:cNvPr>
          <p:cNvSpPr txBox="1"/>
          <p:nvPr/>
        </p:nvSpPr>
        <p:spPr>
          <a:xfrm>
            <a:off x="6432087" y="3396164"/>
            <a:ext cx="2851664" cy="27699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fr-FR" sz="1200" err="1">
                <a:solidFill>
                  <a:schemeClr val="tx1">
                    <a:lumMod val="50000"/>
                  </a:schemeClr>
                </a:solidFill>
                <a:latin typeface="Arial Nova"/>
                <a:cs typeface="Arial"/>
              </a:rPr>
              <a:t>Average</a:t>
            </a:r>
            <a:r>
              <a:rPr lang="fr-FR" sz="1200">
                <a:solidFill>
                  <a:schemeClr val="tx1">
                    <a:lumMod val="50000"/>
                  </a:schemeClr>
                </a:solidFill>
                <a:latin typeface="Arial Nova"/>
                <a:cs typeface="Arial"/>
              </a:rPr>
              <a:t> </a:t>
            </a:r>
            <a:r>
              <a:rPr lang="fr-FR" sz="1200" err="1">
                <a:solidFill>
                  <a:schemeClr val="tx1">
                    <a:lumMod val="50000"/>
                  </a:schemeClr>
                </a:solidFill>
                <a:latin typeface="Arial Nova"/>
                <a:cs typeface="Arial"/>
              </a:rPr>
              <a:t>amount</a:t>
            </a:r>
            <a:r>
              <a:rPr lang="fr-FR" sz="1200">
                <a:solidFill>
                  <a:schemeClr val="tx1">
                    <a:lumMod val="50000"/>
                  </a:schemeClr>
                </a:solidFill>
                <a:latin typeface="Arial Nova"/>
                <a:cs typeface="Arial"/>
              </a:rPr>
              <a:t> </a:t>
            </a:r>
            <a:r>
              <a:rPr lang="fr-FR" sz="1200" err="1">
                <a:solidFill>
                  <a:schemeClr val="tx1">
                    <a:lumMod val="50000"/>
                  </a:schemeClr>
                </a:solidFill>
                <a:latin typeface="Arial Nova"/>
                <a:cs typeface="Arial"/>
              </a:rPr>
              <a:t>spend</a:t>
            </a:r>
            <a:r>
              <a:rPr lang="fr-FR" sz="1200">
                <a:solidFill>
                  <a:schemeClr val="tx1">
                    <a:lumMod val="50000"/>
                  </a:schemeClr>
                </a:solidFill>
                <a:latin typeface="Arial Nova"/>
                <a:cs typeface="Arial"/>
              </a:rPr>
              <a:t> per </a:t>
            </a:r>
            <a:r>
              <a:rPr lang="fr-FR" sz="1200" err="1">
                <a:solidFill>
                  <a:schemeClr val="tx1">
                    <a:lumMod val="50000"/>
                  </a:schemeClr>
                </a:solidFill>
                <a:latin typeface="Arial Nova"/>
                <a:cs typeface="Arial"/>
              </a:rPr>
              <a:t>order</a:t>
            </a:r>
            <a:endParaRPr lang="fr-FR" sz="1200">
              <a:solidFill>
                <a:schemeClr val="tx1">
                  <a:lumMod val="50000"/>
                </a:schemeClr>
              </a:solidFill>
              <a:latin typeface="Arial Nova"/>
            </a:endParaRPr>
          </a:p>
        </p:txBody>
      </p:sp>
      <p:sp>
        <p:nvSpPr>
          <p:cNvPr id="35" name="Ellipse 34">
            <a:extLst>
              <a:ext uri="{FF2B5EF4-FFF2-40B4-BE49-F238E27FC236}">
                <a16:creationId xmlns:a16="http://schemas.microsoft.com/office/drawing/2014/main" id="{2CF8CDDF-E055-71D6-3952-411FEA8A630F}"/>
              </a:ext>
            </a:extLst>
          </p:cNvPr>
          <p:cNvSpPr/>
          <p:nvPr/>
        </p:nvSpPr>
        <p:spPr bwMode="auto">
          <a:xfrm>
            <a:off x="1580257" y="4406012"/>
            <a:ext cx="1011995" cy="1011952"/>
          </a:xfrm>
          <a:prstGeom prst="ellipse">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200" b="0" i="0" u="none" strike="noStrike" cap="none" normalizeH="0" baseline="0" err="1">
              <a:ln>
                <a:noFill/>
              </a:ln>
              <a:solidFill>
                <a:schemeClr val="tx1"/>
              </a:solidFill>
              <a:effectLst/>
              <a:latin typeface="Trebuchet MS" pitchFamily="34" charset="0"/>
            </a:endParaRPr>
          </a:p>
        </p:txBody>
      </p:sp>
      <p:sp>
        <p:nvSpPr>
          <p:cNvPr id="37" name="Ellipse 36">
            <a:extLst>
              <a:ext uri="{FF2B5EF4-FFF2-40B4-BE49-F238E27FC236}">
                <a16:creationId xmlns:a16="http://schemas.microsoft.com/office/drawing/2014/main" id="{D4472486-365D-DFCA-4BE6-71D89E1B1080}"/>
              </a:ext>
            </a:extLst>
          </p:cNvPr>
          <p:cNvSpPr/>
          <p:nvPr/>
        </p:nvSpPr>
        <p:spPr bwMode="auto">
          <a:xfrm>
            <a:off x="1498112" y="4327970"/>
            <a:ext cx="1177909" cy="116803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200" b="0" i="0" u="none" strike="noStrike" cap="none" normalizeH="0" baseline="0" err="1">
              <a:ln>
                <a:noFill/>
              </a:ln>
              <a:solidFill>
                <a:schemeClr val="tx1"/>
              </a:solidFill>
              <a:effectLst/>
              <a:latin typeface="Trebuchet MS" pitchFamily="34" charset="0"/>
            </a:endParaRPr>
          </a:p>
        </p:txBody>
      </p:sp>
      <p:sp>
        <p:nvSpPr>
          <p:cNvPr id="39" name="ZoneTexte 38">
            <a:extLst>
              <a:ext uri="{FF2B5EF4-FFF2-40B4-BE49-F238E27FC236}">
                <a16:creationId xmlns:a16="http://schemas.microsoft.com/office/drawing/2014/main" id="{4323F588-779D-8F74-2719-E9B5B2A2BADF}"/>
              </a:ext>
            </a:extLst>
          </p:cNvPr>
          <p:cNvSpPr txBox="1"/>
          <p:nvPr/>
        </p:nvSpPr>
        <p:spPr>
          <a:xfrm>
            <a:off x="1809006" y="4596289"/>
            <a:ext cx="6047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rgbClr val="434343"/>
                </a:solidFill>
                <a:latin typeface="Staatliches"/>
                <a:cs typeface="Arial"/>
              </a:rPr>
              <a:t>24</a:t>
            </a:r>
            <a:endParaRPr lang="en-US" sz="3600"/>
          </a:p>
        </p:txBody>
      </p:sp>
      <p:sp>
        <p:nvSpPr>
          <p:cNvPr id="40" name="ZoneTexte 39">
            <a:extLst>
              <a:ext uri="{FF2B5EF4-FFF2-40B4-BE49-F238E27FC236}">
                <a16:creationId xmlns:a16="http://schemas.microsoft.com/office/drawing/2014/main" id="{19009DF1-ADB0-22E1-18E8-9D993C62B226}"/>
              </a:ext>
            </a:extLst>
          </p:cNvPr>
          <p:cNvSpPr txBox="1"/>
          <p:nvPr/>
        </p:nvSpPr>
        <p:spPr>
          <a:xfrm>
            <a:off x="1546293" y="3799576"/>
            <a:ext cx="1071279"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fr-FR" sz="1800" i="1" err="1">
                <a:solidFill>
                  <a:schemeClr val="tx1">
                    <a:lumMod val="50000"/>
                  </a:schemeClr>
                </a:solidFill>
                <a:latin typeface="Arial Nova"/>
                <a:cs typeface="Arial"/>
              </a:rPr>
              <a:t>Average</a:t>
            </a:r>
            <a:endParaRPr lang="fr-FR" sz="1800" i="1">
              <a:solidFill>
                <a:schemeClr val="tx1">
                  <a:lumMod val="50000"/>
                </a:schemeClr>
              </a:solidFill>
              <a:latin typeface="Arial Nova"/>
            </a:endParaRPr>
          </a:p>
        </p:txBody>
      </p:sp>
      <p:sp>
        <p:nvSpPr>
          <p:cNvPr id="41" name="Ellipse 40">
            <a:extLst>
              <a:ext uri="{FF2B5EF4-FFF2-40B4-BE49-F238E27FC236}">
                <a16:creationId xmlns:a16="http://schemas.microsoft.com/office/drawing/2014/main" id="{A70D2331-C364-72AE-D9D5-D54A46E281CB}"/>
              </a:ext>
            </a:extLst>
          </p:cNvPr>
          <p:cNvSpPr/>
          <p:nvPr/>
        </p:nvSpPr>
        <p:spPr bwMode="auto">
          <a:xfrm>
            <a:off x="4575987" y="4408503"/>
            <a:ext cx="1011995" cy="1011952"/>
          </a:xfrm>
          <a:prstGeom prst="ellipse">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200" b="0" i="0" u="none" strike="noStrike" cap="none" normalizeH="0" baseline="0" err="1">
              <a:ln>
                <a:noFill/>
              </a:ln>
              <a:solidFill>
                <a:schemeClr val="tx1"/>
              </a:solidFill>
              <a:effectLst/>
              <a:latin typeface="Trebuchet MS" pitchFamily="34" charset="0"/>
            </a:endParaRPr>
          </a:p>
        </p:txBody>
      </p:sp>
      <p:sp>
        <p:nvSpPr>
          <p:cNvPr id="42" name="Ellipse 41">
            <a:extLst>
              <a:ext uri="{FF2B5EF4-FFF2-40B4-BE49-F238E27FC236}">
                <a16:creationId xmlns:a16="http://schemas.microsoft.com/office/drawing/2014/main" id="{404A1CE9-E6C1-2066-3863-8DC9E2C4758C}"/>
              </a:ext>
            </a:extLst>
          </p:cNvPr>
          <p:cNvSpPr/>
          <p:nvPr/>
        </p:nvSpPr>
        <p:spPr bwMode="auto">
          <a:xfrm>
            <a:off x="4493030" y="4330461"/>
            <a:ext cx="1177909" cy="116803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200" b="0" i="0" u="none" strike="noStrike" cap="none" normalizeH="0" baseline="0" err="1">
              <a:ln>
                <a:noFill/>
              </a:ln>
              <a:solidFill>
                <a:schemeClr val="tx1"/>
              </a:solidFill>
              <a:effectLst/>
              <a:latin typeface="Trebuchet MS" pitchFamily="34" charset="0"/>
            </a:endParaRPr>
          </a:p>
        </p:txBody>
      </p:sp>
      <p:sp>
        <p:nvSpPr>
          <p:cNvPr id="43" name="ZoneTexte 42">
            <a:extLst>
              <a:ext uri="{FF2B5EF4-FFF2-40B4-BE49-F238E27FC236}">
                <a16:creationId xmlns:a16="http://schemas.microsoft.com/office/drawing/2014/main" id="{5816967E-C431-7FA6-1D34-D1476ED60600}"/>
              </a:ext>
            </a:extLst>
          </p:cNvPr>
          <p:cNvSpPr txBox="1"/>
          <p:nvPr/>
        </p:nvSpPr>
        <p:spPr>
          <a:xfrm>
            <a:off x="4874865" y="4587575"/>
            <a:ext cx="4142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434343"/>
                </a:solidFill>
                <a:latin typeface="Staatliches"/>
              </a:rPr>
              <a:t>4</a:t>
            </a:r>
          </a:p>
        </p:txBody>
      </p:sp>
      <p:sp>
        <p:nvSpPr>
          <p:cNvPr id="44" name="ZoneTexte 43">
            <a:extLst>
              <a:ext uri="{FF2B5EF4-FFF2-40B4-BE49-F238E27FC236}">
                <a16:creationId xmlns:a16="http://schemas.microsoft.com/office/drawing/2014/main" id="{6D0D135D-C229-73D4-F40B-F39B0C19C47F}"/>
              </a:ext>
            </a:extLst>
          </p:cNvPr>
          <p:cNvSpPr txBox="1"/>
          <p:nvPr/>
        </p:nvSpPr>
        <p:spPr>
          <a:xfrm>
            <a:off x="4546345" y="3799575"/>
            <a:ext cx="1071279"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fr-FR" sz="1800" i="1" err="1">
                <a:solidFill>
                  <a:schemeClr val="tx1">
                    <a:lumMod val="50000"/>
                  </a:schemeClr>
                </a:solidFill>
                <a:latin typeface="Arial Nova"/>
                <a:cs typeface="Arial"/>
              </a:rPr>
              <a:t>Average</a:t>
            </a:r>
            <a:endParaRPr lang="fr-FR" sz="1800" i="1">
              <a:solidFill>
                <a:schemeClr val="tx1">
                  <a:lumMod val="50000"/>
                </a:schemeClr>
              </a:solidFill>
              <a:latin typeface="Arial Nova"/>
            </a:endParaRPr>
          </a:p>
        </p:txBody>
      </p:sp>
      <p:sp>
        <p:nvSpPr>
          <p:cNvPr id="45" name="Ellipse 44">
            <a:extLst>
              <a:ext uri="{FF2B5EF4-FFF2-40B4-BE49-F238E27FC236}">
                <a16:creationId xmlns:a16="http://schemas.microsoft.com/office/drawing/2014/main" id="{A40AD1BA-47F1-0212-F432-7F6DB46949D6}"/>
              </a:ext>
            </a:extLst>
          </p:cNvPr>
          <p:cNvSpPr/>
          <p:nvPr/>
        </p:nvSpPr>
        <p:spPr bwMode="auto">
          <a:xfrm>
            <a:off x="7351922" y="4406011"/>
            <a:ext cx="1011995" cy="1011952"/>
          </a:xfrm>
          <a:prstGeom prst="ellipse">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200" b="0" i="0" u="none" strike="noStrike" cap="none" normalizeH="0" baseline="0" err="1">
              <a:ln>
                <a:noFill/>
              </a:ln>
              <a:solidFill>
                <a:schemeClr val="tx1"/>
              </a:solidFill>
              <a:effectLst/>
              <a:latin typeface="Trebuchet MS" pitchFamily="34" charset="0"/>
            </a:endParaRPr>
          </a:p>
        </p:txBody>
      </p:sp>
      <p:sp>
        <p:nvSpPr>
          <p:cNvPr id="46" name="Ellipse 45">
            <a:extLst>
              <a:ext uri="{FF2B5EF4-FFF2-40B4-BE49-F238E27FC236}">
                <a16:creationId xmlns:a16="http://schemas.microsoft.com/office/drawing/2014/main" id="{DD8948E7-8FF3-11AD-C00B-40387F7DDCD5}"/>
              </a:ext>
            </a:extLst>
          </p:cNvPr>
          <p:cNvSpPr/>
          <p:nvPr/>
        </p:nvSpPr>
        <p:spPr bwMode="auto">
          <a:xfrm>
            <a:off x="7268965" y="4327969"/>
            <a:ext cx="1177909" cy="116803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200" b="0" i="0" u="none" strike="noStrike" cap="none" normalizeH="0" baseline="0" err="1">
              <a:ln>
                <a:noFill/>
              </a:ln>
              <a:solidFill>
                <a:schemeClr val="tx1"/>
              </a:solidFill>
              <a:effectLst/>
              <a:latin typeface="Trebuchet MS" pitchFamily="34" charset="0"/>
            </a:endParaRPr>
          </a:p>
        </p:txBody>
      </p:sp>
      <p:sp>
        <p:nvSpPr>
          <p:cNvPr id="47" name="ZoneTexte 46">
            <a:extLst>
              <a:ext uri="{FF2B5EF4-FFF2-40B4-BE49-F238E27FC236}">
                <a16:creationId xmlns:a16="http://schemas.microsoft.com/office/drawing/2014/main" id="{CC8E5EC4-2A75-5698-0280-83E8044649B6}"/>
              </a:ext>
            </a:extLst>
          </p:cNvPr>
          <p:cNvSpPr txBox="1"/>
          <p:nvPr/>
        </p:nvSpPr>
        <p:spPr>
          <a:xfrm>
            <a:off x="7516329" y="4605002"/>
            <a:ext cx="6831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solidFill>
                  <a:srgbClr val="434343"/>
                </a:solidFill>
                <a:latin typeface="Staatliches"/>
                <a:cs typeface="Arial"/>
              </a:rPr>
              <a:t>70</a:t>
            </a:r>
            <a:endParaRPr lang="en-US" sz="3600">
              <a:solidFill>
                <a:srgbClr val="434343"/>
              </a:solidFill>
              <a:latin typeface="Staatliches"/>
            </a:endParaRPr>
          </a:p>
        </p:txBody>
      </p:sp>
      <p:sp>
        <p:nvSpPr>
          <p:cNvPr id="48" name="ZoneTexte 47">
            <a:extLst>
              <a:ext uri="{FF2B5EF4-FFF2-40B4-BE49-F238E27FC236}">
                <a16:creationId xmlns:a16="http://schemas.microsoft.com/office/drawing/2014/main" id="{E9575BDE-BCAF-39D6-4371-CAF68FFEEF7A}"/>
              </a:ext>
            </a:extLst>
          </p:cNvPr>
          <p:cNvSpPr txBox="1"/>
          <p:nvPr/>
        </p:nvSpPr>
        <p:spPr>
          <a:xfrm>
            <a:off x="7322280" y="3799575"/>
            <a:ext cx="1071279"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fr-FR" sz="1800" i="1" err="1">
                <a:solidFill>
                  <a:schemeClr val="tx1">
                    <a:lumMod val="50000"/>
                  </a:schemeClr>
                </a:solidFill>
                <a:latin typeface="+mj-lt"/>
                <a:cs typeface="Arial"/>
              </a:rPr>
              <a:t>A</a:t>
            </a:r>
            <a:r>
              <a:rPr lang="fr-FR" sz="1800" i="1" err="1">
                <a:solidFill>
                  <a:schemeClr val="tx1">
                    <a:lumMod val="50000"/>
                  </a:schemeClr>
                </a:solidFill>
                <a:latin typeface="Arial Nova"/>
                <a:cs typeface="Arial"/>
              </a:rPr>
              <a:t>verage</a:t>
            </a:r>
            <a:endParaRPr lang="fr-FR" sz="1800" i="1">
              <a:solidFill>
                <a:schemeClr val="tx1">
                  <a:lumMod val="50000"/>
                </a:schemeClr>
              </a:solidFill>
              <a:latin typeface="Arial Nova"/>
            </a:endParaRPr>
          </a:p>
        </p:txBody>
      </p:sp>
      <p:grpSp>
        <p:nvGrpSpPr>
          <p:cNvPr id="5" name="Group 4">
            <a:extLst>
              <a:ext uri="{FF2B5EF4-FFF2-40B4-BE49-F238E27FC236}">
                <a16:creationId xmlns:a16="http://schemas.microsoft.com/office/drawing/2014/main" id="{3B402E57-47C2-6FD2-6BDD-D8CE5D947221}"/>
              </a:ext>
            </a:extLst>
          </p:cNvPr>
          <p:cNvGrpSpPr/>
          <p:nvPr/>
        </p:nvGrpSpPr>
        <p:grpSpPr>
          <a:xfrm>
            <a:off x="8990030" y="114786"/>
            <a:ext cx="715570" cy="715570"/>
            <a:chOff x="1315274" y="1677309"/>
            <a:chExt cx="715570" cy="715570"/>
          </a:xfrm>
        </p:grpSpPr>
        <p:sp>
          <p:nvSpPr>
            <p:cNvPr id="6" name="Oval 5">
              <a:extLst>
                <a:ext uri="{FF2B5EF4-FFF2-40B4-BE49-F238E27FC236}">
                  <a16:creationId xmlns:a16="http://schemas.microsoft.com/office/drawing/2014/main" id="{43EE459F-82BB-2E22-C212-57DCFEAC352D}"/>
                </a:ext>
              </a:extLst>
            </p:cNvPr>
            <p:cNvSpPr/>
            <p:nvPr/>
          </p:nvSpPr>
          <p:spPr bwMode="auto">
            <a:xfrm>
              <a:off x="1315274" y="1677309"/>
              <a:ext cx="715570" cy="715570"/>
            </a:xfrm>
            <a:prstGeom prst="ellips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err="1">
                <a:ln>
                  <a:noFill/>
                </a:ln>
                <a:solidFill>
                  <a:schemeClr val="tx1"/>
                </a:solidFill>
                <a:effectLst/>
                <a:latin typeface="Trebuchet MS" pitchFamily="34" charset="0"/>
              </a:endParaRPr>
            </a:p>
          </p:txBody>
        </p:sp>
        <p:pic>
          <p:nvPicPr>
            <p:cNvPr id="7" name="Picture 2">
              <a:extLst>
                <a:ext uri="{FF2B5EF4-FFF2-40B4-BE49-F238E27FC236}">
                  <a16:creationId xmlns:a16="http://schemas.microsoft.com/office/drawing/2014/main" id="{A2AA92C2-1B7D-320C-4414-72A304460A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1653" y="1823688"/>
              <a:ext cx="422811" cy="422811"/>
            </a:xfrm>
            <a:prstGeom prst="rect">
              <a:avLst/>
            </a:prstGeom>
            <a:noFill/>
          </p:spPr>
        </p:pic>
      </p:grpSp>
    </p:spTree>
    <p:extLst>
      <p:ext uri="{BB962C8B-B14F-4D97-AF65-F5344CB8AC3E}">
        <p14:creationId xmlns:p14="http://schemas.microsoft.com/office/powerpoint/2010/main" val="319880047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7CECF1-E6AE-7939-C32A-D02BB8CDD2FE}"/>
              </a:ext>
            </a:extLst>
          </p:cNvPr>
          <p:cNvSpPr>
            <a:spLocks noGrp="1"/>
          </p:cNvSpPr>
          <p:nvPr>
            <p:ph type="title"/>
          </p:nvPr>
        </p:nvSpPr>
        <p:spPr>
          <a:xfrm>
            <a:off x="165600" y="147600"/>
            <a:ext cx="8622140" cy="684000"/>
          </a:xfrm>
        </p:spPr>
        <p:txBody>
          <a:bodyPr/>
          <a:lstStyle/>
          <a:p>
            <a:r>
              <a:rPr lang="en-US" sz="2400" b="1">
                <a:latin typeface="Arial Nova"/>
                <a:cs typeface="Arial"/>
              </a:rPr>
              <a:t>Based on RFM analysis, we computed CLV for customers with &lt;-- 1 purchase and divided them into 4 segments</a:t>
            </a:r>
            <a:endParaRPr lang="en-US" sz="2400" b="1">
              <a:latin typeface="Arial Nova"/>
            </a:endParaRPr>
          </a:p>
        </p:txBody>
      </p:sp>
      <p:sp>
        <p:nvSpPr>
          <p:cNvPr id="5" name="Rectangle : coins arrondis 4">
            <a:extLst>
              <a:ext uri="{FF2B5EF4-FFF2-40B4-BE49-F238E27FC236}">
                <a16:creationId xmlns:a16="http://schemas.microsoft.com/office/drawing/2014/main" id="{96317E08-6660-1101-BA10-5DD4477FEC9C}"/>
              </a:ext>
            </a:extLst>
          </p:cNvPr>
          <p:cNvSpPr/>
          <p:nvPr/>
        </p:nvSpPr>
        <p:spPr bwMode="auto">
          <a:xfrm>
            <a:off x="465083" y="2308437"/>
            <a:ext cx="1704927" cy="2055774"/>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fr-FR" dirty="0" err="1">
                <a:latin typeface="Arial Nova"/>
                <a:cs typeface="Arial"/>
              </a:rPr>
              <a:t>Customers</a:t>
            </a:r>
            <a:r>
              <a:rPr lang="fr-FR" dirty="0">
                <a:latin typeface="Arial Nova"/>
                <a:cs typeface="Arial"/>
              </a:rPr>
              <a:t> </a:t>
            </a:r>
            <a:r>
              <a:rPr lang="fr-FR" dirty="0" err="1">
                <a:latin typeface="Arial Nova"/>
                <a:cs typeface="Arial"/>
              </a:rPr>
              <a:t>who</a:t>
            </a:r>
            <a:r>
              <a:rPr lang="fr-FR" dirty="0">
                <a:latin typeface="Arial Nova"/>
                <a:cs typeface="Arial"/>
              </a:rPr>
              <a:t> have made </a:t>
            </a:r>
            <a:r>
              <a:rPr lang="fr-FR" dirty="0" err="1">
                <a:latin typeface="Arial Nova"/>
                <a:cs typeface="Arial"/>
              </a:rPr>
              <a:t>only</a:t>
            </a:r>
            <a:r>
              <a:rPr lang="fr-FR" dirty="0">
                <a:latin typeface="Arial Nova"/>
                <a:cs typeface="Arial"/>
              </a:rPr>
              <a:t> 1 </a:t>
            </a:r>
            <a:r>
              <a:rPr lang="fr-FR" dirty="0" err="1">
                <a:latin typeface="Arial Nova"/>
                <a:cs typeface="Arial"/>
              </a:rPr>
              <a:t>purchase</a:t>
            </a:r>
            <a:r>
              <a:rPr lang="fr-FR" dirty="0">
                <a:latin typeface="Arial Nova"/>
                <a:cs typeface="Arial"/>
              </a:rPr>
              <a:t> in </a:t>
            </a:r>
            <a:r>
              <a:rPr lang="fr-FR" dirty="0" err="1">
                <a:latin typeface="Arial Nova"/>
                <a:cs typeface="Arial"/>
              </a:rPr>
              <a:t>their</a:t>
            </a:r>
            <a:r>
              <a:rPr lang="fr-FR" dirty="0">
                <a:latin typeface="Arial Nova"/>
                <a:cs typeface="Arial"/>
              </a:rPr>
              <a:t> </a:t>
            </a:r>
            <a:r>
              <a:rPr lang="fr-FR" dirty="0" err="1">
                <a:latin typeface="Arial Nova"/>
                <a:cs typeface="Arial"/>
              </a:rPr>
              <a:t>lifetime</a:t>
            </a:r>
            <a:r>
              <a:rPr lang="fr-FR" dirty="0">
                <a:latin typeface="Arial Nova"/>
                <a:cs typeface="Arial"/>
              </a:rPr>
              <a:t>.</a:t>
            </a:r>
          </a:p>
          <a:p>
            <a:pPr algn="ctr"/>
            <a:r>
              <a:rPr lang="fr-FR" dirty="0" err="1">
                <a:latin typeface="Arial Nova"/>
                <a:cs typeface="Arial"/>
              </a:rPr>
              <a:t>These</a:t>
            </a:r>
            <a:r>
              <a:rPr lang="fr-FR" dirty="0">
                <a:latin typeface="Arial Nova"/>
                <a:cs typeface="Arial"/>
              </a:rPr>
              <a:t> are about </a:t>
            </a:r>
            <a:r>
              <a:rPr lang="fr-FR" dirty="0" err="1">
                <a:latin typeface="Arial Nova"/>
                <a:cs typeface="Arial"/>
              </a:rPr>
              <a:t>half</a:t>
            </a:r>
            <a:r>
              <a:rPr lang="fr-FR" dirty="0">
                <a:latin typeface="Arial Nova"/>
                <a:cs typeface="Arial"/>
              </a:rPr>
              <a:t> </a:t>
            </a:r>
            <a:r>
              <a:rPr lang="fr-FR" dirty="0" err="1">
                <a:latin typeface="Arial Nova"/>
                <a:cs typeface="Arial"/>
              </a:rPr>
              <a:t>our</a:t>
            </a:r>
            <a:r>
              <a:rPr lang="fr-FR" dirty="0">
                <a:latin typeface="Arial Nova"/>
                <a:cs typeface="Arial"/>
              </a:rPr>
              <a:t> </a:t>
            </a:r>
            <a:r>
              <a:rPr lang="fr-FR" dirty="0" err="1">
                <a:latin typeface="Arial Nova"/>
                <a:cs typeface="Arial"/>
              </a:rPr>
              <a:t>historic</a:t>
            </a:r>
            <a:r>
              <a:rPr lang="fr-FR" dirty="0">
                <a:latin typeface="Arial Nova"/>
                <a:cs typeface="Arial"/>
              </a:rPr>
              <a:t> </a:t>
            </a:r>
            <a:r>
              <a:rPr lang="fr-FR" dirty="0" err="1">
                <a:latin typeface="Arial Nova"/>
                <a:cs typeface="Arial"/>
              </a:rPr>
              <a:t>customers</a:t>
            </a:r>
            <a:r>
              <a:rPr lang="fr-FR" dirty="0">
                <a:latin typeface="Arial Nova"/>
                <a:cs typeface="Arial"/>
              </a:rPr>
              <a:t>.</a:t>
            </a:r>
            <a:endParaRPr lang="fr-FR" dirty="0">
              <a:latin typeface="Arial Nova"/>
            </a:endParaRPr>
          </a:p>
        </p:txBody>
      </p:sp>
      <p:sp>
        <p:nvSpPr>
          <p:cNvPr id="7" name="Rectangle : coins arrondis 6">
            <a:extLst>
              <a:ext uri="{FF2B5EF4-FFF2-40B4-BE49-F238E27FC236}">
                <a16:creationId xmlns:a16="http://schemas.microsoft.com/office/drawing/2014/main" id="{EF124476-FEA6-2911-DDF9-9E62B2DA58FB}"/>
              </a:ext>
            </a:extLst>
          </p:cNvPr>
          <p:cNvSpPr/>
          <p:nvPr/>
        </p:nvSpPr>
        <p:spPr bwMode="auto">
          <a:xfrm>
            <a:off x="2846159" y="2308437"/>
            <a:ext cx="1704927" cy="2055774"/>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fr-FR" sz="1200">
                <a:latin typeface="Arial Nova"/>
                <a:cs typeface="Arial"/>
              </a:rPr>
              <a:t>Old </a:t>
            </a:r>
            <a:r>
              <a:rPr lang="fr-FR" sz="1200" err="1">
                <a:latin typeface="Arial Nova"/>
                <a:cs typeface="Arial"/>
              </a:rPr>
              <a:t>customers</a:t>
            </a:r>
            <a:r>
              <a:rPr lang="fr-FR" sz="1200">
                <a:latin typeface="Arial Nova"/>
                <a:cs typeface="Arial"/>
              </a:rPr>
              <a:t> </a:t>
            </a:r>
            <a:r>
              <a:rPr lang="fr-FR" sz="1200" err="1">
                <a:latin typeface="Arial Nova"/>
                <a:cs typeface="Arial"/>
              </a:rPr>
              <a:t>who</a:t>
            </a:r>
            <a:r>
              <a:rPr lang="fr-FR" sz="1200">
                <a:latin typeface="Arial Nova"/>
                <a:cs typeface="Arial"/>
              </a:rPr>
              <a:t> have </a:t>
            </a:r>
            <a:r>
              <a:rPr lang="fr-FR" sz="1200" err="1">
                <a:latin typeface="Arial Nova"/>
                <a:cs typeface="Arial"/>
              </a:rPr>
              <a:t>probably</a:t>
            </a:r>
            <a:r>
              <a:rPr lang="fr-FR" sz="1200">
                <a:latin typeface="Arial Nova"/>
                <a:cs typeface="Arial"/>
              </a:rPr>
              <a:t> </a:t>
            </a:r>
            <a:r>
              <a:rPr lang="fr-FR" sz="1200" err="1">
                <a:latin typeface="Arial Nova"/>
                <a:cs typeface="Arial"/>
              </a:rPr>
              <a:t>left</a:t>
            </a:r>
            <a:r>
              <a:rPr lang="fr-FR" sz="1200">
                <a:latin typeface="Arial Nova"/>
                <a:cs typeface="Arial"/>
              </a:rPr>
              <a:t> us </a:t>
            </a:r>
            <a:r>
              <a:rPr lang="fr-FR" sz="1200" err="1">
                <a:latin typeface="Arial Nova"/>
                <a:cs typeface="Arial"/>
              </a:rPr>
              <a:t>since</a:t>
            </a:r>
            <a:r>
              <a:rPr lang="fr-FR" sz="1200">
                <a:latin typeface="Arial Nova"/>
                <a:cs typeface="Arial"/>
              </a:rPr>
              <a:t> </a:t>
            </a:r>
            <a:r>
              <a:rPr lang="fr-FR" sz="1200" err="1">
                <a:latin typeface="Arial Nova"/>
                <a:cs typeface="Arial"/>
              </a:rPr>
              <a:t>they</a:t>
            </a:r>
            <a:r>
              <a:rPr lang="fr-FR" sz="1200">
                <a:latin typeface="Arial Nova"/>
                <a:cs typeface="Arial"/>
              </a:rPr>
              <a:t> have </a:t>
            </a:r>
            <a:r>
              <a:rPr lang="fr-FR" sz="1200" err="1">
                <a:latin typeface="Arial Nova"/>
                <a:cs typeface="Arial"/>
              </a:rPr>
              <a:t>low</a:t>
            </a:r>
            <a:r>
              <a:rPr lang="fr-FR" sz="1200">
                <a:latin typeface="Arial Nova"/>
                <a:cs typeface="Arial"/>
              </a:rPr>
              <a:t> </a:t>
            </a:r>
            <a:r>
              <a:rPr lang="fr-FR" sz="1200" err="1">
                <a:latin typeface="Arial Nova"/>
                <a:cs typeface="Arial"/>
              </a:rPr>
              <a:t>frequency</a:t>
            </a:r>
            <a:r>
              <a:rPr lang="fr-FR" sz="1200">
                <a:latin typeface="Arial Nova"/>
                <a:cs typeface="Arial"/>
              </a:rPr>
              <a:t> and </a:t>
            </a:r>
            <a:r>
              <a:rPr lang="fr-FR" sz="1200" err="1">
                <a:latin typeface="Arial Nova"/>
                <a:cs typeface="Arial"/>
              </a:rPr>
              <a:t>recency</a:t>
            </a:r>
            <a:r>
              <a:rPr lang="fr-FR" sz="1200">
                <a:latin typeface="Arial Nova"/>
                <a:cs typeface="Arial"/>
              </a:rPr>
              <a:t>. </a:t>
            </a:r>
            <a:r>
              <a:rPr lang="fr-FR" sz="1200" err="1">
                <a:latin typeface="Arial Nova"/>
                <a:cs typeface="Arial"/>
              </a:rPr>
              <a:t>Altough</a:t>
            </a:r>
            <a:r>
              <a:rPr lang="fr-FR" sz="1200">
                <a:latin typeface="Arial Nova"/>
                <a:cs typeface="Arial"/>
              </a:rPr>
              <a:t> </a:t>
            </a:r>
            <a:r>
              <a:rPr lang="fr-FR" sz="1200" err="1">
                <a:latin typeface="Arial Nova"/>
                <a:cs typeface="Arial"/>
              </a:rPr>
              <a:t>they</a:t>
            </a:r>
            <a:r>
              <a:rPr lang="fr-FR" sz="1200">
                <a:latin typeface="Arial Nova"/>
                <a:cs typeface="Arial"/>
              </a:rPr>
              <a:t> are a </a:t>
            </a:r>
            <a:r>
              <a:rPr lang="fr-FR" sz="1200" err="1">
                <a:latin typeface="Arial Nova"/>
                <a:cs typeface="Arial"/>
              </a:rPr>
              <a:t>significant</a:t>
            </a:r>
            <a:r>
              <a:rPr lang="fr-FR" sz="1200">
                <a:latin typeface="Arial Nova"/>
                <a:cs typeface="Arial"/>
              </a:rPr>
              <a:t> </a:t>
            </a:r>
            <a:r>
              <a:rPr lang="fr-FR" sz="1200" err="1">
                <a:latin typeface="Arial Nova"/>
                <a:cs typeface="Arial"/>
              </a:rPr>
              <a:t>amount</a:t>
            </a:r>
            <a:r>
              <a:rPr lang="fr-FR" sz="1200">
                <a:latin typeface="Arial Nova"/>
                <a:cs typeface="Arial"/>
              </a:rPr>
              <a:t>, </a:t>
            </a:r>
            <a:r>
              <a:rPr lang="fr-FR" sz="1200" err="1">
                <a:latin typeface="Arial Nova"/>
                <a:cs typeface="Arial"/>
              </a:rPr>
              <a:t>they</a:t>
            </a:r>
            <a:r>
              <a:rPr lang="fr-FR" sz="1200">
                <a:latin typeface="Arial Nova"/>
                <a:cs typeface="Arial"/>
              </a:rPr>
              <a:t> </a:t>
            </a:r>
            <a:r>
              <a:rPr lang="fr-FR" sz="1200" err="1">
                <a:latin typeface="Arial Nova"/>
                <a:cs typeface="Arial"/>
              </a:rPr>
              <a:t>don't</a:t>
            </a:r>
            <a:r>
              <a:rPr lang="fr-FR" sz="1200">
                <a:latin typeface="Arial Nova"/>
                <a:cs typeface="Arial"/>
              </a:rPr>
              <a:t> </a:t>
            </a:r>
            <a:r>
              <a:rPr lang="fr-FR" sz="1200" err="1">
                <a:latin typeface="Arial Nova"/>
                <a:cs typeface="Arial"/>
              </a:rPr>
              <a:t>account</a:t>
            </a:r>
            <a:r>
              <a:rPr lang="fr-FR" sz="1200">
                <a:latin typeface="Arial Nova"/>
                <a:cs typeface="Arial"/>
              </a:rPr>
              <a:t> for a large </a:t>
            </a:r>
            <a:r>
              <a:rPr lang="fr-FR" sz="1200" err="1">
                <a:latin typeface="Arial Nova"/>
                <a:cs typeface="Arial"/>
              </a:rPr>
              <a:t>share</a:t>
            </a:r>
            <a:r>
              <a:rPr lang="fr-FR" sz="1200">
                <a:latin typeface="Arial Nova"/>
                <a:cs typeface="Arial"/>
              </a:rPr>
              <a:t> of revenue</a:t>
            </a:r>
            <a:endParaRPr lang="fr-FR" sz="1200" b="0" i="0" u="none" strike="noStrike" cap="none" normalizeH="0" baseline="0">
              <a:ln>
                <a:noFill/>
              </a:ln>
              <a:solidFill>
                <a:schemeClr val="tx1"/>
              </a:solidFill>
              <a:effectLst/>
              <a:latin typeface="Arial Nova"/>
            </a:endParaRPr>
          </a:p>
        </p:txBody>
      </p:sp>
      <p:sp>
        <p:nvSpPr>
          <p:cNvPr id="8" name="Rectangle : coins arrondis 7">
            <a:extLst>
              <a:ext uri="{FF2B5EF4-FFF2-40B4-BE49-F238E27FC236}">
                <a16:creationId xmlns:a16="http://schemas.microsoft.com/office/drawing/2014/main" id="{49144F94-C216-8A01-E6DC-E4D28164D0D2}"/>
              </a:ext>
            </a:extLst>
          </p:cNvPr>
          <p:cNvSpPr/>
          <p:nvPr/>
        </p:nvSpPr>
        <p:spPr bwMode="auto">
          <a:xfrm>
            <a:off x="5227503" y="2308437"/>
            <a:ext cx="1835555" cy="21210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200">
                <a:latin typeface="Arial Nova"/>
                <a:cs typeface="Arial"/>
              </a:rPr>
              <a:t>Top 35%.</a:t>
            </a:r>
            <a:endParaRPr lang="en-US" sz="1200">
              <a:latin typeface="Arial Nova"/>
            </a:endParaRPr>
          </a:p>
          <a:p>
            <a:pPr algn="ctr"/>
            <a:r>
              <a:rPr lang="en-US" sz="1200">
                <a:latin typeface="Arial Nova"/>
                <a:cs typeface="Arial"/>
              </a:rPr>
              <a:t>They are relatively old customers, have a good frequency, and recency, their monetary value is not great, but they are loyal and account for 30% of total revenue.</a:t>
            </a:r>
            <a:endParaRPr lang="en-US" sz="1200">
              <a:latin typeface="Arial Nova"/>
            </a:endParaRPr>
          </a:p>
        </p:txBody>
      </p:sp>
      <p:sp>
        <p:nvSpPr>
          <p:cNvPr id="9" name="Rectangle : coins arrondis 8">
            <a:extLst>
              <a:ext uri="{FF2B5EF4-FFF2-40B4-BE49-F238E27FC236}">
                <a16:creationId xmlns:a16="http://schemas.microsoft.com/office/drawing/2014/main" id="{C59C6F78-5768-C59B-4303-252F1B0F3831}"/>
              </a:ext>
            </a:extLst>
          </p:cNvPr>
          <p:cNvSpPr/>
          <p:nvPr/>
        </p:nvSpPr>
        <p:spPr bwMode="auto">
          <a:xfrm>
            <a:off x="7587931" y="2308437"/>
            <a:ext cx="1704927" cy="2055774"/>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200">
                <a:cs typeface="Arial"/>
              </a:rPr>
              <a:t>Top 10% </a:t>
            </a:r>
            <a:endParaRPr lang="en-US" sz="1200" u="sng"/>
          </a:p>
          <a:p>
            <a:pPr algn="ctr"/>
            <a:r>
              <a:rPr lang="en-US" sz="1200">
                <a:cs typeface="Arial"/>
              </a:rPr>
              <a:t>They account for </a:t>
            </a:r>
            <a:r>
              <a:rPr lang="en-US" sz="1200" u="sng">
                <a:cs typeface="Arial"/>
              </a:rPr>
              <a:t>50% of the total revenue generated!</a:t>
            </a:r>
            <a:endParaRPr lang="en-US" sz="1200" u="sng"/>
          </a:p>
          <a:p>
            <a:pPr algn="ctr"/>
            <a:r>
              <a:rPr lang="en-US" sz="1200">
                <a:cs typeface="Arial"/>
              </a:rPr>
              <a:t>They have high frequency, recency, monetary value and are on average newer.</a:t>
            </a:r>
          </a:p>
        </p:txBody>
      </p:sp>
      <p:cxnSp>
        <p:nvCxnSpPr>
          <p:cNvPr id="12" name="Connecteur droit avec flèche 11">
            <a:extLst>
              <a:ext uri="{FF2B5EF4-FFF2-40B4-BE49-F238E27FC236}">
                <a16:creationId xmlns:a16="http://schemas.microsoft.com/office/drawing/2014/main" id="{D4DCF17A-D63F-367D-0B4F-4A2D6BD0C9FA}"/>
              </a:ext>
            </a:extLst>
          </p:cNvPr>
          <p:cNvCxnSpPr/>
          <p:nvPr/>
        </p:nvCxnSpPr>
        <p:spPr bwMode="auto">
          <a:xfrm flipH="1">
            <a:off x="1313886" y="1979600"/>
            <a:ext cx="3002" cy="329080"/>
          </a:xfrm>
          <a:prstGeom prst="straightConnector1">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Connecteur droit avec flèche 12">
            <a:extLst>
              <a:ext uri="{FF2B5EF4-FFF2-40B4-BE49-F238E27FC236}">
                <a16:creationId xmlns:a16="http://schemas.microsoft.com/office/drawing/2014/main" id="{080ED094-0BB8-1157-8E90-A99B6ABE2C3E}"/>
              </a:ext>
            </a:extLst>
          </p:cNvPr>
          <p:cNvCxnSpPr>
            <a:cxnSpLocks/>
          </p:cNvCxnSpPr>
          <p:nvPr/>
        </p:nvCxnSpPr>
        <p:spPr bwMode="auto">
          <a:xfrm flipH="1">
            <a:off x="3694590" y="1979600"/>
            <a:ext cx="3002" cy="329080"/>
          </a:xfrm>
          <a:prstGeom prst="straightConnector1">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Connecteur droit avec flèche 13">
            <a:extLst>
              <a:ext uri="{FF2B5EF4-FFF2-40B4-BE49-F238E27FC236}">
                <a16:creationId xmlns:a16="http://schemas.microsoft.com/office/drawing/2014/main" id="{7D464AFA-02A7-DBB3-4D20-7F76E2CB0684}"/>
              </a:ext>
            </a:extLst>
          </p:cNvPr>
          <p:cNvCxnSpPr>
            <a:cxnSpLocks/>
          </p:cNvCxnSpPr>
          <p:nvPr/>
        </p:nvCxnSpPr>
        <p:spPr bwMode="auto">
          <a:xfrm flipH="1">
            <a:off x="8437694" y="1979600"/>
            <a:ext cx="3002" cy="329080"/>
          </a:xfrm>
          <a:prstGeom prst="straightConnector1">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Connecteur droit avec flèche 14">
            <a:extLst>
              <a:ext uri="{FF2B5EF4-FFF2-40B4-BE49-F238E27FC236}">
                <a16:creationId xmlns:a16="http://schemas.microsoft.com/office/drawing/2014/main" id="{E0F9C2DC-2411-7948-8B1E-8D42C793379F}"/>
              </a:ext>
            </a:extLst>
          </p:cNvPr>
          <p:cNvCxnSpPr>
            <a:cxnSpLocks/>
          </p:cNvCxnSpPr>
          <p:nvPr/>
        </p:nvCxnSpPr>
        <p:spPr bwMode="auto">
          <a:xfrm flipH="1">
            <a:off x="6075805" y="1979601"/>
            <a:ext cx="3002" cy="329080"/>
          </a:xfrm>
          <a:prstGeom prst="straightConnector1">
            <a:avLst/>
          </a:prstGeom>
          <a:solidFill>
            <a:schemeClr val="accent1"/>
          </a:solidFill>
          <a:ln w="9525" cap="flat" cmpd="sng" algn="ctr">
            <a:solidFill>
              <a:schemeClr val="tx1"/>
            </a:solidFill>
            <a:prstDash val="solid"/>
            <a:round/>
            <a:headEnd type="none" w="med" len="med"/>
            <a:tailEnd type="none" w="med" len="med"/>
          </a:ln>
          <a:effectLst/>
        </p:spPr>
      </p:cxnSp>
      <p:sp>
        <p:nvSpPr>
          <p:cNvPr id="16" name="ZoneTexte 15">
            <a:extLst>
              <a:ext uri="{FF2B5EF4-FFF2-40B4-BE49-F238E27FC236}">
                <a16:creationId xmlns:a16="http://schemas.microsoft.com/office/drawing/2014/main" id="{E463F5BB-C12A-56A9-BAD6-F45AB9E16E07}"/>
              </a:ext>
            </a:extLst>
          </p:cNvPr>
          <p:cNvSpPr txBox="1"/>
          <p:nvPr/>
        </p:nvSpPr>
        <p:spPr>
          <a:xfrm>
            <a:off x="370490" y="1590770"/>
            <a:ext cx="195267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rgbClr val="434343"/>
                </a:solidFill>
                <a:latin typeface="Staatliches"/>
                <a:cs typeface="Arial"/>
              </a:rPr>
              <a:t>One-hit wonders</a:t>
            </a:r>
            <a:endParaRPr lang="en-US"/>
          </a:p>
        </p:txBody>
      </p:sp>
      <p:sp>
        <p:nvSpPr>
          <p:cNvPr id="17" name="ZoneTexte 16">
            <a:extLst>
              <a:ext uri="{FF2B5EF4-FFF2-40B4-BE49-F238E27FC236}">
                <a16:creationId xmlns:a16="http://schemas.microsoft.com/office/drawing/2014/main" id="{A11AD4CA-5907-0344-30D1-D42CFF6059D1}"/>
              </a:ext>
            </a:extLst>
          </p:cNvPr>
          <p:cNvSpPr txBox="1"/>
          <p:nvPr/>
        </p:nvSpPr>
        <p:spPr>
          <a:xfrm>
            <a:off x="3346943" y="1590769"/>
            <a:ext cx="69368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rgbClr val="434343"/>
                </a:solidFill>
                <a:latin typeface="Staatliches"/>
                <a:cs typeface="Arial"/>
              </a:rPr>
              <a:t>Lost</a:t>
            </a:r>
            <a:endParaRPr lang="en-US"/>
          </a:p>
        </p:txBody>
      </p:sp>
      <p:sp>
        <p:nvSpPr>
          <p:cNvPr id="18" name="ZoneTexte 17">
            <a:extLst>
              <a:ext uri="{FF2B5EF4-FFF2-40B4-BE49-F238E27FC236}">
                <a16:creationId xmlns:a16="http://schemas.microsoft.com/office/drawing/2014/main" id="{A4485BE3-0FDB-B0B8-EE14-6DD519ED5F7B}"/>
              </a:ext>
            </a:extLst>
          </p:cNvPr>
          <p:cNvSpPr txBox="1"/>
          <p:nvPr/>
        </p:nvSpPr>
        <p:spPr>
          <a:xfrm>
            <a:off x="5435627" y="1590770"/>
            <a:ext cx="1386614"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rgbClr val="434343"/>
                </a:solidFill>
                <a:latin typeface="Staatliches"/>
                <a:cs typeface="Arial"/>
              </a:rPr>
              <a:t>Loyal Base</a:t>
            </a:r>
            <a:endParaRPr lang="en-US" sz="2200">
              <a:solidFill>
                <a:srgbClr val="434343"/>
              </a:solidFill>
              <a:latin typeface="Staatliches"/>
            </a:endParaRPr>
          </a:p>
        </p:txBody>
      </p:sp>
      <p:sp>
        <p:nvSpPr>
          <p:cNvPr id="19" name="ZoneTexte 18">
            <a:extLst>
              <a:ext uri="{FF2B5EF4-FFF2-40B4-BE49-F238E27FC236}">
                <a16:creationId xmlns:a16="http://schemas.microsoft.com/office/drawing/2014/main" id="{F8CD8725-AA02-5F72-9D01-0DF324813A80}"/>
              </a:ext>
            </a:extLst>
          </p:cNvPr>
          <p:cNvSpPr txBox="1"/>
          <p:nvPr/>
        </p:nvSpPr>
        <p:spPr>
          <a:xfrm>
            <a:off x="7648614" y="1590769"/>
            <a:ext cx="147445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rgbClr val="434343"/>
                </a:solidFill>
                <a:latin typeface="Staatliches"/>
                <a:cs typeface="Arial"/>
              </a:rPr>
              <a:t>Golden eggs</a:t>
            </a:r>
            <a:endParaRPr lang="en-US" sz="2200">
              <a:solidFill>
                <a:srgbClr val="434343"/>
              </a:solidFill>
              <a:latin typeface="Staatliches"/>
            </a:endParaRPr>
          </a:p>
        </p:txBody>
      </p:sp>
      <p:sp>
        <p:nvSpPr>
          <p:cNvPr id="20" name="Accolade ouvrante 19">
            <a:extLst>
              <a:ext uri="{FF2B5EF4-FFF2-40B4-BE49-F238E27FC236}">
                <a16:creationId xmlns:a16="http://schemas.microsoft.com/office/drawing/2014/main" id="{482D476D-DCBB-47E9-AC4C-1D9EC9DB999A}"/>
              </a:ext>
            </a:extLst>
          </p:cNvPr>
          <p:cNvSpPr/>
          <p:nvPr/>
        </p:nvSpPr>
        <p:spPr bwMode="auto">
          <a:xfrm rot="16200000">
            <a:off x="7125736" y="2231844"/>
            <a:ext cx="157544" cy="4544646"/>
          </a:xfrm>
          <a:prstGeom prst="leftBrac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800" b="0" i="0" u="none" strike="noStrike" cap="none" normalizeH="0" baseline="0">
              <a:ln>
                <a:noFill/>
              </a:ln>
              <a:solidFill>
                <a:schemeClr val="tx1"/>
              </a:solidFill>
              <a:effectLst/>
              <a:latin typeface="Trebuchet MS" pitchFamily="34" charset="0"/>
            </a:endParaRPr>
          </a:p>
        </p:txBody>
      </p:sp>
      <p:sp>
        <p:nvSpPr>
          <p:cNvPr id="22" name="Ellipse 21">
            <a:extLst>
              <a:ext uri="{FF2B5EF4-FFF2-40B4-BE49-F238E27FC236}">
                <a16:creationId xmlns:a16="http://schemas.microsoft.com/office/drawing/2014/main" id="{AA56006E-B70C-B3BE-0525-A72AAF577C4C}"/>
              </a:ext>
            </a:extLst>
          </p:cNvPr>
          <p:cNvSpPr/>
          <p:nvPr/>
        </p:nvSpPr>
        <p:spPr bwMode="auto">
          <a:xfrm>
            <a:off x="7319296" y="4760913"/>
            <a:ext cx="1011995" cy="1011952"/>
          </a:xfrm>
          <a:prstGeom prst="ellipse">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200" b="0" i="0" u="none" strike="noStrike" cap="none" normalizeH="0" baseline="0" err="1">
              <a:ln>
                <a:noFill/>
              </a:ln>
              <a:solidFill>
                <a:schemeClr val="tx1"/>
              </a:solidFill>
              <a:effectLst/>
              <a:latin typeface="Trebuchet MS" pitchFamily="34" charset="0"/>
            </a:endParaRPr>
          </a:p>
        </p:txBody>
      </p:sp>
      <p:sp>
        <p:nvSpPr>
          <p:cNvPr id="23" name="Ellipse 22">
            <a:extLst>
              <a:ext uri="{FF2B5EF4-FFF2-40B4-BE49-F238E27FC236}">
                <a16:creationId xmlns:a16="http://schemas.microsoft.com/office/drawing/2014/main" id="{1C99FFF3-AC6D-6185-972D-5CF87F4C0B6F}"/>
              </a:ext>
            </a:extLst>
          </p:cNvPr>
          <p:cNvSpPr/>
          <p:nvPr/>
        </p:nvSpPr>
        <p:spPr bwMode="auto">
          <a:xfrm>
            <a:off x="7228439" y="4682871"/>
            <a:ext cx="1177909" cy="116803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200" b="0" i="0" u="none" strike="noStrike" cap="none" normalizeH="0" baseline="0" err="1">
              <a:ln>
                <a:noFill/>
              </a:ln>
              <a:solidFill>
                <a:schemeClr val="tx1"/>
              </a:solidFill>
              <a:effectLst/>
              <a:latin typeface="Trebuchet MS" pitchFamily="34" charset="0"/>
            </a:endParaRPr>
          </a:p>
        </p:txBody>
      </p:sp>
      <p:sp>
        <p:nvSpPr>
          <p:cNvPr id="25" name="ZoneTexte 24">
            <a:extLst>
              <a:ext uri="{FF2B5EF4-FFF2-40B4-BE49-F238E27FC236}">
                <a16:creationId xmlns:a16="http://schemas.microsoft.com/office/drawing/2014/main" id="{B3549DB4-10B2-E883-5099-087BDED9452B}"/>
              </a:ext>
            </a:extLst>
          </p:cNvPr>
          <p:cNvSpPr txBox="1"/>
          <p:nvPr/>
        </p:nvSpPr>
        <p:spPr>
          <a:xfrm>
            <a:off x="7444699" y="4998505"/>
            <a:ext cx="88125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434343"/>
                </a:solidFill>
                <a:latin typeface="Staatliches"/>
                <a:cs typeface="Arial"/>
              </a:rPr>
              <a:t>80%</a:t>
            </a:r>
            <a:endParaRPr lang="en-US" sz="3200"/>
          </a:p>
        </p:txBody>
      </p:sp>
      <p:sp>
        <p:nvSpPr>
          <p:cNvPr id="6" name="ZoneTexte 5">
            <a:extLst>
              <a:ext uri="{FF2B5EF4-FFF2-40B4-BE49-F238E27FC236}">
                <a16:creationId xmlns:a16="http://schemas.microsoft.com/office/drawing/2014/main" id="{7F7DF99A-40E7-BDE2-8C4E-6B6470EB5CF6}"/>
              </a:ext>
            </a:extLst>
          </p:cNvPr>
          <p:cNvSpPr txBox="1"/>
          <p:nvPr/>
        </p:nvSpPr>
        <p:spPr>
          <a:xfrm>
            <a:off x="8575989" y="4875661"/>
            <a:ext cx="14468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solidFill>
                  <a:schemeClr val="tx1">
                    <a:lumMod val="50000"/>
                  </a:schemeClr>
                </a:solidFill>
                <a:latin typeface="Arial Nova"/>
                <a:cs typeface="Arial"/>
              </a:rPr>
              <a:t>of Total Revenue</a:t>
            </a:r>
            <a:endParaRPr lang="fr-FR" sz="2000">
              <a:solidFill>
                <a:schemeClr val="tx1">
                  <a:lumMod val="50000"/>
                </a:schemeClr>
              </a:solidFill>
              <a:latin typeface="Arial Nova"/>
            </a:endParaRPr>
          </a:p>
        </p:txBody>
      </p:sp>
      <p:sp>
        <p:nvSpPr>
          <p:cNvPr id="10" name="Ellipse 9">
            <a:extLst>
              <a:ext uri="{FF2B5EF4-FFF2-40B4-BE49-F238E27FC236}">
                <a16:creationId xmlns:a16="http://schemas.microsoft.com/office/drawing/2014/main" id="{06A7574C-40E8-C368-C06C-B6A5DA31901A}"/>
              </a:ext>
            </a:extLst>
          </p:cNvPr>
          <p:cNvSpPr/>
          <p:nvPr/>
        </p:nvSpPr>
        <p:spPr bwMode="auto">
          <a:xfrm>
            <a:off x="4733059" y="4891623"/>
            <a:ext cx="672212" cy="706959"/>
          </a:xfrm>
          <a:prstGeom prst="ellipse">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200" b="0" i="0" u="none" strike="noStrike" cap="none" normalizeH="0" baseline="0" err="1">
              <a:ln>
                <a:noFill/>
              </a:ln>
              <a:solidFill>
                <a:schemeClr val="tx1"/>
              </a:solidFill>
              <a:effectLst/>
              <a:latin typeface="Trebuchet MS" pitchFamily="34" charset="0"/>
            </a:endParaRPr>
          </a:p>
        </p:txBody>
      </p:sp>
      <p:sp>
        <p:nvSpPr>
          <p:cNvPr id="11" name="Ellipse 10">
            <a:extLst>
              <a:ext uri="{FF2B5EF4-FFF2-40B4-BE49-F238E27FC236}">
                <a16:creationId xmlns:a16="http://schemas.microsoft.com/office/drawing/2014/main" id="{1A985081-10B2-7354-4573-030CDFF55E37}"/>
              </a:ext>
            </a:extLst>
          </p:cNvPr>
          <p:cNvSpPr/>
          <p:nvPr/>
        </p:nvSpPr>
        <p:spPr bwMode="auto">
          <a:xfrm>
            <a:off x="4650896" y="4813581"/>
            <a:ext cx="838126" cy="86304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200" b="0" i="0" u="none" strike="noStrike" cap="none" normalizeH="0" baseline="0" err="1">
              <a:ln>
                <a:noFill/>
              </a:ln>
              <a:solidFill>
                <a:schemeClr val="tx1"/>
              </a:solidFill>
              <a:effectLst/>
              <a:latin typeface="Trebuchet MS" pitchFamily="34" charset="0"/>
            </a:endParaRPr>
          </a:p>
        </p:txBody>
      </p:sp>
      <p:sp>
        <p:nvSpPr>
          <p:cNvPr id="21" name="ZoneTexte 20">
            <a:extLst>
              <a:ext uri="{FF2B5EF4-FFF2-40B4-BE49-F238E27FC236}">
                <a16:creationId xmlns:a16="http://schemas.microsoft.com/office/drawing/2014/main" id="{1480634A-1F62-430A-C9D4-19F210A1C385}"/>
              </a:ext>
            </a:extLst>
          </p:cNvPr>
          <p:cNvSpPr txBox="1"/>
          <p:nvPr/>
        </p:nvSpPr>
        <p:spPr>
          <a:xfrm>
            <a:off x="4823637" y="5059503"/>
            <a:ext cx="5676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rgbClr val="434343"/>
                </a:solidFill>
                <a:latin typeface="Staatliches"/>
                <a:cs typeface="Arial"/>
              </a:rPr>
              <a:t>35%</a:t>
            </a:r>
            <a:endParaRPr lang="en-US" sz="1800"/>
          </a:p>
        </p:txBody>
      </p:sp>
      <p:sp>
        <p:nvSpPr>
          <p:cNvPr id="24" name="ZoneTexte 23">
            <a:extLst>
              <a:ext uri="{FF2B5EF4-FFF2-40B4-BE49-F238E27FC236}">
                <a16:creationId xmlns:a16="http://schemas.microsoft.com/office/drawing/2014/main" id="{6B68893A-7E15-FFD5-B373-9AE17140BD30}"/>
              </a:ext>
            </a:extLst>
          </p:cNvPr>
          <p:cNvSpPr txBox="1"/>
          <p:nvPr/>
        </p:nvSpPr>
        <p:spPr>
          <a:xfrm>
            <a:off x="5650215" y="4875660"/>
            <a:ext cx="157749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solidFill>
                  <a:schemeClr val="tx1">
                    <a:lumMod val="50000"/>
                  </a:schemeClr>
                </a:solidFill>
                <a:latin typeface="Arial Nova"/>
                <a:cs typeface="Arial"/>
              </a:rPr>
              <a:t>of </a:t>
            </a:r>
            <a:r>
              <a:rPr lang="fr-FR" sz="2000" err="1">
                <a:solidFill>
                  <a:schemeClr val="tx1">
                    <a:lumMod val="50000"/>
                  </a:schemeClr>
                </a:solidFill>
                <a:latin typeface="Arial Nova"/>
                <a:cs typeface="Arial"/>
              </a:rPr>
              <a:t>customers</a:t>
            </a:r>
            <a:endParaRPr lang="fr-FR" sz="2000">
              <a:solidFill>
                <a:schemeClr val="tx1">
                  <a:lumMod val="50000"/>
                </a:schemeClr>
              </a:solidFill>
              <a:latin typeface="Arial Nova"/>
            </a:endParaRPr>
          </a:p>
        </p:txBody>
      </p:sp>
      <p:grpSp>
        <p:nvGrpSpPr>
          <p:cNvPr id="27" name="Group 26">
            <a:extLst>
              <a:ext uri="{FF2B5EF4-FFF2-40B4-BE49-F238E27FC236}">
                <a16:creationId xmlns:a16="http://schemas.microsoft.com/office/drawing/2014/main" id="{0F99326E-6980-2238-D2FE-E8126F9A3578}"/>
              </a:ext>
            </a:extLst>
          </p:cNvPr>
          <p:cNvGrpSpPr/>
          <p:nvPr/>
        </p:nvGrpSpPr>
        <p:grpSpPr>
          <a:xfrm>
            <a:off x="8990030" y="114786"/>
            <a:ext cx="715570" cy="715570"/>
            <a:chOff x="1315274" y="1677309"/>
            <a:chExt cx="715570" cy="715570"/>
          </a:xfrm>
        </p:grpSpPr>
        <p:sp>
          <p:nvSpPr>
            <p:cNvPr id="28" name="Oval 27">
              <a:extLst>
                <a:ext uri="{FF2B5EF4-FFF2-40B4-BE49-F238E27FC236}">
                  <a16:creationId xmlns:a16="http://schemas.microsoft.com/office/drawing/2014/main" id="{7051C127-0A8A-B8C9-EE4F-00744CE1FB47}"/>
                </a:ext>
              </a:extLst>
            </p:cNvPr>
            <p:cNvSpPr/>
            <p:nvPr/>
          </p:nvSpPr>
          <p:spPr bwMode="auto">
            <a:xfrm>
              <a:off x="1315274" y="1677309"/>
              <a:ext cx="715570" cy="715570"/>
            </a:xfrm>
            <a:prstGeom prst="ellips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err="1">
                <a:ln>
                  <a:noFill/>
                </a:ln>
                <a:solidFill>
                  <a:schemeClr val="tx1"/>
                </a:solidFill>
                <a:effectLst/>
                <a:latin typeface="Trebuchet MS" pitchFamily="34" charset="0"/>
              </a:endParaRPr>
            </a:p>
          </p:txBody>
        </p:sp>
        <p:pic>
          <p:nvPicPr>
            <p:cNvPr id="29" name="Picture 2">
              <a:extLst>
                <a:ext uri="{FF2B5EF4-FFF2-40B4-BE49-F238E27FC236}">
                  <a16:creationId xmlns:a16="http://schemas.microsoft.com/office/drawing/2014/main" id="{8CD22554-BDA0-8F4F-41DC-F8AB8F691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653" y="1823688"/>
              <a:ext cx="422811" cy="422811"/>
            </a:xfrm>
            <a:prstGeom prst="rect">
              <a:avLst/>
            </a:prstGeom>
            <a:noFill/>
          </p:spPr>
        </p:pic>
      </p:grpSp>
    </p:spTree>
    <p:extLst>
      <p:ext uri="{BB962C8B-B14F-4D97-AF65-F5344CB8AC3E}">
        <p14:creationId xmlns:p14="http://schemas.microsoft.com/office/powerpoint/2010/main" val="325671205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7CECF1-E6AE-7939-C32A-D02BB8CDD2FE}"/>
              </a:ext>
            </a:extLst>
          </p:cNvPr>
          <p:cNvSpPr>
            <a:spLocks noGrp="1"/>
          </p:cNvSpPr>
          <p:nvPr>
            <p:ph type="title"/>
          </p:nvPr>
        </p:nvSpPr>
        <p:spPr>
          <a:xfrm>
            <a:off x="165600" y="147600"/>
            <a:ext cx="8645340" cy="684000"/>
          </a:xfrm>
        </p:spPr>
        <p:txBody>
          <a:bodyPr/>
          <a:lstStyle/>
          <a:p>
            <a:r>
              <a:rPr lang="en-US" sz="2400" b="1" dirty="0">
                <a:latin typeface="Arial Nova"/>
              </a:rPr>
              <a:t>Each segment has distinct characteristics, illustrating their differential value to </a:t>
            </a:r>
            <a:r>
              <a:rPr lang="en-US" sz="2400" b="1" dirty="0" err="1">
                <a:latin typeface="Arial Nova"/>
              </a:rPr>
              <a:t>HomeCo</a:t>
            </a:r>
            <a:r>
              <a:rPr lang="en-US" sz="2400" b="1" dirty="0">
                <a:latin typeface="Arial Nova"/>
              </a:rPr>
              <a:t> </a:t>
            </a:r>
            <a:endParaRPr lang="en-US" sz="2400" b="1" dirty="0"/>
          </a:p>
        </p:txBody>
      </p:sp>
      <p:sp>
        <p:nvSpPr>
          <p:cNvPr id="3" name="Espace réservé du contenu 2">
            <a:extLst>
              <a:ext uri="{FF2B5EF4-FFF2-40B4-BE49-F238E27FC236}">
                <a16:creationId xmlns:a16="http://schemas.microsoft.com/office/drawing/2014/main" id="{E294A305-AC69-8B0E-1B9C-AD298E437A5D}"/>
              </a:ext>
            </a:extLst>
          </p:cNvPr>
          <p:cNvSpPr>
            <a:spLocks noGrp="1"/>
          </p:cNvSpPr>
          <p:nvPr>
            <p:ph idx="1"/>
          </p:nvPr>
        </p:nvSpPr>
        <p:spPr>
          <a:xfrm>
            <a:off x="165600" y="957878"/>
            <a:ext cx="9540000" cy="5421322"/>
          </a:xfrm>
        </p:spPr>
        <p:txBody>
          <a:bodyPr/>
          <a:lstStyle/>
          <a:p>
            <a:r>
              <a:rPr lang="en-US" dirty="0">
                <a:cs typeface="Arial"/>
              </a:rPr>
              <a:t>Here we have the characteristics of the average customer per segment. Frequency refers to the number of purchases done in their lifetime, recency is the age of the customer in months at the time of last order, monetary value refers to the average amount spent per order and the expected CLV is the value they will bring on average in the next 6 months.</a:t>
            </a:r>
            <a:endParaRPr lang="en-US" dirty="0"/>
          </a:p>
        </p:txBody>
      </p:sp>
      <p:pic>
        <p:nvPicPr>
          <p:cNvPr id="11" name="Image 11" descr="Une image contenant table&#10;&#10;Description générée automatiquement">
            <a:extLst>
              <a:ext uri="{FF2B5EF4-FFF2-40B4-BE49-F238E27FC236}">
                <a16:creationId xmlns:a16="http://schemas.microsoft.com/office/drawing/2014/main" id="{846FA339-5F1C-4D24-543F-441CADBD5AF4}"/>
              </a:ext>
            </a:extLst>
          </p:cNvPr>
          <p:cNvPicPr>
            <a:picLocks noChangeAspect="1"/>
          </p:cNvPicPr>
          <p:nvPr/>
        </p:nvPicPr>
        <p:blipFill>
          <a:blip r:embed="rId2"/>
          <a:stretch>
            <a:fillRect/>
          </a:stretch>
        </p:blipFill>
        <p:spPr>
          <a:xfrm>
            <a:off x="1004047" y="1630772"/>
            <a:ext cx="7864288" cy="1281738"/>
          </a:xfrm>
          <a:prstGeom prst="rect">
            <a:avLst/>
          </a:prstGeom>
        </p:spPr>
      </p:pic>
      <p:sp>
        <p:nvSpPr>
          <p:cNvPr id="15" name="Rectangle : coins arrondis 14">
            <a:extLst>
              <a:ext uri="{FF2B5EF4-FFF2-40B4-BE49-F238E27FC236}">
                <a16:creationId xmlns:a16="http://schemas.microsoft.com/office/drawing/2014/main" id="{AB736334-DEA1-0D96-12F0-29A692D72016}"/>
              </a:ext>
            </a:extLst>
          </p:cNvPr>
          <p:cNvSpPr/>
          <p:nvPr/>
        </p:nvSpPr>
        <p:spPr bwMode="auto">
          <a:xfrm>
            <a:off x="5056457" y="4704191"/>
            <a:ext cx="4193241" cy="1272401"/>
          </a:xfrm>
          <a:prstGeom prst="roundRect">
            <a:avLst/>
          </a:prstGeom>
          <a:solidFill>
            <a:schemeClr val="bg2">
              <a:lumMod val="60000"/>
              <a:lumOff val="40000"/>
            </a:schemeClr>
          </a:solidFill>
          <a:ln w="9525" cap="flat" cmpd="sng" algn="ctr">
            <a:solidFill>
              <a:srgbClr val="D9FBD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solidFill>
                  <a:srgbClr val="363636"/>
                </a:solidFill>
                <a:latin typeface="Arial Nova"/>
                <a:cs typeface="Arial"/>
              </a:rPr>
              <a:t>The Golden Eggs represent the largest expected value in the next 6 months even though they are only 10% of our customer base. Our loyal base also represents a large part of the value, it could be interesting to target these two segments.</a:t>
            </a:r>
            <a:endParaRPr lang="fr-FR" sz="1200" b="0" i="0" u="none" strike="noStrike" cap="none" normalizeH="0" baseline="0" err="1">
              <a:ln>
                <a:noFill/>
              </a:ln>
              <a:solidFill>
                <a:schemeClr val="tx1"/>
              </a:solidFill>
              <a:effectLst/>
              <a:latin typeface="Trebuchet MS" pitchFamily="34" charset="0"/>
              <a:cs typeface="Arial"/>
            </a:endParaRPr>
          </a:p>
        </p:txBody>
      </p:sp>
      <p:sp>
        <p:nvSpPr>
          <p:cNvPr id="18" name="Rectangle : coins arrondis 17">
            <a:extLst>
              <a:ext uri="{FF2B5EF4-FFF2-40B4-BE49-F238E27FC236}">
                <a16:creationId xmlns:a16="http://schemas.microsoft.com/office/drawing/2014/main" id="{35D8C794-BED0-27EC-7D80-3D76E2DAED77}"/>
              </a:ext>
            </a:extLst>
          </p:cNvPr>
          <p:cNvSpPr/>
          <p:nvPr/>
        </p:nvSpPr>
        <p:spPr bwMode="auto">
          <a:xfrm>
            <a:off x="5059090" y="3272269"/>
            <a:ext cx="4187234" cy="1282077"/>
          </a:xfrm>
          <a:prstGeom prst="roundRect">
            <a:avLst/>
          </a:prstGeom>
          <a:solidFill>
            <a:schemeClr val="bg2">
              <a:lumMod val="60000"/>
              <a:lumOff val="40000"/>
            </a:schemeClr>
          </a:solidFill>
          <a:ln w="9525" cap="flat" cmpd="sng" algn="ctr">
            <a:solidFill>
              <a:srgbClr val="D9FBD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rtl="0"/>
            <a:r>
              <a:rPr lang="en-US">
                <a:solidFill>
                  <a:srgbClr val="363636"/>
                </a:solidFill>
                <a:latin typeface="Arial Nova"/>
                <a:ea typeface="Segoe UI"/>
                <a:cs typeface="Segoe UI"/>
              </a:rPr>
              <a:t>Golden eggs are the most frequent, very recent and have the highest monetary value.</a:t>
            </a:r>
            <a:r>
              <a:rPr lang="en-US">
                <a:solidFill>
                  <a:srgbClr val="6C6C6C"/>
                </a:solidFill>
                <a:latin typeface="Arial Nova"/>
                <a:ea typeface="Segoe UI"/>
                <a:cs typeface="Segoe UI"/>
              </a:rPr>
              <a:t>​</a:t>
            </a:r>
            <a:endParaRPr lang="fr-FR">
              <a:latin typeface="Arial Nova"/>
            </a:endParaRPr>
          </a:p>
          <a:p>
            <a:pPr algn="just" rtl="0"/>
            <a:r>
              <a:rPr lang="en-US">
                <a:solidFill>
                  <a:srgbClr val="363636"/>
                </a:solidFill>
                <a:latin typeface="Arial Nova"/>
                <a:ea typeface="Segoe UI"/>
                <a:cs typeface="Segoe UI"/>
              </a:rPr>
              <a:t>The lost segment are the oldest by quite a lot and have  low frequency and recency indicating they are probably lost.</a:t>
            </a:r>
            <a:endParaRPr lang="fr-FR" b="0" i="0" u="none" strike="noStrike" cap="none" normalizeH="0" baseline="0" err="1">
              <a:ln>
                <a:noFill/>
              </a:ln>
              <a:solidFill>
                <a:schemeClr val="tx1"/>
              </a:solidFill>
              <a:effectLst/>
              <a:latin typeface="Arial Nova"/>
            </a:endParaRPr>
          </a:p>
        </p:txBody>
      </p:sp>
      <p:pic>
        <p:nvPicPr>
          <p:cNvPr id="5" name="Image 5">
            <a:extLst>
              <a:ext uri="{FF2B5EF4-FFF2-40B4-BE49-F238E27FC236}">
                <a16:creationId xmlns:a16="http://schemas.microsoft.com/office/drawing/2014/main" id="{299DB97F-8E2B-2D2A-25CB-E1DF0C58C1FA}"/>
              </a:ext>
            </a:extLst>
          </p:cNvPr>
          <p:cNvPicPr>
            <a:picLocks noChangeAspect="1"/>
          </p:cNvPicPr>
          <p:nvPr/>
        </p:nvPicPr>
        <p:blipFill>
          <a:blip r:embed="rId3"/>
          <a:stretch>
            <a:fillRect/>
          </a:stretch>
        </p:blipFill>
        <p:spPr>
          <a:xfrm>
            <a:off x="1336490" y="2903517"/>
            <a:ext cx="3089873" cy="3592646"/>
          </a:xfrm>
          <a:prstGeom prst="rect">
            <a:avLst/>
          </a:prstGeom>
        </p:spPr>
      </p:pic>
      <p:grpSp>
        <p:nvGrpSpPr>
          <p:cNvPr id="6" name="Group 5">
            <a:extLst>
              <a:ext uri="{FF2B5EF4-FFF2-40B4-BE49-F238E27FC236}">
                <a16:creationId xmlns:a16="http://schemas.microsoft.com/office/drawing/2014/main" id="{3BE5E806-4D3B-FA90-F536-6350C570E795}"/>
              </a:ext>
            </a:extLst>
          </p:cNvPr>
          <p:cNvGrpSpPr/>
          <p:nvPr/>
        </p:nvGrpSpPr>
        <p:grpSpPr>
          <a:xfrm>
            <a:off x="8990030" y="114786"/>
            <a:ext cx="715570" cy="715570"/>
            <a:chOff x="1315274" y="1677309"/>
            <a:chExt cx="715570" cy="715570"/>
          </a:xfrm>
        </p:grpSpPr>
        <p:sp>
          <p:nvSpPr>
            <p:cNvPr id="7" name="Oval 6">
              <a:extLst>
                <a:ext uri="{FF2B5EF4-FFF2-40B4-BE49-F238E27FC236}">
                  <a16:creationId xmlns:a16="http://schemas.microsoft.com/office/drawing/2014/main" id="{9404412F-5D48-6064-4109-58ABE7925EEF}"/>
                </a:ext>
              </a:extLst>
            </p:cNvPr>
            <p:cNvSpPr/>
            <p:nvPr/>
          </p:nvSpPr>
          <p:spPr bwMode="auto">
            <a:xfrm>
              <a:off x="1315274" y="1677309"/>
              <a:ext cx="715570" cy="715570"/>
            </a:xfrm>
            <a:prstGeom prst="ellips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err="1">
                <a:ln>
                  <a:noFill/>
                </a:ln>
                <a:solidFill>
                  <a:schemeClr val="tx1"/>
                </a:solidFill>
                <a:effectLst/>
                <a:latin typeface="Trebuchet MS" pitchFamily="34" charset="0"/>
              </a:endParaRPr>
            </a:p>
          </p:txBody>
        </p:sp>
        <p:pic>
          <p:nvPicPr>
            <p:cNvPr id="8" name="Picture 2">
              <a:extLst>
                <a:ext uri="{FF2B5EF4-FFF2-40B4-BE49-F238E27FC236}">
                  <a16:creationId xmlns:a16="http://schemas.microsoft.com/office/drawing/2014/main" id="{79AF2A02-06B9-6321-C007-6A5D75ACBC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1653" y="1823688"/>
              <a:ext cx="422811" cy="422811"/>
            </a:xfrm>
            <a:prstGeom prst="rect">
              <a:avLst/>
            </a:prstGeom>
            <a:noFill/>
          </p:spPr>
        </p:pic>
      </p:grpSp>
    </p:spTree>
    <p:extLst>
      <p:ext uri="{BB962C8B-B14F-4D97-AF65-F5344CB8AC3E}">
        <p14:creationId xmlns:p14="http://schemas.microsoft.com/office/powerpoint/2010/main" val="207189708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7CECF1-E6AE-7939-C32A-D02BB8CDD2FE}"/>
              </a:ext>
            </a:extLst>
          </p:cNvPr>
          <p:cNvSpPr>
            <a:spLocks noGrp="1"/>
          </p:cNvSpPr>
          <p:nvPr>
            <p:ph type="title"/>
          </p:nvPr>
        </p:nvSpPr>
        <p:spPr>
          <a:xfrm>
            <a:off x="165600" y="147600"/>
            <a:ext cx="8758706" cy="684000"/>
          </a:xfrm>
        </p:spPr>
        <p:txBody>
          <a:bodyPr/>
          <a:lstStyle/>
          <a:p>
            <a:r>
              <a:rPr lang="en-US" sz="2400" b="1" dirty="0">
                <a:latin typeface="Arial Nova"/>
              </a:rPr>
              <a:t>We then analyzed our revenue breakdown by category, and  observed strong variance in category importance</a:t>
            </a:r>
            <a:endParaRPr lang="en-US" sz="2400" b="1" dirty="0"/>
          </a:p>
        </p:txBody>
      </p:sp>
      <p:pic>
        <p:nvPicPr>
          <p:cNvPr id="5" name="Image 5">
            <a:extLst>
              <a:ext uri="{FF2B5EF4-FFF2-40B4-BE49-F238E27FC236}">
                <a16:creationId xmlns:a16="http://schemas.microsoft.com/office/drawing/2014/main" id="{BE9E9246-F8DC-C419-9A5E-034A92D54D6E}"/>
              </a:ext>
            </a:extLst>
          </p:cNvPr>
          <p:cNvPicPr>
            <a:picLocks noGrp="1" noChangeAspect="1"/>
          </p:cNvPicPr>
          <p:nvPr>
            <p:ph idx="1"/>
          </p:nvPr>
        </p:nvPicPr>
        <p:blipFill>
          <a:blip r:embed="rId2"/>
          <a:stretch>
            <a:fillRect/>
          </a:stretch>
        </p:blipFill>
        <p:spPr>
          <a:xfrm>
            <a:off x="1315274" y="972618"/>
            <a:ext cx="7341447" cy="4481138"/>
          </a:xfrm>
        </p:spPr>
      </p:pic>
      <p:sp>
        <p:nvSpPr>
          <p:cNvPr id="8" name="Rectangle : coins arrondis 7">
            <a:extLst>
              <a:ext uri="{FF2B5EF4-FFF2-40B4-BE49-F238E27FC236}">
                <a16:creationId xmlns:a16="http://schemas.microsoft.com/office/drawing/2014/main" id="{D1F97ABD-34B9-3337-0A97-6C23F5CF8FE0}"/>
              </a:ext>
            </a:extLst>
          </p:cNvPr>
          <p:cNvSpPr/>
          <p:nvPr/>
        </p:nvSpPr>
        <p:spPr bwMode="auto">
          <a:xfrm>
            <a:off x="213658" y="5507361"/>
            <a:ext cx="9438173" cy="648416"/>
          </a:xfrm>
          <a:prstGeom prst="round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200" b="0" i="0" u="none" strike="noStrike" cap="none" normalizeH="0" baseline="0" err="1">
              <a:ln>
                <a:noFill/>
              </a:ln>
              <a:solidFill>
                <a:schemeClr val="tx1"/>
              </a:solidFill>
              <a:effectLst/>
              <a:latin typeface="Trebuchet MS" pitchFamily="34" charset="0"/>
            </a:endParaRPr>
          </a:p>
        </p:txBody>
      </p:sp>
      <p:sp>
        <p:nvSpPr>
          <p:cNvPr id="10" name="ZoneTexte 9">
            <a:extLst>
              <a:ext uri="{FF2B5EF4-FFF2-40B4-BE49-F238E27FC236}">
                <a16:creationId xmlns:a16="http://schemas.microsoft.com/office/drawing/2014/main" id="{7D9EB94F-4DB9-4396-6396-FFC27AE25FB8}"/>
              </a:ext>
            </a:extLst>
          </p:cNvPr>
          <p:cNvSpPr txBox="1"/>
          <p:nvPr/>
        </p:nvSpPr>
        <p:spPr>
          <a:xfrm>
            <a:off x="438273" y="5665880"/>
            <a:ext cx="920462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tx1">
                    <a:lumMod val="50000"/>
                  </a:schemeClr>
                </a:solidFill>
                <a:cs typeface="Arial"/>
              </a:rPr>
              <a:t>We can see most orders since 2017 have been placed on Video Games, Industrial and Scientific, and Electronics.</a:t>
            </a:r>
            <a:endParaRPr lang="en-US" dirty="0">
              <a:solidFill>
                <a:schemeClr val="tx1">
                  <a:lumMod val="50000"/>
                </a:schemeClr>
              </a:solidFill>
            </a:endParaRPr>
          </a:p>
        </p:txBody>
      </p:sp>
      <p:grpSp>
        <p:nvGrpSpPr>
          <p:cNvPr id="3" name="Group 2">
            <a:extLst>
              <a:ext uri="{FF2B5EF4-FFF2-40B4-BE49-F238E27FC236}">
                <a16:creationId xmlns:a16="http://schemas.microsoft.com/office/drawing/2014/main" id="{4C3275D5-5E30-6B2A-7CCC-4ED255473224}"/>
              </a:ext>
            </a:extLst>
          </p:cNvPr>
          <p:cNvGrpSpPr/>
          <p:nvPr/>
        </p:nvGrpSpPr>
        <p:grpSpPr>
          <a:xfrm>
            <a:off x="8990030" y="116030"/>
            <a:ext cx="715570" cy="715570"/>
            <a:chOff x="4577815" y="1662383"/>
            <a:chExt cx="715570" cy="715570"/>
          </a:xfrm>
        </p:grpSpPr>
        <p:sp>
          <p:nvSpPr>
            <p:cNvPr id="7" name="Oval 6">
              <a:extLst>
                <a:ext uri="{FF2B5EF4-FFF2-40B4-BE49-F238E27FC236}">
                  <a16:creationId xmlns:a16="http://schemas.microsoft.com/office/drawing/2014/main" id="{BF32D1F2-DB19-1F83-3F4A-F99F6FCEFC94}"/>
                </a:ext>
              </a:extLst>
            </p:cNvPr>
            <p:cNvSpPr/>
            <p:nvPr/>
          </p:nvSpPr>
          <p:spPr bwMode="auto">
            <a:xfrm>
              <a:off x="4577815" y="1662383"/>
              <a:ext cx="715570" cy="715570"/>
            </a:xfrm>
            <a:prstGeom prst="ellips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err="1">
                <a:ln>
                  <a:noFill/>
                </a:ln>
                <a:solidFill>
                  <a:schemeClr val="tx1"/>
                </a:solidFill>
                <a:effectLst/>
                <a:latin typeface="Trebuchet MS" pitchFamily="34" charset="0"/>
              </a:endParaRPr>
            </a:p>
          </p:txBody>
        </p:sp>
        <p:pic>
          <p:nvPicPr>
            <p:cNvPr id="9" name="Picture 4">
              <a:extLst>
                <a:ext uri="{FF2B5EF4-FFF2-40B4-BE49-F238E27FC236}">
                  <a16:creationId xmlns:a16="http://schemas.microsoft.com/office/drawing/2014/main" id="{6784640D-D80C-9A14-A9F9-D014CA33A8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916" y="1815484"/>
              <a:ext cx="409369" cy="40936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5461533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7CECF1-E6AE-7939-C32A-D02BB8CDD2FE}"/>
              </a:ext>
            </a:extLst>
          </p:cNvPr>
          <p:cNvSpPr>
            <a:spLocks noGrp="1"/>
          </p:cNvSpPr>
          <p:nvPr>
            <p:ph type="title"/>
          </p:nvPr>
        </p:nvSpPr>
        <p:spPr>
          <a:xfrm>
            <a:off x="165600" y="147600"/>
            <a:ext cx="8824430" cy="684000"/>
          </a:xfrm>
        </p:spPr>
        <p:txBody>
          <a:bodyPr/>
          <a:lstStyle/>
          <a:p>
            <a:r>
              <a:rPr lang="en-US" sz="2400" b="1" dirty="0">
                <a:latin typeface="Arial Nova"/>
              </a:rPr>
              <a:t>Pairing the CLV analysis with category history allowed us to project the most crucial categories going forward</a:t>
            </a:r>
            <a:endParaRPr lang="fr-FR" sz="2400" b="1" dirty="0">
              <a:latin typeface="Arial Nova"/>
            </a:endParaRPr>
          </a:p>
        </p:txBody>
      </p:sp>
      <p:sp>
        <p:nvSpPr>
          <p:cNvPr id="3" name="Espace réservé du contenu 2">
            <a:extLst>
              <a:ext uri="{FF2B5EF4-FFF2-40B4-BE49-F238E27FC236}">
                <a16:creationId xmlns:a16="http://schemas.microsoft.com/office/drawing/2014/main" id="{E294A305-AC69-8B0E-1B9C-AD298E437A5D}"/>
              </a:ext>
            </a:extLst>
          </p:cNvPr>
          <p:cNvSpPr>
            <a:spLocks noGrp="1"/>
          </p:cNvSpPr>
          <p:nvPr>
            <p:ph idx="1"/>
          </p:nvPr>
        </p:nvSpPr>
        <p:spPr>
          <a:xfrm>
            <a:off x="165600" y="1097404"/>
            <a:ext cx="9540000" cy="5186792"/>
          </a:xfrm>
        </p:spPr>
        <p:txBody>
          <a:bodyPr/>
          <a:lstStyle/>
          <a:p>
            <a:r>
              <a:rPr lang="en-US" dirty="0">
                <a:latin typeface="Arial Nova"/>
                <a:cs typeface="Arial"/>
              </a:rPr>
              <a:t>We computed the CLV for all customers with at least 1 purchase and divided them into 3 segments</a:t>
            </a:r>
            <a:endParaRPr lang="en-US" dirty="0">
              <a:latin typeface="Arial Nova"/>
            </a:endParaRPr>
          </a:p>
        </p:txBody>
      </p:sp>
      <p:pic>
        <p:nvPicPr>
          <p:cNvPr id="15" name="Image 15">
            <a:extLst>
              <a:ext uri="{FF2B5EF4-FFF2-40B4-BE49-F238E27FC236}">
                <a16:creationId xmlns:a16="http://schemas.microsoft.com/office/drawing/2014/main" id="{056D068F-12CE-C154-6132-A32BD8C1F060}"/>
              </a:ext>
            </a:extLst>
          </p:cNvPr>
          <p:cNvPicPr>
            <a:picLocks noChangeAspect="1"/>
          </p:cNvPicPr>
          <p:nvPr/>
        </p:nvPicPr>
        <p:blipFill>
          <a:blip r:embed="rId2"/>
          <a:stretch>
            <a:fillRect/>
          </a:stretch>
        </p:blipFill>
        <p:spPr>
          <a:xfrm>
            <a:off x="460146" y="1508166"/>
            <a:ext cx="5854317" cy="4711051"/>
          </a:xfrm>
          <a:prstGeom prst="rect">
            <a:avLst/>
          </a:prstGeom>
        </p:spPr>
      </p:pic>
      <p:sp>
        <p:nvSpPr>
          <p:cNvPr id="19" name="Rectangle : coins arrondis 18">
            <a:extLst>
              <a:ext uri="{FF2B5EF4-FFF2-40B4-BE49-F238E27FC236}">
                <a16:creationId xmlns:a16="http://schemas.microsoft.com/office/drawing/2014/main" id="{CC18F495-25D9-0489-F4BA-0A11902F28AB}"/>
              </a:ext>
            </a:extLst>
          </p:cNvPr>
          <p:cNvSpPr/>
          <p:nvPr/>
        </p:nvSpPr>
        <p:spPr bwMode="auto">
          <a:xfrm>
            <a:off x="6378403" y="2212940"/>
            <a:ext cx="3263890" cy="1500603"/>
          </a:xfrm>
          <a:prstGeom prst="roundRect">
            <a:avLst/>
          </a:prstGeom>
          <a:solidFill>
            <a:schemeClr val="bg2">
              <a:lumMod val="60000"/>
              <a:lumOff val="40000"/>
            </a:schemeClr>
          </a:solidFill>
          <a:ln w="9525" cap="flat" cmpd="sng" algn="ctr">
            <a:solidFill>
              <a:srgbClr val="D9FBD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solidFill>
                  <a:schemeClr val="tx1">
                    <a:lumMod val="50000"/>
                  </a:schemeClr>
                </a:solidFill>
                <a:latin typeface="Arial Nova"/>
                <a:cs typeface="Arial"/>
              </a:rPr>
              <a:t>Some categories like </a:t>
            </a:r>
            <a:r>
              <a:rPr lang="en-US" b="1" dirty="0">
                <a:solidFill>
                  <a:schemeClr val="tx1">
                    <a:lumMod val="50000"/>
                  </a:schemeClr>
                </a:solidFill>
                <a:latin typeface="Arial Nova"/>
                <a:cs typeface="Arial"/>
              </a:rPr>
              <a:t>Bathroom Accessories</a:t>
            </a:r>
            <a:r>
              <a:rPr lang="en-US" dirty="0">
                <a:solidFill>
                  <a:schemeClr val="tx1">
                    <a:lumMod val="50000"/>
                  </a:schemeClr>
                </a:solidFill>
                <a:latin typeface="Arial Nova"/>
                <a:cs typeface="Arial"/>
              </a:rPr>
              <a:t> have very high average revenue per customer though a smaller total expected revenue indicating few customers but potential growth</a:t>
            </a:r>
            <a:endParaRPr lang="en-US" dirty="0">
              <a:solidFill>
                <a:schemeClr val="tx1">
                  <a:lumMod val="50000"/>
                </a:schemeClr>
              </a:solidFill>
              <a:latin typeface="Arial Nova"/>
            </a:endParaRPr>
          </a:p>
        </p:txBody>
      </p:sp>
      <p:sp>
        <p:nvSpPr>
          <p:cNvPr id="20" name="Rectangle : coins arrondis 19">
            <a:extLst>
              <a:ext uri="{FF2B5EF4-FFF2-40B4-BE49-F238E27FC236}">
                <a16:creationId xmlns:a16="http://schemas.microsoft.com/office/drawing/2014/main" id="{DB40B5EF-65DE-01DA-5EE1-6A9F77F3AB5D}"/>
              </a:ext>
            </a:extLst>
          </p:cNvPr>
          <p:cNvSpPr/>
          <p:nvPr/>
        </p:nvSpPr>
        <p:spPr bwMode="auto">
          <a:xfrm>
            <a:off x="6377641" y="4397659"/>
            <a:ext cx="3264780" cy="1580836"/>
          </a:xfrm>
          <a:prstGeom prst="roundRect">
            <a:avLst/>
          </a:prstGeom>
          <a:solidFill>
            <a:schemeClr val="bg2">
              <a:lumMod val="40000"/>
              <a:lumOff val="60000"/>
            </a:schemeClr>
          </a:solidFill>
          <a:ln w="9525" cap="flat" cmpd="sng" algn="ctr">
            <a:solidFill>
              <a:srgbClr val="D9FBD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b="1">
                <a:solidFill>
                  <a:schemeClr val="tx1">
                    <a:lumMod val="50000"/>
                  </a:schemeClr>
                </a:solidFill>
                <a:latin typeface="Arial Nova"/>
                <a:cs typeface="Arial"/>
              </a:rPr>
              <a:t>Video games</a:t>
            </a:r>
            <a:r>
              <a:rPr lang="en-US">
                <a:solidFill>
                  <a:schemeClr val="tx1">
                    <a:lumMod val="50000"/>
                  </a:schemeClr>
                </a:solidFill>
                <a:latin typeface="Arial Nova"/>
                <a:cs typeface="Arial"/>
              </a:rPr>
              <a:t> is the category with the most orders, yet the average is not so high.</a:t>
            </a:r>
          </a:p>
          <a:p>
            <a:pPr algn="ctr"/>
            <a:r>
              <a:rPr lang="en-US" b="1">
                <a:solidFill>
                  <a:schemeClr val="tx1">
                    <a:lumMod val="50000"/>
                  </a:schemeClr>
                </a:solidFill>
                <a:latin typeface="Arial Nova"/>
                <a:cs typeface="Arial"/>
              </a:rPr>
              <a:t>Rugs</a:t>
            </a:r>
            <a:r>
              <a:rPr lang="en-US">
                <a:solidFill>
                  <a:schemeClr val="tx1">
                    <a:lumMod val="50000"/>
                  </a:schemeClr>
                </a:solidFill>
                <a:latin typeface="Arial Nova"/>
                <a:cs typeface="Arial"/>
              </a:rPr>
              <a:t> have high average and high total expected revenue, so it could be a good category to focus on.</a:t>
            </a:r>
            <a:endParaRPr lang="en-US">
              <a:solidFill>
                <a:schemeClr val="tx1">
                  <a:lumMod val="50000"/>
                </a:schemeClr>
              </a:solidFill>
              <a:latin typeface="Arial Nova"/>
            </a:endParaRPr>
          </a:p>
        </p:txBody>
      </p:sp>
      <p:grpSp>
        <p:nvGrpSpPr>
          <p:cNvPr id="21" name="Group 20">
            <a:extLst>
              <a:ext uri="{FF2B5EF4-FFF2-40B4-BE49-F238E27FC236}">
                <a16:creationId xmlns:a16="http://schemas.microsoft.com/office/drawing/2014/main" id="{F66F3C50-8E37-D671-D8CC-991777FB5094}"/>
              </a:ext>
            </a:extLst>
          </p:cNvPr>
          <p:cNvGrpSpPr/>
          <p:nvPr/>
        </p:nvGrpSpPr>
        <p:grpSpPr>
          <a:xfrm>
            <a:off x="8990030" y="116030"/>
            <a:ext cx="715570" cy="715570"/>
            <a:chOff x="4577815" y="1662383"/>
            <a:chExt cx="715570" cy="715570"/>
          </a:xfrm>
        </p:grpSpPr>
        <p:sp>
          <p:nvSpPr>
            <p:cNvPr id="24" name="Oval 23">
              <a:extLst>
                <a:ext uri="{FF2B5EF4-FFF2-40B4-BE49-F238E27FC236}">
                  <a16:creationId xmlns:a16="http://schemas.microsoft.com/office/drawing/2014/main" id="{100FE97F-0F6F-BDDA-7260-091647B48782}"/>
                </a:ext>
              </a:extLst>
            </p:cNvPr>
            <p:cNvSpPr/>
            <p:nvPr/>
          </p:nvSpPr>
          <p:spPr bwMode="auto">
            <a:xfrm>
              <a:off x="4577815" y="1662383"/>
              <a:ext cx="715570" cy="715570"/>
            </a:xfrm>
            <a:prstGeom prst="ellips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err="1">
                <a:ln>
                  <a:noFill/>
                </a:ln>
                <a:solidFill>
                  <a:schemeClr val="tx1"/>
                </a:solidFill>
                <a:effectLst/>
                <a:latin typeface="Trebuchet MS" pitchFamily="34" charset="0"/>
              </a:endParaRPr>
            </a:p>
          </p:txBody>
        </p:sp>
        <p:pic>
          <p:nvPicPr>
            <p:cNvPr id="26" name="Picture 4">
              <a:extLst>
                <a:ext uri="{FF2B5EF4-FFF2-40B4-BE49-F238E27FC236}">
                  <a16:creationId xmlns:a16="http://schemas.microsoft.com/office/drawing/2014/main" id="{575BC513-1D81-2084-89F4-2E0E0D717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916" y="1815484"/>
              <a:ext cx="409369" cy="40936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560376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64DE745B-137B-9165-BA93-7B15BDC43775}"/>
              </a:ext>
            </a:extLst>
          </p:cNvPr>
          <p:cNvPicPr>
            <a:picLocks noChangeAspect="1"/>
          </p:cNvPicPr>
          <p:nvPr/>
        </p:nvPicPr>
        <p:blipFill>
          <a:blip r:embed="rId2"/>
          <a:stretch>
            <a:fillRect/>
          </a:stretch>
        </p:blipFill>
        <p:spPr>
          <a:xfrm>
            <a:off x="165600" y="1002809"/>
            <a:ext cx="5923031" cy="5484510"/>
          </a:xfrm>
          <a:prstGeom prst="rect">
            <a:avLst/>
          </a:prstGeom>
        </p:spPr>
      </p:pic>
      <p:sp>
        <p:nvSpPr>
          <p:cNvPr id="7" name="Espace réservé du contenu 2">
            <a:extLst>
              <a:ext uri="{FF2B5EF4-FFF2-40B4-BE49-F238E27FC236}">
                <a16:creationId xmlns:a16="http://schemas.microsoft.com/office/drawing/2014/main" id="{50C72C9B-026C-643E-9020-0D98B5F861F7}"/>
              </a:ext>
            </a:extLst>
          </p:cNvPr>
          <p:cNvSpPr>
            <a:spLocks noGrp="1"/>
          </p:cNvSpPr>
          <p:nvPr>
            <p:ph idx="1"/>
          </p:nvPr>
        </p:nvSpPr>
        <p:spPr>
          <a:xfrm>
            <a:off x="5896910" y="2081786"/>
            <a:ext cx="3658946" cy="3051195"/>
          </a:xfrm>
          <a:solidFill>
            <a:schemeClr val="bg2">
              <a:lumMod val="20000"/>
              <a:lumOff val="80000"/>
            </a:schemeClr>
          </a:solidFill>
        </p:spPr>
        <p:txBody>
          <a:bodyPr anchor="ctr"/>
          <a:lstStyle/>
          <a:p>
            <a:pPr>
              <a:spcBef>
                <a:spcPts val="1872"/>
              </a:spcBef>
            </a:pPr>
            <a:r>
              <a:rPr lang="en-US" sz="1400" b="1">
                <a:solidFill>
                  <a:schemeClr val="tx2">
                    <a:lumMod val="50000"/>
                  </a:schemeClr>
                </a:solidFill>
                <a:latin typeface="Arial Nova"/>
                <a:cs typeface="Arial"/>
              </a:rPr>
              <a:t>Individual product “success” can be measured by three factors</a:t>
            </a:r>
          </a:p>
          <a:p>
            <a:pPr marL="365760" indent="-365760">
              <a:spcBef>
                <a:spcPts val="1872"/>
              </a:spcBef>
              <a:buFont typeface="+mj-lt"/>
              <a:buAutoNum type="arabicPeriod"/>
            </a:pPr>
            <a:r>
              <a:rPr lang="en-US" sz="1400">
                <a:solidFill>
                  <a:schemeClr val="tx1">
                    <a:lumMod val="50000"/>
                  </a:schemeClr>
                </a:solidFill>
                <a:latin typeface="Arial Nova"/>
                <a:cs typeface="Arial"/>
              </a:rPr>
              <a:t>Number of products sold</a:t>
            </a:r>
          </a:p>
          <a:p>
            <a:pPr marL="365760" indent="-365760">
              <a:spcBef>
                <a:spcPts val="1272"/>
              </a:spcBef>
              <a:buFont typeface="+mj-lt"/>
              <a:buAutoNum type="arabicPeriod"/>
            </a:pPr>
            <a:r>
              <a:rPr lang="en-US" sz="1400">
                <a:solidFill>
                  <a:schemeClr val="tx1">
                    <a:lumMod val="50000"/>
                  </a:schemeClr>
                </a:solidFill>
                <a:latin typeface="Arial Nova"/>
                <a:cs typeface="Arial"/>
              </a:rPr>
              <a:t>Time it takes clear products from the shelf</a:t>
            </a:r>
          </a:p>
          <a:p>
            <a:pPr marL="365760" indent="-365760">
              <a:spcBef>
                <a:spcPts val="1272"/>
              </a:spcBef>
              <a:buFont typeface="+mj-lt"/>
              <a:buAutoNum type="arabicPeriod"/>
            </a:pPr>
            <a:r>
              <a:rPr lang="en-US" sz="1400">
                <a:solidFill>
                  <a:schemeClr val="tx1">
                    <a:lumMod val="50000"/>
                  </a:schemeClr>
                </a:solidFill>
                <a:latin typeface="Arial Nova"/>
                <a:cs typeface="Arial"/>
              </a:rPr>
              <a:t>Percentage discount applied from the suggested “PVC” price</a:t>
            </a:r>
          </a:p>
          <a:p>
            <a:pPr algn="ctr">
              <a:spcBef>
                <a:spcPts val="1872"/>
              </a:spcBef>
            </a:pPr>
            <a:r>
              <a:rPr lang="en-US" sz="1400" b="1">
                <a:solidFill>
                  <a:schemeClr val="tx1">
                    <a:lumMod val="50000"/>
                  </a:schemeClr>
                </a:solidFill>
                <a:latin typeface="Arial Nova"/>
                <a:cs typeface="Arial"/>
              </a:rPr>
              <a:t>Optimization along these dimensions can increase profitability for </a:t>
            </a:r>
            <a:r>
              <a:rPr lang="en-US" sz="1400" b="1" err="1">
                <a:solidFill>
                  <a:schemeClr val="tx1">
                    <a:lumMod val="50000"/>
                  </a:schemeClr>
                </a:solidFill>
                <a:latin typeface="Arial Nova"/>
                <a:cs typeface="Arial"/>
              </a:rPr>
              <a:t>HomeCo</a:t>
            </a:r>
            <a:endParaRPr lang="en-US" sz="1400" b="1">
              <a:solidFill>
                <a:schemeClr val="tx1">
                  <a:lumMod val="50000"/>
                </a:schemeClr>
              </a:solidFill>
              <a:latin typeface="Arial Nova"/>
              <a:cs typeface="Arial"/>
            </a:endParaRPr>
          </a:p>
        </p:txBody>
      </p:sp>
      <p:sp>
        <p:nvSpPr>
          <p:cNvPr id="8" name="Espace réservé du contenu 2">
            <a:extLst>
              <a:ext uri="{FF2B5EF4-FFF2-40B4-BE49-F238E27FC236}">
                <a16:creationId xmlns:a16="http://schemas.microsoft.com/office/drawing/2014/main" id="{F2D251C7-1B7B-CA28-6D4A-B9A7F04BAEA7}"/>
              </a:ext>
            </a:extLst>
          </p:cNvPr>
          <p:cNvSpPr txBox="1">
            <a:spLocks/>
          </p:cNvSpPr>
          <p:nvPr/>
        </p:nvSpPr>
        <p:spPr>
          <a:xfrm>
            <a:off x="5896910" y="5576555"/>
            <a:ext cx="3658946" cy="684000"/>
          </a:xfrm>
          <a:prstGeom prst="rect">
            <a:avLst/>
          </a:prstGeom>
          <a:solidFill>
            <a:schemeClr val="bg1">
              <a:lumMod val="95000"/>
            </a:schemeClr>
          </a:solidFill>
        </p:spPr>
        <p:txBody>
          <a:bodyPr vert="horz" lIns="91440" tIns="45720" rIns="91440" bIns="45720" rtlCol="0" anchor="t" anchorCtr="0">
            <a:noAutofit/>
          </a:bodyPr>
          <a:lstStyle>
            <a:lvl1pPr marL="0" indent="0" algn="l" rtl="0" eaLnBrk="1" fontAlgn="base" hangingPunct="1">
              <a:spcBef>
                <a:spcPct val="35000"/>
              </a:spcBef>
              <a:spcAft>
                <a:spcPct val="0"/>
              </a:spcAft>
              <a:buClr>
                <a:schemeClr val="tx1"/>
              </a:buClr>
              <a:buSzPct val="100000"/>
              <a:buFont typeface="Arial" panose="020B0604020202020204" pitchFamily="34" charset="0"/>
              <a:buNone/>
              <a:defRPr sz="1200" b="0">
                <a:solidFill>
                  <a:schemeClr val="tx1"/>
                </a:solidFill>
                <a:latin typeface="+mj-lt"/>
                <a:ea typeface="+mn-ea"/>
                <a:cs typeface="Arial" pitchFamily="34" charset="0"/>
              </a:defRPr>
            </a:lvl1pPr>
            <a:lvl2pPr marL="363537" indent="0" algn="l" rtl="0" eaLnBrk="1" fontAlgn="base" hangingPunct="1">
              <a:spcBef>
                <a:spcPct val="35000"/>
              </a:spcBef>
              <a:spcAft>
                <a:spcPct val="0"/>
              </a:spcAft>
              <a:buClr>
                <a:schemeClr val="tx1"/>
              </a:buClr>
              <a:buSzPct val="100000"/>
              <a:buFont typeface="Arial" panose="020B0604020202020204" pitchFamily="34" charset="0"/>
              <a:buNone/>
              <a:defRPr sz="1100">
                <a:solidFill>
                  <a:schemeClr val="tx1"/>
                </a:solidFill>
                <a:latin typeface="+mj-lt"/>
                <a:cs typeface="Arial" pitchFamily="34" charset="0"/>
              </a:defRPr>
            </a:lvl2pPr>
            <a:lvl3pPr marL="623887" indent="0" algn="l" rtl="0" eaLnBrk="1" fontAlgn="base" hangingPunct="1">
              <a:spcBef>
                <a:spcPct val="35000"/>
              </a:spcBef>
              <a:spcAft>
                <a:spcPct val="0"/>
              </a:spcAft>
              <a:buClr>
                <a:schemeClr val="tx1"/>
              </a:buClr>
              <a:buSzPct val="100000"/>
              <a:buFont typeface="Arial" panose="020B0604020202020204" pitchFamily="34" charset="0"/>
              <a:buNone/>
              <a:defRPr sz="1100">
                <a:solidFill>
                  <a:schemeClr val="tx1"/>
                </a:solidFill>
                <a:latin typeface="+mj-lt"/>
                <a:cs typeface="Arial" pitchFamily="34" charset="0"/>
              </a:defRPr>
            </a:lvl3pPr>
            <a:lvl4pPr marL="906463" indent="0" algn="l" rtl="0" eaLnBrk="1" fontAlgn="base" hangingPunct="1">
              <a:spcBef>
                <a:spcPct val="35000"/>
              </a:spcBef>
              <a:spcAft>
                <a:spcPct val="0"/>
              </a:spcAft>
              <a:buClr>
                <a:schemeClr val="tx1"/>
              </a:buClr>
              <a:buSzPct val="100000"/>
              <a:buFont typeface="Arial" panose="020B0604020202020204" pitchFamily="34" charset="0"/>
              <a:buNone/>
              <a:defRPr lang="en-GB" altLang="en-GB" sz="1000" dirty="0">
                <a:solidFill>
                  <a:schemeClr val="tx1"/>
                </a:solidFill>
                <a:latin typeface="+mj-lt"/>
                <a:cs typeface="Arial" pitchFamily="34" charset="0"/>
              </a:defRPr>
            </a:lvl4pPr>
            <a:lvl5pPr marL="1174750" indent="0" algn="l" rtl="0" eaLnBrk="1" fontAlgn="base" hangingPunct="1">
              <a:spcBef>
                <a:spcPct val="35000"/>
              </a:spcBef>
              <a:spcAft>
                <a:spcPct val="0"/>
              </a:spcAft>
              <a:buClr>
                <a:schemeClr val="tx1"/>
              </a:buClr>
              <a:buSzPct val="100000"/>
              <a:buFont typeface="Arial" panose="020B0604020202020204" pitchFamily="34" charset="0"/>
              <a:buNone/>
              <a:defRPr lang="fr-FR" altLang="en-GB" sz="1000" noProof="0" dirty="0" smtClean="0">
                <a:solidFill>
                  <a:schemeClr val="tx1"/>
                </a:solidFill>
                <a:latin typeface="+mj-lt"/>
                <a:cs typeface="Arial" pitchFamily="34" charset="0"/>
              </a:defRPr>
            </a:lvl5pPr>
            <a:lvl6pPr marL="26670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6pPr>
            <a:lvl7pPr marL="31242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7pPr>
            <a:lvl8pPr marL="35814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8pPr>
            <a:lvl9pPr marL="40386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9pPr>
          </a:lstStyle>
          <a:p>
            <a:pPr>
              <a:spcBef>
                <a:spcPts val="1872"/>
              </a:spcBef>
            </a:pPr>
            <a:r>
              <a:rPr lang="en-US" b="1" kern="0" dirty="0">
                <a:solidFill>
                  <a:schemeClr val="tx1">
                    <a:lumMod val="50000"/>
                  </a:schemeClr>
                </a:solidFill>
                <a:cs typeface="Arial"/>
              </a:rPr>
              <a:t>Additional note: </a:t>
            </a:r>
            <a:r>
              <a:rPr lang="en-US" kern="0" dirty="0">
                <a:solidFill>
                  <a:schemeClr val="tx1">
                    <a:lumMod val="50000"/>
                  </a:schemeClr>
                </a:solidFill>
                <a:cs typeface="Arial"/>
              </a:rPr>
              <a:t>Though data not available, also crucial for </a:t>
            </a:r>
            <a:r>
              <a:rPr lang="en-US" kern="0" dirty="0" err="1">
                <a:solidFill>
                  <a:schemeClr val="tx1">
                    <a:lumMod val="50000"/>
                  </a:schemeClr>
                </a:solidFill>
                <a:cs typeface="Arial"/>
              </a:rPr>
              <a:t>HomeCo</a:t>
            </a:r>
            <a:r>
              <a:rPr lang="en-US" kern="0" dirty="0">
                <a:solidFill>
                  <a:schemeClr val="tx1">
                    <a:lumMod val="50000"/>
                  </a:schemeClr>
                </a:solidFill>
                <a:cs typeface="Arial"/>
              </a:rPr>
              <a:t> to measure product-level profitability</a:t>
            </a:r>
            <a:r>
              <a:rPr lang="en-US" b="1" kern="0" dirty="0">
                <a:solidFill>
                  <a:schemeClr val="tx1">
                    <a:lumMod val="50000"/>
                  </a:schemeClr>
                </a:solidFill>
                <a:cs typeface="Arial"/>
              </a:rPr>
              <a:t> </a:t>
            </a:r>
            <a:r>
              <a:rPr lang="en-US" kern="0" dirty="0">
                <a:solidFill>
                  <a:schemeClr val="tx1">
                    <a:lumMod val="50000"/>
                  </a:schemeClr>
                </a:solidFill>
                <a:cs typeface="Arial"/>
              </a:rPr>
              <a:t>with cost data</a:t>
            </a:r>
          </a:p>
        </p:txBody>
      </p:sp>
      <p:sp>
        <p:nvSpPr>
          <p:cNvPr id="9" name="Triangle 8">
            <a:extLst>
              <a:ext uri="{FF2B5EF4-FFF2-40B4-BE49-F238E27FC236}">
                <a16:creationId xmlns:a16="http://schemas.microsoft.com/office/drawing/2014/main" id="{48D5608F-29AF-44BF-17DF-4E5769AB65DB}"/>
              </a:ext>
            </a:extLst>
          </p:cNvPr>
          <p:cNvSpPr/>
          <p:nvPr/>
        </p:nvSpPr>
        <p:spPr bwMode="auto">
          <a:xfrm rot="16200000">
            <a:off x="4183204" y="3419277"/>
            <a:ext cx="3051197" cy="376216"/>
          </a:xfrm>
          <a:prstGeom prst="triangle">
            <a:avLst>
              <a:gd name="adj" fmla="val 49816"/>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err="1">
              <a:ln>
                <a:noFill/>
              </a:ln>
              <a:solidFill>
                <a:schemeClr val="tx1"/>
              </a:solidFill>
              <a:effectLst/>
              <a:latin typeface="Trebuchet MS" pitchFamily="34" charset="0"/>
            </a:endParaRPr>
          </a:p>
        </p:txBody>
      </p:sp>
      <p:grpSp>
        <p:nvGrpSpPr>
          <p:cNvPr id="10" name="Group 9">
            <a:extLst>
              <a:ext uri="{FF2B5EF4-FFF2-40B4-BE49-F238E27FC236}">
                <a16:creationId xmlns:a16="http://schemas.microsoft.com/office/drawing/2014/main" id="{D8BC2184-D0B4-5EAE-A457-89B9D65E6000}"/>
              </a:ext>
            </a:extLst>
          </p:cNvPr>
          <p:cNvGrpSpPr/>
          <p:nvPr/>
        </p:nvGrpSpPr>
        <p:grpSpPr>
          <a:xfrm>
            <a:off x="8990030" y="116027"/>
            <a:ext cx="715570" cy="715570"/>
            <a:chOff x="7910573" y="1662382"/>
            <a:chExt cx="715570" cy="715570"/>
          </a:xfrm>
        </p:grpSpPr>
        <p:sp>
          <p:nvSpPr>
            <p:cNvPr id="11" name="Oval 10">
              <a:extLst>
                <a:ext uri="{FF2B5EF4-FFF2-40B4-BE49-F238E27FC236}">
                  <a16:creationId xmlns:a16="http://schemas.microsoft.com/office/drawing/2014/main" id="{F0E9563E-B83D-94C3-B207-52A0B098C9AA}"/>
                </a:ext>
              </a:extLst>
            </p:cNvPr>
            <p:cNvSpPr/>
            <p:nvPr/>
          </p:nvSpPr>
          <p:spPr bwMode="auto">
            <a:xfrm>
              <a:off x="7910573" y="1662382"/>
              <a:ext cx="715570" cy="715570"/>
            </a:xfrm>
            <a:prstGeom prst="ellips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err="1">
                <a:ln>
                  <a:noFill/>
                </a:ln>
                <a:solidFill>
                  <a:schemeClr val="tx1"/>
                </a:solidFill>
                <a:effectLst/>
                <a:latin typeface="Trebuchet MS" pitchFamily="34" charset="0"/>
              </a:endParaRPr>
            </a:p>
          </p:txBody>
        </p:sp>
        <p:pic>
          <p:nvPicPr>
            <p:cNvPr id="12" name="Picture 6">
              <a:extLst>
                <a:ext uri="{FF2B5EF4-FFF2-40B4-BE49-F238E27FC236}">
                  <a16:creationId xmlns:a16="http://schemas.microsoft.com/office/drawing/2014/main" id="{709CCFEF-3583-BBC9-29E4-3FA42E640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5514" y="1767323"/>
              <a:ext cx="505689" cy="505689"/>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itre 1">
            <a:extLst>
              <a:ext uri="{FF2B5EF4-FFF2-40B4-BE49-F238E27FC236}">
                <a16:creationId xmlns:a16="http://schemas.microsoft.com/office/drawing/2014/main" id="{FCAA5624-A6DC-376C-A954-4E163CA0DC38}"/>
              </a:ext>
            </a:extLst>
          </p:cNvPr>
          <p:cNvSpPr txBox="1">
            <a:spLocks/>
          </p:cNvSpPr>
          <p:nvPr/>
        </p:nvSpPr>
        <p:spPr bwMode="auto">
          <a:xfrm>
            <a:off x="165600" y="147600"/>
            <a:ext cx="8824430" cy="684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1600" b="0">
                <a:solidFill>
                  <a:schemeClr val="tx1"/>
                </a:solidFill>
                <a:latin typeface="+mj-lt"/>
                <a:ea typeface="+mj-ea"/>
                <a:cs typeface="+mj-cs"/>
              </a:defRPr>
            </a:lvl1pPr>
            <a:lvl2pPr algn="l" rtl="0" eaLnBrk="1" fontAlgn="base" hangingPunct="1">
              <a:spcBef>
                <a:spcPct val="0"/>
              </a:spcBef>
              <a:spcAft>
                <a:spcPct val="0"/>
              </a:spcAft>
              <a:defRPr b="1">
                <a:solidFill>
                  <a:srgbClr val="007228"/>
                </a:solidFill>
                <a:latin typeface="Trebuchet MS" pitchFamily="34" charset="0"/>
              </a:defRPr>
            </a:lvl2pPr>
            <a:lvl3pPr algn="l" rtl="0" eaLnBrk="1" fontAlgn="base" hangingPunct="1">
              <a:spcBef>
                <a:spcPct val="0"/>
              </a:spcBef>
              <a:spcAft>
                <a:spcPct val="0"/>
              </a:spcAft>
              <a:defRPr b="1">
                <a:solidFill>
                  <a:srgbClr val="007228"/>
                </a:solidFill>
                <a:latin typeface="Trebuchet MS" pitchFamily="34" charset="0"/>
              </a:defRPr>
            </a:lvl3pPr>
            <a:lvl4pPr algn="l" rtl="0" eaLnBrk="1" fontAlgn="base" hangingPunct="1">
              <a:spcBef>
                <a:spcPct val="0"/>
              </a:spcBef>
              <a:spcAft>
                <a:spcPct val="0"/>
              </a:spcAft>
              <a:defRPr b="1">
                <a:solidFill>
                  <a:srgbClr val="007228"/>
                </a:solidFill>
                <a:latin typeface="Trebuchet MS" pitchFamily="34" charset="0"/>
              </a:defRPr>
            </a:lvl4pPr>
            <a:lvl5pPr algn="l" rtl="0" eaLnBrk="1" fontAlgn="base" hangingPunct="1">
              <a:spcBef>
                <a:spcPct val="0"/>
              </a:spcBef>
              <a:spcAft>
                <a:spcPct val="0"/>
              </a:spcAft>
              <a:defRPr b="1">
                <a:solidFill>
                  <a:srgbClr val="007228"/>
                </a:solidFill>
                <a:latin typeface="Trebuchet MS" pitchFamily="34" charset="0"/>
              </a:defRPr>
            </a:lvl5pPr>
            <a:lvl6pPr marL="457200" algn="l" rtl="0" eaLnBrk="1" fontAlgn="base" hangingPunct="1">
              <a:spcBef>
                <a:spcPct val="0"/>
              </a:spcBef>
              <a:spcAft>
                <a:spcPct val="0"/>
              </a:spcAft>
              <a:defRPr sz="3200" b="1">
                <a:solidFill>
                  <a:schemeClr val="accent1"/>
                </a:solidFill>
                <a:latin typeface="Trebuchet MS" pitchFamily="34" charset="0"/>
              </a:defRPr>
            </a:lvl6pPr>
            <a:lvl7pPr marL="914400" algn="l" rtl="0" eaLnBrk="1" fontAlgn="base" hangingPunct="1">
              <a:spcBef>
                <a:spcPct val="0"/>
              </a:spcBef>
              <a:spcAft>
                <a:spcPct val="0"/>
              </a:spcAft>
              <a:defRPr sz="3200" b="1">
                <a:solidFill>
                  <a:schemeClr val="accent1"/>
                </a:solidFill>
                <a:latin typeface="Trebuchet MS" pitchFamily="34" charset="0"/>
              </a:defRPr>
            </a:lvl7pPr>
            <a:lvl8pPr marL="1371600" algn="l" rtl="0" eaLnBrk="1" fontAlgn="base" hangingPunct="1">
              <a:spcBef>
                <a:spcPct val="0"/>
              </a:spcBef>
              <a:spcAft>
                <a:spcPct val="0"/>
              </a:spcAft>
              <a:defRPr sz="3200" b="1">
                <a:solidFill>
                  <a:schemeClr val="accent1"/>
                </a:solidFill>
                <a:latin typeface="Trebuchet MS" pitchFamily="34" charset="0"/>
              </a:defRPr>
            </a:lvl8pPr>
            <a:lvl9pPr marL="1828800" algn="l" rtl="0" eaLnBrk="1" fontAlgn="base" hangingPunct="1">
              <a:spcBef>
                <a:spcPct val="0"/>
              </a:spcBef>
              <a:spcAft>
                <a:spcPct val="0"/>
              </a:spcAft>
              <a:defRPr sz="3200" b="1">
                <a:solidFill>
                  <a:schemeClr val="accent1"/>
                </a:solidFill>
                <a:latin typeface="Trebuchet MS" pitchFamily="34" charset="0"/>
              </a:defRPr>
            </a:lvl9pPr>
          </a:lstStyle>
          <a:p>
            <a:r>
              <a:rPr lang="en-US" sz="2400" b="1" dirty="0">
                <a:latin typeface="Arial Nova"/>
              </a:rPr>
              <a:t>Product-level analysis can help </a:t>
            </a:r>
            <a:r>
              <a:rPr lang="en-US" sz="2400" b="1" dirty="0" err="1">
                <a:latin typeface="Arial Nova"/>
              </a:rPr>
              <a:t>HomeCo</a:t>
            </a:r>
            <a:r>
              <a:rPr lang="en-US" sz="2400" b="1" dirty="0">
                <a:latin typeface="Arial Nova"/>
              </a:rPr>
              <a:t> order more attractive products at appropriate quantities</a:t>
            </a:r>
            <a:endParaRPr lang="fr-FR" sz="2400" b="1" kern="0" dirty="0">
              <a:latin typeface="Arial Nova"/>
            </a:endParaRPr>
          </a:p>
        </p:txBody>
      </p:sp>
    </p:spTree>
    <p:extLst>
      <p:ext uri="{BB962C8B-B14F-4D97-AF65-F5344CB8AC3E}">
        <p14:creationId xmlns:p14="http://schemas.microsoft.com/office/powerpoint/2010/main" val="9048655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B3CF26-D7E6-3172-8B8D-A21D6A116177}"/>
              </a:ext>
            </a:extLst>
          </p:cNvPr>
          <p:cNvSpPr/>
          <p:nvPr/>
        </p:nvSpPr>
        <p:spPr bwMode="auto">
          <a:xfrm>
            <a:off x="0" y="0"/>
            <a:ext cx="9906000" cy="658002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err="1">
              <a:ln>
                <a:noFill/>
              </a:ln>
              <a:solidFill>
                <a:schemeClr val="tx1"/>
              </a:solidFill>
              <a:effectLst/>
              <a:latin typeface="Trebuchet MS" pitchFamily="34" charset="0"/>
            </a:endParaRPr>
          </a:p>
        </p:txBody>
      </p:sp>
      <p:sp>
        <p:nvSpPr>
          <p:cNvPr id="4" name="Rectangle 3">
            <a:extLst>
              <a:ext uri="{FF2B5EF4-FFF2-40B4-BE49-F238E27FC236}">
                <a16:creationId xmlns:a16="http://schemas.microsoft.com/office/drawing/2014/main" id="{5CCE381D-1AAF-2857-F06D-0DA8518EA7A3}"/>
              </a:ext>
            </a:extLst>
          </p:cNvPr>
          <p:cNvSpPr/>
          <p:nvPr/>
        </p:nvSpPr>
        <p:spPr bwMode="auto">
          <a:xfrm>
            <a:off x="1520042" y="1644733"/>
            <a:ext cx="6353298" cy="21316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5000" b="0" i="0" u="none" strike="noStrike" cap="none" normalizeH="0" baseline="0">
                <a:ln>
                  <a:noFill/>
                </a:ln>
                <a:effectLst/>
                <a:latin typeface="Arial Nova"/>
                <a:cs typeface="Arial"/>
              </a:rPr>
              <a:t>Dashboard, KPIs, &amp; Next Steps</a:t>
            </a:r>
          </a:p>
        </p:txBody>
      </p:sp>
      <p:cxnSp>
        <p:nvCxnSpPr>
          <p:cNvPr id="6" name="Straight Connector 5">
            <a:extLst>
              <a:ext uri="{FF2B5EF4-FFF2-40B4-BE49-F238E27FC236}">
                <a16:creationId xmlns:a16="http://schemas.microsoft.com/office/drawing/2014/main" id="{50CBEFEB-10D6-D26E-E39F-6C86B1990300}"/>
              </a:ext>
            </a:extLst>
          </p:cNvPr>
          <p:cNvCxnSpPr>
            <a:cxnSpLocks/>
          </p:cNvCxnSpPr>
          <p:nvPr/>
        </p:nvCxnSpPr>
        <p:spPr bwMode="auto">
          <a:xfrm>
            <a:off x="2202873" y="3562597"/>
            <a:ext cx="498763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52375265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7CECF1-E6AE-7939-C32A-D02BB8CDD2FE}"/>
              </a:ext>
            </a:extLst>
          </p:cNvPr>
          <p:cNvSpPr>
            <a:spLocks noGrp="1"/>
          </p:cNvSpPr>
          <p:nvPr>
            <p:ph type="title"/>
          </p:nvPr>
        </p:nvSpPr>
        <p:spPr/>
        <p:txBody>
          <a:bodyPr anchor="ctr"/>
          <a:lstStyle/>
          <a:p>
            <a:r>
              <a:rPr lang="en-US" sz="2400" b="1" dirty="0"/>
              <a:t>Strategic Recommendations &amp; KPIs</a:t>
            </a:r>
          </a:p>
        </p:txBody>
      </p:sp>
      <p:graphicFrame>
        <p:nvGraphicFramePr>
          <p:cNvPr id="12" name="Table 12">
            <a:extLst>
              <a:ext uri="{FF2B5EF4-FFF2-40B4-BE49-F238E27FC236}">
                <a16:creationId xmlns:a16="http://schemas.microsoft.com/office/drawing/2014/main" id="{1752D7E2-EEAA-733C-F76E-726F6A9C2CA8}"/>
              </a:ext>
            </a:extLst>
          </p:cNvPr>
          <p:cNvGraphicFramePr>
            <a:graphicFrameLocks noGrp="1"/>
          </p:cNvGraphicFramePr>
          <p:nvPr>
            <p:extLst>
              <p:ext uri="{D42A27DB-BD31-4B8C-83A1-F6EECF244321}">
                <p14:modId xmlns:p14="http://schemas.microsoft.com/office/powerpoint/2010/main" val="2774349997"/>
              </p:ext>
            </p:extLst>
          </p:nvPr>
        </p:nvGraphicFramePr>
        <p:xfrm>
          <a:off x="65355" y="1017036"/>
          <a:ext cx="9785849" cy="5360430"/>
        </p:xfrm>
        <a:graphic>
          <a:graphicData uri="http://schemas.openxmlformats.org/drawingml/2006/table">
            <a:tbl>
              <a:tblPr firstRow="1" bandRow="1">
                <a:tableStyleId>{5C22544A-7EE6-4342-B048-85BDC9FD1C3A}</a:tableStyleId>
              </a:tblPr>
              <a:tblGrid>
                <a:gridCol w="2596242">
                  <a:extLst>
                    <a:ext uri="{9D8B030D-6E8A-4147-A177-3AD203B41FA5}">
                      <a16:colId xmlns:a16="http://schemas.microsoft.com/office/drawing/2014/main" val="3698678696"/>
                    </a:ext>
                  </a:extLst>
                </a:gridCol>
                <a:gridCol w="3846080">
                  <a:extLst>
                    <a:ext uri="{9D8B030D-6E8A-4147-A177-3AD203B41FA5}">
                      <a16:colId xmlns:a16="http://schemas.microsoft.com/office/drawing/2014/main" val="527285493"/>
                    </a:ext>
                  </a:extLst>
                </a:gridCol>
                <a:gridCol w="3343527">
                  <a:extLst>
                    <a:ext uri="{9D8B030D-6E8A-4147-A177-3AD203B41FA5}">
                      <a16:colId xmlns:a16="http://schemas.microsoft.com/office/drawing/2014/main" val="3234452530"/>
                    </a:ext>
                  </a:extLst>
                </a:gridCol>
              </a:tblGrid>
              <a:tr h="391167">
                <a:tc>
                  <a:txBody>
                    <a:bodyPr/>
                    <a:lstStyle/>
                    <a:p>
                      <a:r>
                        <a:rPr lang="en-US" sz="1400">
                          <a:latin typeface="Arial Nova"/>
                        </a:rPr>
                        <a:t>Strategic Recommendations</a:t>
                      </a:r>
                    </a:p>
                  </a:txBody>
                  <a:tcPr anchor="ctr">
                    <a:solidFill>
                      <a:schemeClr val="tx2">
                        <a:lumMod val="50000"/>
                      </a:schemeClr>
                    </a:solidFill>
                  </a:tcPr>
                </a:tc>
                <a:tc>
                  <a:txBody>
                    <a:bodyPr/>
                    <a:lstStyle/>
                    <a:p>
                      <a:r>
                        <a:rPr lang="en-US" sz="1400">
                          <a:latin typeface="Arial Nova"/>
                        </a:rPr>
                        <a:t>KPI &amp; Explanation</a:t>
                      </a:r>
                    </a:p>
                  </a:txBody>
                  <a:tcPr anchor="ctr">
                    <a:solidFill>
                      <a:schemeClr val="tx2">
                        <a:lumMod val="50000"/>
                      </a:schemeClr>
                    </a:solidFill>
                  </a:tcPr>
                </a:tc>
                <a:tc>
                  <a:txBody>
                    <a:bodyPr/>
                    <a:lstStyle/>
                    <a:p>
                      <a:r>
                        <a:rPr lang="en-US" sz="1400">
                          <a:latin typeface="Arial Nova"/>
                        </a:rPr>
                        <a:t>KPI Tracking Dashboard</a:t>
                      </a:r>
                    </a:p>
                  </a:txBody>
                  <a:tcPr anchor="ctr">
                    <a:solidFill>
                      <a:schemeClr val="tx2">
                        <a:lumMod val="50000"/>
                      </a:schemeClr>
                    </a:solidFill>
                  </a:tcPr>
                </a:tc>
                <a:extLst>
                  <a:ext uri="{0D108BD9-81ED-4DB2-BD59-A6C34878D82A}">
                    <a16:rowId xmlns:a16="http://schemas.microsoft.com/office/drawing/2014/main" val="159833690"/>
                  </a:ext>
                </a:extLst>
              </a:tr>
              <a:tr h="1656421">
                <a:tc>
                  <a:txBody>
                    <a:bodyPr/>
                    <a:lstStyle/>
                    <a:p>
                      <a:pPr algn="ctr">
                        <a:spcBef>
                          <a:spcPts val="1440"/>
                        </a:spcBef>
                      </a:pPr>
                      <a:r>
                        <a:rPr lang="en-US" sz="1600" b="1">
                          <a:solidFill>
                            <a:schemeClr val="tx2">
                              <a:lumMod val="50000"/>
                            </a:schemeClr>
                          </a:solidFill>
                          <a:latin typeface="Arial Nova"/>
                        </a:rPr>
                        <a:t>Target Key Customers</a:t>
                      </a:r>
                    </a:p>
                  </a:txBody>
                  <a:tcPr marL="914400" anchor="ctr">
                    <a:lnB w="12700" cap="flat" cmpd="sng" algn="ctr">
                      <a:solidFill>
                        <a:schemeClr val="tx1">
                          <a:lumMod val="50000"/>
                        </a:schemeClr>
                      </a:solidFill>
                      <a:prstDash val="solid"/>
                      <a:round/>
                      <a:headEnd type="none" w="med" len="med"/>
                      <a:tailEnd type="none" w="med" len="med"/>
                    </a:lnB>
                    <a:solidFill>
                      <a:schemeClr val="bg1">
                        <a:lumMod val="95000"/>
                      </a:schemeClr>
                    </a:solidFill>
                  </a:tcPr>
                </a:tc>
                <a:tc>
                  <a:txBody>
                    <a:bodyPr/>
                    <a:lstStyle/>
                    <a:p>
                      <a:r>
                        <a:rPr lang="en-US" sz="1400" b="1">
                          <a:latin typeface="Arial Nova"/>
                        </a:rPr>
                        <a:t>Customer Retention &amp; Customer Growth.</a:t>
                      </a:r>
                    </a:p>
                    <a:p>
                      <a:pPr marL="171450" lvl="0" indent="-171450">
                        <a:buFont typeface="Arial" panose="020B0604020202020204" pitchFamily="34" charset="0"/>
                        <a:buChar char="•"/>
                      </a:pPr>
                      <a:r>
                        <a:rPr lang="en-US" sz="1200">
                          <a:latin typeface="Arial Nova"/>
                        </a:rPr>
                        <a:t>As we target customer segments more effectively, we expect our existing customer base to grow</a:t>
                      </a:r>
                    </a:p>
                    <a:p>
                      <a:pPr marL="171450" lvl="0" indent="-171450">
                        <a:buFont typeface="Arial" panose="020B0604020202020204" pitchFamily="34" charset="0"/>
                        <a:buChar char="•"/>
                      </a:pPr>
                      <a:r>
                        <a:rPr lang="en-US" sz="1200">
                          <a:latin typeface="Arial Nova"/>
                        </a:rPr>
                        <a:t>Additionally tracking new customer growth is an important metric to measure if our business is reaching out affectively to new customer groups</a:t>
                      </a:r>
                    </a:p>
                  </a:txBody>
                  <a:tcPr anchor="ctr">
                    <a:lnB w="12700" cap="flat" cmpd="sng" algn="ctr">
                      <a:solidFill>
                        <a:schemeClr val="tx1">
                          <a:lumMod val="50000"/>
                        </a:schemeClr>
                      </a:solidFill>
                      <a:prstDash val="solid"/>
                      <a:round/>
                      <a:headEnd type="none" w="med" len="med"/>
                      <a:tailEnd type="none" w="med" len="med"/>
                    </a:lnB>
                    <a:noFill/>
                  </a:tcPr>
                </a:tc>
                <a:tc>
                  <a:txBody>
                    <a:bodyPr/>
                    <a:lstStyle/>
                    <a:p>
                      <a:endParaRPr lang="en-US" sz="1600" dirty="0"/>
                    </a:p>
                  </a:txBody>
                  <a:tcPr anchor="ctr">
                    <a:lnB w="12700" cap="flat" cmpd="sng" algn="ctr">
                      <a:solidFill>
                        <a:schemeClr val="tx1">
                          <a:lumMod val="50000"/>
                        </a:schemeClr>
                      </a:solidFill>
                      <a:prstDash val="solid"/>
                      <a:round/>
                      <a:headEnd type="none" w="med" len="med"/>
                      <a:tailEnd type="none" w="med" len="med"/>
                    </a:lnB>
                    <a:noFill/>
                  </a:tcPr>
                </a:tc>
                <a:extLst>
                  <a:ext uri="{0D108BD9-81ED-4DB2-BD59-A6C34878D82A}">
                    <a16:rowId xmlns:a16="http://schemas.microsoft.com/office/drawing/2014/main" val="2459861860"/>
                  </a:ext>
                </a:extLst>
              </a:tr>
              <a:tr h="1656421">
                <a:tc>
                  <a:txBody>
                    <a:bodyPr/>
                    <a:lstStyle/>
                    <a:p>
                      <a:pPr algn="ctr">
                        <a:spcBef>
                          <a:spcPts val="1440"/>
                        </a:spcBef>
                      </a:pPr>
                      <a:r>
                        <a:rPr lang="en-US" sz="1600" b="1" kern="0">
                          <a:solidFill>
                            <a:schemeClr val="tx2">
                              <a:lumMod val="50000"/>
                            </a:schemeClr>
                          </a:solidFill>
                          <a:latin typeface="Arial Nova"/>
                        </a:rPr>
                        <a:t>Focus on Key Categories</a:t>
                      </a:r>
                    </a:p>
                  </a:txBody>
                  <a:tcPr marL="914400" anchor="ctr">
                    <a:lnT w="12700" cap="flat" cmpd="sng" algn="ctr">
                      <a:solidFill>
                        <a:schemeClr val="tx1">
                          <a:lumMod val="50000"/>
                        </a:schemeClr>
                      </a:solidFill>
                      <a:prstDash val="solid"/>
                      <a:round/>
                      <a:headEnd type="none" w="med" len="med"/>
                      <a:tailEnd type="none" w="med" len="med"/>
                    </a:lnT>
                    <a:lnB w="12700" cap="flat" cmpd="sng" algn="ctr">
                      <a:solidFill>
                        <a:schemeClr val="tx1">
                          <a:lumMod val="50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latin typeface="Arial Nova"/>
                        </a:rPr>
                        <a:t>Average Order Value.</a:t>
                      </a:r>
                    </a:p>
                    <a:p>
                      <a:pPr marL="171450" marR="0" lvl="0" indent="-171450" algn="l">
                        <a:lnSpc>
                          <a:spcPct val="100000"/>
                        </a:lnSpc>
                        <a:spcBef>
                          <a:spcPts val="0"/>
                        </a:spcBef>
                        <a:spcAft>
                          <a:spcPts val="0"/>
                        </a:spcAft>
                        <a:buClrTx/>
                        <a:buSzTx/>
                        <a:buFont typeface="Arial" panose="020B0604020202020204" pitchFamily="34" charset="0"/>
                        <a:buChar char="•"/>
                      </a:pPr>
                      <a:r>
                        <a:rPr lang="en-US" sz="1200">
                          <a:latin typeface="Arial Nova"/>
                        </a:rPr>
                        <a:t>Given that our key categories are those which will provide us the most average revenue per order, tracking this metric will give us an idea of if we are pushing and ordering from the correct categories</a:t>
                      </a:r>
                    </a:p>
                    <a:p>
                      <a:pPr marL="0" marR="0" lvl="0" indent="0" algn="l">
                        <a:lnSpc>
                          <a:spcPct val="100000"/>
                        </a:lnSpc>
                        <a:spcBef>
                          <a:spcPts val="0"/>
                        </a:spcBef>
                        <a:spcAft>
                          <a:spcPts val="0"/>
                        </a:spcAft>
                        <a:buClrTx/>
                        <a:buSzTx/>
                        <a:buFontTx/>
                        <a:buNone/>
                      </a:pPr>
                      <a:endParaRPr lang="en-US" sz="1200">
                        <a:latin typeface="Arial Nova"/>
                      </a:endParaRPr>
                    </a:p>
                  </a:txBody>
                  <a:tcPr anchor="ctr">
                    <a:lnT w="12700" cap="flat" cmpd="sng" algn="ctr">
                      <a:solidFill>
                        <a:schemeClr val="tx1">
                          <a:lumMod val="50000"/>
                        </a:schemeClr>
                      </a:solidFill>
                      <a:prstDash val="solid"/>
                      <a:round/>
                      <a:headEnd type="none" w="med" len="med"/>
                      <a:tailEnd type="none" w="med" len="med"/>
                    </a:lnT>
                    <a:lnB w="12700" cap="flat" cmpd="sng" algn="ctr">
                      <a:solidFill>
                        <a:schemeClr val="tx1">
                          <a:lumMod val="50000"/>
                        </a:schemeClr>
                      </a:solidFill>
                      <a:prstDash val="solid"/>
                      <a:round/>
                      <a:headEnd type="none" w="med" len="med"/>
                      <a:tailEnd type="none" w="med" len="med"/>
                    </a:lnB>
                    <a:noFill/>
                  </a:tcPr>
                </a:tc>
                <a:tc>
                  <a:txBody>
                    <a:bodyPr/>
                    <a:lstStyle/>
                    <a:p>
                      <a:endParaRPr lang="en-US" sz="1600" dirty="0"/>
                    </a:p>
                  </a:txBody>
                  <a:tcPr anchor="ctr">
                    <a:lnT w="12700" cap="flat" cmpd="sng" algn="ctr">
                      <a:solidFill>
                        <a:schemeClr val="tx1">
                          <a:lumMod val="50000"/>
                        </a:schemeClr>
                      </a:solidFill>
                      <a:prstDash val="solid"/>
                      <a:round/>
                      <a:headEnd type="none" w="med" len="med"/>
                      <a:tailEnd type="none" w="med" len="med"/>
                    </a:lnT>
                    <a:lnB w="12700" cap="flat" cmpd="sng" algn="ctr">
                      <a:solidFill>
                        <a:schemeClr val="tx1">
                          <a:lumMod val="50000"/>
                        </a:schemeClr>
                      </a:solidFill>
                      <a:prstDash val="solid"/>
                      <a:round/>
                      <a:headEnd type="none" w="med" len="med"/>
                      <a:tailEnd type="none" w="med" len="med"/>
                    </a:lnB>
                    <a:noFill/>
                  </a:tcPr>
                </a:tc>
                <a:extLst>
                  <a:ext uri="{0D108BD9-81ED-4DB2-BD59-A6C34878D82A}">
                    <a16:rowId xmlns:a16="http://schemas.microsoft.com/office/drawing/2014/main" val="819824080"/>
                  </a:ext>
                </a:extLst>
              </a:tr>
              <a:tr h="1656421">
                <a:tc>
                  <a:txBody>
                    <a:bodyPr/>
                    <a:lstStyle/>
                    <a:p>
                      <a:pPr algn="ctr">
                        <a:spcBef>
                          <a:spcPts val="1440"/>
                        </a:spcBef>
                      </a:pPr>
                      <a:r>
                        <a:rPr lang="en-US" sz="1600" b="1" kern="0">
                          <a:solidFill>
                            <a:schemeClr val="tx2">
                              <a:lumMod val="50000"/>
                            </a:schemeClr>
                          </a:solidFill>
                          <a:latin typeface="Arial Nova"/>
                        </a:rPr>
                        <a:t>Improve Product Strategy</a:t>
                      </a:r>
                    </a:p>
                  </a:txBody>
                  <a:tcPr marL="914400" anchor="ctr">
                    <a:lnT w="12700" cap="flat" cmpd="sng" algn="ctr">
                      <a:solidFill>
                        <a:schemeClr val="tx1">
                          <a:lumMod val="50000"/>
                        </a:schemeClr>
                      </a:solidFill>
                      <a:prstDash val="solid"/>
                      <a:round/>
                      <a:headEnd type="none" w="med" len="med"/>
                      <a:tailEnd type="none" w="med" len="med"/>
                    </a:lnT>
                    <a:lnB w="12700" cap="flat" cmpd="sng" algn="ctr">
                      <a:solidFill>
                        <a:schemeClr val="tx1">
                          <a:lumMod val="50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latin typeface="Arial Nova"/>
                        </a:rPr>
                        <a:t>Average Product Shelf Life.</a:t>
                      </a:r>
                    </a:p>
                    <a:p>
                      <a:pPr marL="171450" marR="0" lvl="0" indent="-171450" algn="l">
                        <a:lnSpc>
                          <a:spcPct val="100000"/>
                        </a:lnSpc>
                        <a:spcBef>
                          <a:spcPts val="0"/>
                        </a:spcBef>
                        <a:spcAft>
                          <a:spcPts val="0"/>
                        </a:spcAft>
                        <a:buClrTx/>
                        <a:buSzTx/>
                        <a:buFont typeface="Arial" panose="020B0604020202020204" pitchFamily="34" charset="0"/>
                        <a:buChar char="•"/>
                      </a:pPr>
                      <a:r>
                        <a:rPr lang="en-US" sz="1200">
                          <a:latin typeface="Arial Nova"/>
                        </a:rPr>
                        <a:t>Tracking this metric illustrates which products are taking longer to sell and probably need to be repriced</a:t>
                      </a:r>
                    </a:p>
                    <a:p>
                      <a:pPr marL="171450" marR="0" lvl="0" indent="-171450" algn="l">
                        <a:lnSpc>
                          <a:spcPct val="100000"/>
                        </a:lnSpc>
                        <a:spcBef>
                          <a:spcPts val="0"/>
                        </a:spcBef>
                        <a:spcAft>
                          <a:spcPts val="0"/>
                        </a:spcAft>
                        <a:buClrTx/>
                        <a:buSzTx/>
                        <a:buFont typeface="Arial" panose="020B0604020202020204" pitchFamily="34" charset="0"/>
                        <a:buChar char="•"/>
                      </a:pPr>
                      <a:r>
                        <a:rPr lang="en-US" sz="1200">
                          <a:latin typeface="Arial Nova"/>
                        </a:rPr>
                        <a:t>It also shows which products sell off quickly and need more stocks as they are in demand.  </a:t>
                      </a:r>
                    </a:p>
                    <a:p>
                      <a:pPr marL="0" marR="0" lvl="0" indent="0" algn="l">
                        <a:lnSpc>
                          <a:spcPct val="100000"/>
                        </a:lnSpc>
                        <a:spcBef>
                          <a:spcPts val="0"/>
                        </a:spcBef>
                        <a:spcAft>
                          <a:spcPts val="0"/>
                        </a:spcAft>
                        <a:buClrTx/>
                        <a:buSzTx/>
                        <a:buFontTx/>
                        <a:buNone/>
                      </a:pPr>
                      <a:endParaRPr lang="en-US" sz="1200">
                        <a:latin typeface="Arial Nova"/>
                      </a:endParaRPr>
                    </a:p>
                  </a:txBody>
                  <a:tcPr anchor="ctr">
                    <a:lnT w="12700" cap="flat" cmpd="sng" algn="ctr">
                      <a:solidFill>
                        <a:schemeClr val="tx1">
                          <a:lumMod val="50000"/>
                        </a:schemeClr>
                      </a:solidFill>
                      <a:prstDash val="solid"/>
                      <a:round/>
                      <a:headEnd type="none" w="med" len="med"/>
                      <a:tailEnd type="none" w="med" len="med"/>
                    </a:lnT>
                    <a:lnB w="12700" cap="flat" cmpd="sng" algn="ctr">
                      <a:solidFill>
                        <a:schemeClr val="tx1">
                          <a:lumMod val="50000"/>
                        </a:schemeClr>
                      </a:solidFill>
                      <a:prstDash val="solid"/>
                      <a:round/>
                      <a:headEnd type="none" w="med" len="med"/>
                      <a:tailEnd type="none" w="med" len="med"/>
                    </a:lnB>
                    <a:noFill/>
                  </a:tcPr>
                </a:tc>
                <a:tc>
                  <a:txBody>
                    <a:bodyPr/>
                    <a:lstStyle/>
                    <a:p>
                      <a:endParaRPr lang="en-US" sz="1600" dirty="0"/>
                    </a:p>
                  </a:txBody>
                  <a:tcPr anchor="ctr">
                    <a:lnT w="12700" cap="flat" cmpd="sng" algn="ctr">
                      <a:solidFill>
                        <a:schemeClr val="tx1">
                          <a:lumMod val="50000"/>
                        </a:schemeClr>
                      </a:solidFill>
                      <a:prstDash val="solid"/>
                      <a:round/>
                      <a:headEnd type="none" w="med" len="med"/>
                      <a:tailEnd type="none" w="med" len="med"/>
                    </a:lnT>
                    <a:lnB w="12700" cap="flat" cmpd="sng" algn="ctr">
                      <a:solidFill>
                        <a:schemeClr val="tx1">
                          <a:lumMod val="50000"/>
                        </a:schemeClr>
                      </a:solidFill>
                      <a:prstDash val="solid"/>
                      <a:round/>
                      <a:headEnd type="none" w="med" len="med"/>
                      <a:tailEnd type="none" w="med" len="med"/>
                    </a:lnB>
                    <a:noFill/>
                  </a:tcPr>
                </a:tc>
                <a:extLst>
                  <a:ext uri="{0D108BD9-81ED-4DB2-BD59-A6C34878D82A}">
                    <a16:rowId xmlns:a16="http://schemas.microsoft.com/office/drawing/2014/main" val="2629511417"/>
                  </a:ext>
                </a:extLst>
              </a:tr>
            </a:tbl>
          </a:graphicData>
        </a:graphic>
      </p:graphicFrame>
      <p:pic>
        <p:nvPicPr>
          <p:cNvPr id="7" name="Image 7">
            <a:extLst>
              <a:ext uri="{FF2B5EF4-FFF2-40B4-BE49-F238E27FC236}">
                <a16:creationId xmlns:a16="http://schemas.microsoft.com/office/drawing/2014/main" id="{816A0093-D918-422F-CF3A-08E5C9AB4E0B}"/>
              </a:ext>
            </a:extLst>
          </p:cNvPr>
          <p:cNvPicPr>
            <a:picLocks noChangeAspect="1"/>
          </p:cNvPicPr>
          <p:nvPr/>
        </p:nvPicPr>
        <p:blipFill>
          <a:blip r:embed="rId2"/>
          <a:stretch>
            <a:fillRect/>
          </a:stretch>
        </p:blipFill>
        <p:spPr>
          <a:xfrm>
            <a:off x="7049661" y="1552533"/>
            <a:ext cx="2206399" cy="1347118"/>
          </a:xfrm>
          <a:prstGeom prst="rect">
            <a:avLst/>
          </a:prstGeom>
        </p:spPr>
      </p:pic>
      <p:pic>
        <p:nvPicPr>
          <p:cNvPr id="8" name="Image 8">
            <a:extLst>
              <a:ext uri="{FF2B5EF4-FFF2-40B4-BE49-F238E27FC236}">
                <a16:creationId xmlns:a16="http://schemas.microsoft.com/office/drawing/2014/main" id="{F102927B-6DE3-C906-3A04-BAFB144416DC}"/>
              </a:ext>
            </a:extLst>
          </p:cNvPr>
          <p:cNvPicPr>
            <a:picLocks noChangeAspect="1"/>
          </p:cNvPicPr>
          <p:nvPr/>
        </p:nvPicPr>
        <p:blipFill>
          <a:blip r:embed="rId3"/>
          <a:stretch>
            <a:fillRect/>
          </a:stretch>
        </p:blipFill>
        <p:spPr>
          <a:xfrm>
            <a:off x="7254317" y="1624689"/>
            <a:ext cx="638415" cy="219075"/>
          </a:xfrm>
          <a:prstGeom prst="rect">
            <a:avLst/>
          </a:prstGeom>
        </p:spPr>
      </p:pic>
      <p:pic>
        <p:nvPicPr>
          <p:cNvPr id="9" name="Image 9">
            <a:extLst>
              <a:ext uri="{FF2B5EF4-FFF2-40B4-BE49-F238E27FC236}">
                <a16:creationId xmlns:a16="http://schemas.microsoft.com/office/drawing/2014/main" id="{334BFE5F-4138-ABE5-4774-571E2BA7E060}"/>
              </a:ext>
            </a:extLst>
          </p:cNvPr>
          <p:cNvPicPr>
            <a:picLocks noChangeAspect="1"/>
          </p:cNvPicPr>
          <p:nvPr/>
        </p:nvPicPr>
        <p:blipFill>
          <a:blip r:embed="rId4"/>
          <a:stretch>
            <a:fillRect/>
          </a:stretch>
        </p:blipFill>
        <p:spPr>
          <a:xfrm>
            <a:off x="7049965" y="3238256"/>
            <a:ext cx="2206095" cy="1295876"/>
          </a:xfrm>
          <a:prstGeom prst="rect">
            <a:avLst/>
          </a:prstGeom>
        </p:spPr>
      </p:pic>
      <p:pic>
        <p:nvPicPr>
          <p:cNvPr id="10" name="Image 10">
            <a:extLst>
              <a:ext uri="{FF2B5EF4-FFF2-40B4-BE49-F238E27FC236}">
                <a16:creationId xmlns:a16="http://schemas.microsoft.com/office/drawing/2014/main" id="{EE266E25-93EB-CCDE-9747-9003B9E2B348}"/>
              </a:ext>
            </a:extLst>
          </p:cNvPr>
          <p:cNvPicPr>
            <a:picLocks noChangeAspect="1"/>
          </p:cNvPicPr>
          <p:nvPr/>
        </p:nvPicPr>
        <p:blipFill>
          <a:blip r:embed="rId5"/>
          <a:stretch>
            <a:fillRect/>
          </a:stretch>
        </p:blipFill>
        <p:spPr>
          <a:xfrm>
            <a:off x="7049661" y="4872737"/>
            <a:ext cx="2185072" cy="1325169"/>
          </a:xfrm>
          <a:prstGeom prst="rect">
            <a:avLst/>
          </a:prstGeom>
        </p:spPr>
      </p:pic>
      <p:grpSp>
        <p:nvGrpSpPr>
          <p:cNvPr id="13" name="Group 12">
            <a:extLst>
              <a:ext uri="{FF2B5EF4-FFF2-40B4-BE49-F238E27FC236}">
                <a16:creationId xmlns:a16="http://schemas.microsoft.com/office/drawing/2014/main" id="{531BF9D6-F30C-9BE9-8BB8-A4C73794ABA9}"/>
              </a:ext>
            </a:extLst>
          </p:cNvPr>
          <p:cNvGrpSpPr/>
          <p:nvPr/>
        </p:nvGrpSpPr>
        <p:grpSpPr>
          <a:xfrm>
            <a:off x="165600" y="1868307"/>
            <a:ext cx="715570" cy="715570"/>
            <a:chOff x="1315274" y="1677309"/>
            <a:chExt cx="715570" cy="715570"/>
          </a:xfrm>
        </p:grpSpPr>
        <p:sp>
          <p:nvSpPr>
            <p:cNvPr id="14" name="Oval 13">
              <a:extLst>
                <a:ext uri="{FF2B5EF4-FFF2-40B4-BE49-F238E27FC236}">
                  <a16:creationId xmlns:a16="http://schemas.microsoft.com/office/drawing/2014/main" id="{5842C930-BC2B-AD14-AC5B-937BA1CB9EF8}"/>
                </a:ext>
              </a:extLst>
            </p:cNvPr>
            <p:cNvSpPr/>
            <p:nvPr/>
          </p:nvSpPr>
          <p:spPr bwMode="auto">
            <a:xfrm>
              <a:off x="1315274" y="1677309"/>
              <a:ext cx="715570" cy="715570"/>
            </a:xfrm>
            <a:prstGeom prst="ellips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err="1">
                <a:ln>
                  <a:noFill/>
                </a:ln>
                <a:solidFill>
                  <a:schemeClr val="tx1"/>
                </a:solidFill>
                <a:effectLst/>
                <a:latin typeface="Trebuchet MS" pitchFamily="34" charset="0"/>
              </a:endParaRPr>
            </a:p>
          </p:txBody>
        </p:sp>
        <p:pic>
          <p:nvPicPr>
            <p:cNvPr id="15" name="Picture 2">
              <a:extLst>
                <a:ext uri="{FF2B5EF4-FFF2-40B4-BE49-F238E27FC236}">
                  <a16:creationId xmlns:a16="http://schemas.microsoft.com/office/drawing/2014/main" id="{56753F16-3898-CF90-18C1-ADB83ADA3D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1653" y="1823688"/>
              <a:ext cx="422811" cy="422811"/>
            </a:xfrm>
            <a:prstGeom prst="rect">
              <a:avLst/>
            </a:prstGeom>
            <a:noFill/>
          </p:spPr>
        </p:pic>
      </p:grpSp>
      <p:grpSp>
        <p:nvGrpSpPr>
          <p:cNvPr id="16" name="Group 15">
            <a:extLst>
              <a:ext uri="{FF2B5EF4-FFF2-40B4-BE49-F238E27FC236}">
                <a16:creationId xmlns:a16="http://schemas.microsoft.com/office/drawing/2014/main" id="{5977ED18-372B-FA7A-FAA9-4A80892560CD}"/>
              </a:ext>
            </a:extLst>
          </p:cNvPr>
          <p:cNvGrpSpPr/>
          <p:nvPr/>
        </p:nvGrpSpPr>
        <p:grpSpPr>
          <a:xfrm>
            <a:off x="165600" y="3528409"/>
            <a:ext cx="715570" cy="715570"/>
            <a:chOff x="4577815" y="1662383"/>
            <a:chExt cx="715570" cy="715570"/>
          </a:xfrm>
        </p:grpSpPr>
        <p:sp>
          <p:nvSpPr>
            <p:cNvPr id="17" name="Oval 16">
              <a:extLst>
                <a:ext uri="{FF2B5EF4-FFF2-40B4-BE49-F238E27FC236}">
                  <a16:creationId xmlns:a16="http://schemas.microsoft.com/office/drawing/2014/main" id="{946E3675-D77D-C72C-E18A-515016F23097}"/>
                </a:ext>
              </a:extLst>
            </p:cNvPr>
            <p:cNvSpPr/>
            <p:nvPr/>
          </p:nvSpPr>
          <p:spPr bwMode="auto">
            <a:xfrm>
              <a:off x="4577815" y="1662383"/>
              <a:ext cx="715570" cy="715570"/>
            </a:xfrm>
            <a:prstGeom prst="ellips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err="1">
                <a:ln>
                  <a:noFill/>
                </a:ln>
                <a:solidFill>
                  <a:schemeClr val="tx1"/>
                </a:solidFill>
                <a:effectLst/>
                <a:latin typeface="Trebuchet MS" pitchFamily="34" charset="0"/>
              </a:endParaRPr>
            </a:p>
          </p:txBody>
        </p:sp>
        <p:pic>
          <p:nvPicPr>
            <p:cNvPr id="18" name="Picture 4">
              <a:extLst>
                <a:ext uri="{FF2B5EF4-FFF2-40B4-BE49-F238E27FC236}">
                  <a16:creationId xmlns:a16="http://schemas.microsoft.com/office/drawing/2014/main" id="{5F1907BD-236E-33FB-B84B-1E9F117C73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0916" y="1815484"/>
              <a:ext cx="409369" cy="4093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F41070FD-EF8B-5D05-DD31-C8C3DA97398A}"/>
              </a:ext>
            </a:extLst>
          </p:cNvPr>
          <p:cNvGrpSpPr/>
          <p:nvPr/>
        </p:nvGrpSpPr>
        <p:grpSpPr>
          <a:xfrm>
            <a:off x="165600" y="5177536"/>
            <a:ext cx="715570" cy="715570"/>
            <a:chOff x="7910573" y="1662382"/>
            <a:chExt cx="715570" cy="715570"/>
          </a:xfrm>
        </p:grpSpPr>
        <p:sp>
          <p:nvSpPr>
            <p:cNvPr id="20" name="Oval 19">
              <a:extLst>
                <a:ext uri="{FF2B5EF4-FFF2-40B4-BE49-F238E27FC236}">
                  <a16:creationId xmlns:a16="http://schemas.microsoft.com/office/drawing/2014/main" id="{400DD14B-B6B7-89FE-D6E2-1C16278482BC}"/>
                </a:ext>
              </a:extLst>
            </p:cNvPr>
            <p:cNvSpPr/>
            <p:nvPr/>
          </p:nvSpPr>
          <p:spPr bwMode="auto">
            <a:xfrm>
              <a:off x="7910573" y="1662382"/>
              <a:ext cx="715570" cy="715570"/>
            </a:xfrm>
            <a:prstGeom prst="ellips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err="1">
                <a:ln>
                  <a:noFill/>
                </a:ln>
                <a:solidFill>
                  <a:schemeClr val="tx1"/>
                </a:solidFill>
                <a:effectLst/>
                <a:latin typeface="Trebuchet MS" pitchFamily="34" charset="0"/>
              </a:endParaRPr>
            </a:p>
          </p:txBody>
        </p:sp>
        <p:pic>
          <p:nvPicPr>
            <p:cNvPr id="21" name="Picture 6">
              <a:extLst>
                <a:ext uri="{FF2B5EF4-FFF2-40B4-BE49-F238E27FC236}">
                  <a16:creationId xmlns:a16="http://schemas.microsoft.com/office/drawing/2014/main" id="{59CA889A-94B7-9D89-23A0-E1020E18DC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15514" y="1767323"/>
              <a:ext cx="505689" cy="5056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9722362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48E6FB-BA4B-AAD9-EED4-9716CDF96B8B}"/>
              </a:ext>
            </a:extLst>
          </p:cNvPr>
          <p:cNvSpPr/>
          <p:nvPr/>
        </p:nvSpPr>
        <p:spPr bwMode="auto">
          <a:xfrm>
            <a:off x="439386" y="1399758"/>
            <a:ext cx="4868884" cy="357790"/>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err="1">
              <a:ln>
                <a:noFill/>
              </a:ln>
              <a:solidFill>
                <a:schemeClr val="tx1"/>
              </a:solidFill>
              <a:effectLst/>
              <a:latin typeface="Trebuchet MS" pitchFamily="34" charset="0"/>
            </a:endParaRPr>
          </a:p>
        </p:txBody>
      </p:sp>
      <p:sp>
        <p:nvSpPr>
          <p:cNvPr id="3" name="Content Placeholder 2">
            <a:extLst>
              <a:ext uri="{FF2B5EF4-FFF2-40B4-BE49-F238E27FC236}">
                <a16:creationId xmlns:a16="http://schemas.microsoft.com/office/drawing/2014/main" id="{14908648-4497-2C51-3B0A-BF88AB6098BF}"/>
              </a:ext>
            </a:extLst>
          </p:cNvPr>
          <p:cNvSpPr>
            <a:spLocks noGrp="1"/>
          </p:cNvSpPr>
          <p:nvPr>
            <p:ph idx="1"/>
          </p:nvPr>
        </p:nvSpPr>
        <p:spPr>
          <a:xfrm>
            <a:off x="439387" y="1399758"/>
            <a:ext cx="4868884" cy="4612108"/>
          </a:xfrm>
        </p:spPr>
        <p:txBody>
          <a:bodyPr/>
          <a:lstStyle/>
          <a:p>
            <a:pPr>
              <a:spcBef>
                <a:spcPts val="1440"/>
              </a:spcBef>
            </a:pPr>
            <a:r>
              <a:rPr lang="en-US" sz="1800" b="1" dirty="0">
                <a:latin typeface="Trebuchet MS"/>
                <a:cs typeface="Arial"/>
              </a:rPr>
              <a:t>Conclusion</a:t>
            </a:r>
          </a:p>
          <a:p>
            <a:pPr marL="285750" indent="-285750">
              <a:spcBef>
                <a:spcPts val="1440"/>
              </a:spcBef>
              <a:buFont typeface="Arial" panose="020B0604020202020204" pitchFamily="34" charset="0"/>
              <a:buChar char="•"/>
            </a:pPr>
            <a:r>
              <a:rPr lang="en-US" sz="1600" dirty="0">
                <a:latin typeface="Trebuchet MS"/>
                <a:cs typeface="Arial"/>
              </a:rPr>
              <a:t>Given </a:t>
            </a:r>
            <a:r>
              <a:rPr lang="en-US" sz="1600" dirty="0" err="1">
                <a:latin typeface="Trebuchet MS"/>
                <a:cs typeface="Arial"/>
              </a:rPr>
              <a:t>HomeCo’s</a:t>
            </a:r>
            <a:r>
              <a:rPr lang="en-US" sz="1600" dirty="0">
                <a:latin typeface="Trebuchet MS"/>
                <a:cs typeface="Arial"/>
              </a:rPr>
              <a:t> slowing growth, it’s imperative that the company revisit its strategy and take a data-driven approach to sales &amp; marketing, including addressing the following…</a:t>
            </a:r>
          </a:p>
          <a:p>
            <a:pPr marL="991870" lvl="1" indent="-285750">
              <a:spcBef>
                <a:spcPts val="1440"/>
              </a:spcBef>
              <a:buFont typeface="Arial" panose="020B0604020202020204" pitchFamily="34" charset="0"/>
              <a:buChar char="•"/>
            </a:pPr>
            <a:r>
              <a:rPr lang="en-US" sz="1600" dirty="0">
                <a:latin typeface="Trebuchet MS"/>
                <a:cs typeface="Arial"/>
              </a:rPr>
              <a:t>Bringing in new customers through the growth of specific categories with high potential value like rugs</a:t>
            </a:r>
          </a:p>
          <a:p>
            <a:pPr marL="991870" lvl="1" indent="-285750">
              <a:spcBef>
                <a:spcPts val="1440"/>
              </a:spcBef>
              <a:buFont typeface="Arial" panose="020B0604020202020204" pitchFamily="34" charset="0"/>
              <a:buChar char="•"/>
            </a:pPr>
            <a:r>
              <a:rPr lang="en-US" sz="1600" dirty="0">
                <a:latin typeface="Trebuchet MS"/>
                <a:cs typeface="Arial"/>
              </a:rPr>
              <a:t>Better pricing strategy for products based on their shelf life </a:t>
            </a:r>
          </a:p>
          <a:p>
            <a:pPr marL="991870" lvl="1" indent="-285750">
              <a:spcBef>
                <a:spcPts val="1440"/>
              </a:spcBef>
              <a:buFont typeface="Arial" panose="020B0604020202020204" pitchFamily="34" charset="0"/>
              <a:buChar char="•"/>
            </a:pPr>
            <a:r>
              <a:rPr lang="en-US" sz="1600" dirty="0">
                <a:latin typeface="Trebuchet MS"/>
                <a:cs typeface="Arial"/>
              </a:rPr>
              <a:t>Nurturing customers that are the most valuable and loyal based on a dynamic segmentation</a:t>
            </a:r>
          </a:p>
          <a:p>
            <a:pPr marL="991870" lvl="1" indent="-285750">
              <a:spcBef>
                <a:spcPts val="1440"/>
              </a:spcBef>
              <a:buFont typeface="Arial" panose="020B0604020202020204" pitchFamily="34" charset="0"/>
              <a:buChar char="•"/>
            </a:pPr>
            <a:endParaRPr lang="en-US" sz="1700" dirty="0">
              <a:latin typeface="Trebuchet MS" panose="020B0703020202090204" pitchFamily="34" charset="0"/>
              <a:cs typeface="Arial"/>
            </a:endParaRPr>
          </a:p>
        </p:txBody>
      </p:sp>
      <p:sp>
        <p:nvSpPr>
          <p:cNvPr id="5" name="Titre 1">
            <a:extLst>
              <a:ext uri="{FF2B5EF4-FFF2-40B4-BE49-F238E27FC236}">
                <a16:creationId xmlns:a16="http://schemas.microsoft.com/office/drawing/2014/main" id="{917A03EB-DAEB-C813-5BCB-4937B1595140}"/>
              </a:ext>
            </a:extLst>
          </p:cNvPr>
          <p:cNvSpPr txBox="1">
            <a:spLocks/>
          </p:cNvSpPr>
          <p:nvPr/>
        </p:nvSpPr>
        <p:spPr bwMode="auto">
          <a:xfrm>
            <a:off x="318000" y="300000"/>
            <a:ext cx="9540000" cy="684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1600" b="0">
                <a:solidFill>
                  <a:schemeClr val="tx1"/>
                </a:solidFill>
                <a:latin typeface="+mj-lt"/>
                <a:ea typeface="+mj-ea"/>
                <a:cs typeface="+mj-cs"/>
              </a:defRPr>
            </a:lvl1pPr>
            <a:lvl2pPr algn="l" rtl="0" eaLnBrk="1" fontAlgn="base" hangingPunct="1">
              <a:spcBef>
                <a:spcPct val="0"/>
              </a:spcBef>
              <a:spcAft>
                <a:spcPct val="0"/>
              </a:spcAft>
              <a:defRPr b="1">
                <a:solidFill>
                  <a:srgbClr val="007228"/>
                </a:solidFill>
                <a:latin typeface="Trebuchet MS" pitchFamily="34" charset="0"/>
              </a:defRPr>
            </a:lvl2pPr>
            <a:lvl3pPr algn="l" rtl="0" eaLnBrk="1" fontAlgn="base" hangingPunct="1">
              <a:spcBef>
                <a:spcPct val="0"/>
              </a:spcBef>
              <a:spcAft>
                <a:spcPct val="0"/>
              </a:spcAft>
              <a:defRPr b="1">
                <a:solidFill>
                  <a:srgbClr val="007228"/>
                </a:solidFill>
                <a:latin typeface="Trebuchet MS" pitchFamily="34" charset="0"/>
              </a:defRPr>
            </a:lvl3pPr>
            <a:lvl4pPr algn="l" rtl="0" eaLnBrk="1" fontAlgn="base" hangingPunct="1">
              <a:spcBef>
                <a:spcPct val="0"/>
              </a:spcBef>
              <a:spcAft>
                <a:spcPct val="0"/>
              </a:spcAft>
              <a:defRPr b="1">
                <a:solidFill>
                  <a:srgbClr val="007228"/>
                </a:solidFill>
                <a:latin typeface="Trebuchet MS" pitchFamily="34" charset="0"/>
              </a:defRPr>
            </a:lvl4pPr>
            <a:lvl5pPr algn="l" rtl="0" eaLnBrk="1" fontAlgn="base" hangingPunct="1">
              <a:spcBef>
                <a:spcPct val="0"/>
              </a:spcBef>
              <a:spcAft>
                <a:spcPct val="0"/>
              </a:spcAft>
              <a:defRPr b="1">
                <a:solidFill>
                  <a:srgbClr val="007228"/>
                </a:solidFill>
                <a:latin typeface="Trebuchet MS" pitchFamily="34" charset="0"/>
              </a:defRPr>
            </a:lvl5pPr>
            <a:lvl6pPr marL="457200" algn="l" rtl="0" eaLnBrk="1" fontAlgn="base" hangingPunct="1">
              <a:spcBef>
                <a:spcPct val="0"/>
              </a:spcBef>
              <a:spcAft>
                <a:spcPct val="0"/>
              </a:spcAft>
              <a:defRPr sz="3200" b="1">
                <a:solidFill>
                  <a:schemeClr val="accent1"/>
                </a:solidFill>
                <a:latin typeface="Trebuchet MS" pitchFamily="34" charset="0"/>
              </a:defRPr>
            </a:lvl6pPr>
            <a:lvl7pPr marL="914400" algn="l" rtl="0" eaLnBrk="1" fontAlgn="base" hangingPunct="1">
              <a:spcBef>
                <a:spcPct val="0"/>
              </a:spcBef>
              <a:spcAft>
                <a:spcPct val="0"/>
              </a:spcAft>
              <a:defRPr sz="3200" b="1">
                <a:solidFill>
                  <a:schemeClr val="accent1"/>
                </a:solidFill>
                <a:latin typeface="Trebuchet MS" pitchFamily="34" charset="0"/>
              </a:defRPr>
            </a:lvl7pPr>
            <a:lvl8pPr marL="1371600" algn="l" rtl="0" eaLnBrk="1" fontAlgn="base" hangingPunct="1">
              <a:spcBef>
                <a:spcPct val="0"/>
              </a:spcBef>
              <a:spcAft>
                <a:spcPct val="0"/>
              </a:spcAft>
              <a:defRPr sz="3200" b="1">
                <a:solidFill>
                  <a:schemeClr val="accent1"/>
                </a:solidFill>
                <a:latin typeface="Trebuchet MS" pitchFamily="34" charset="0"/>
              </a:defRPr>
            </a:lvl8pPr>
            <a:lvl9pPr marL="1828800" algn="l" rtl="0" eaLnBrk="1" fontAlgn="base" hangingPunct="1">
              <a:spcBef>
                <a:spcPct val="0"/>
              </a:spcBef>
              <a:spcAft>
                <a:spcPct val="0"/>
              </a:spcAft>
              <a:defRPr sz="3200" b="1">
                <a:solidFill>
                  <a:schemeClr val="accent1"/>
                </a:solidFill>
                <a:latin typeface="Trebuchet MS" pitchFamily="34" charset="0"/>
              </a:defRPr>
            </a:lvl9pPr>
          </a:lstStyle>
          <a:p>
            <a:r>
              <a:rPr lang="en-US" sz="2400" b="1" kern="0" dirty="0"/>
              <a:t>Conclusion &amp; Next Steps</a:t>
            </a:r>
          </a:p>
        </p:txBody>
      </p:sp>
      <p:sp>
        <p:nvSpPr>
          <p:cNvPr id="7" name="Rectangle 6">
            <a:extLst>
              <a:ext uri="{FF2B5EF4-FFF2-40B4-BE49-F238E27FC236}">
                <a16:creationId xmlns:a16="http://schemas.microsoft.com/office/drawing/2014/main" id="{57CC2F86-E2E6-AB8A-E2E0-F177104709C8}"/>
              </a:ext>
            </a:extLst>
          </p:cNvPr>
          <p:cNvSpPr/>
          <p:nvPr/>
        </p:nvSpPr>
        <p:spPr bwMode="auto">
          <a:xfrm>
            <a:off x="5563589" y="1399758"/>
            <a:ext cx="4172197" cy="35779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err="1">
              <a:ln>
                <a:noFill/>
              </a:ln>
              <a:solidFill>
                <a:schemeClr val="tx1"/>
              </a:solidFill>
              <a:effectLst/>
              <a:latin typeface="Trebuchet MS" pitchFamily="34" charset="0"/>
            </a:endParaRPr>
          </a:p>
        </p:txBody>
      </p:sp>
      <p:sp>
        <p:nvSpPr>
          <p:cNvPr id="8" name="Content Placeholder 2">
            <a:extLst>
              <a:ext uri="{FF2B5EF4-FFF2-40B4-BE49-F238E27FC236}">
                <a16:creationId xmlns:a16="http://schemas.microsoft.com/office/drawing/2014/main" id="{7E3395C8-AAAB-F974-12C0-20DB00DE227C}"/>
              </a:ext>
            </a:extLst>
          </p:cNvPr>
          <p:cNvSpPr txBox="1">
            <a:spLocks/>
          </p:cNvSpPr>
          <p:nvPr/>
        </p:nvSpPr>
        <p:spPr>
          <a:xfrm>
            <a:off x="5563590" y="1399758"/>
            <a:ext cx="4172197" cy="4612108"/>
          </a:xfrm>
          <a:prstGeom prst="rect">
            <a:avLst/>
          </a:prstGeom>
        </p:spPr>
        <p:txBody>
          <a:bodyPr vert="horz" lIns="91440" tIns="45720" rIns="91440" bIns="45720" rtlCol="0" anchor="t" anchorCtr="0">
            <a:noAutofit/>
          </a:bodyPr>
          <a:lstStyle>
            <a:lvl1pPr marL="0" indent="0" algn="l" rtl="0" eaLnBrk="1" fontAlgn="base" hangingPunct="1">
              <a:spcBef>
                <a:spcPct val="35000"/>
              </a:spcBef>
              <a:spcAft>
                <a:spcPct val="0"/>
              </a:spcAft>
              <a:buClr>
                <a:schemeClr val="tx1"/>
              </a:buClr>
              <a:buSzPct val="100000"/>
              <a:buFont typeface="Arial" panose="020B0604020202020204" pitchFamily="34" charset="0"/>
              <a:buNone/>
              <a:defRPr sz="1200" b="0">
                <a:solidFill>
                  <a:schemeClr val="tx1"/>
                </a:solidFill>
                <a:latin typeface="+mj-lt"/>
                <a:ea typeface="+mn-ea"/>
                <a:cs typeface="Arial" pitchFamily="34" charset="0"/>
              </a:defRPr>
            </a:lvl1pPr>
            <a:lvl2pPr marL="363537" indent="0" algn="l" rtl="0" eaLnBrk="1" fontAlgn="base" hangingPunct="1">
              <a:spcBef>
                <a:spcPct val="35000"/>
              </a:spcBef>
              <a:spcAft>
                <a:spcPct val="0"/>
              </a:spcAft>
              <a:buClr>
                <a:schemeClr val="tx1"/>
              </a:buClr>
              <a:buSzPct val="100000"/>
              <a:buFont typeface="Arial" panose="020B0604020202020204" pitchFamily="34" charset="0"/>
              <a:buNone/>
              <a:defRPr sz="1100">
                <a:solidFill>
                  <a:schemeClr val="tx1"/>
                </a:solidFill>
                <a:latin typeface="+mj-lt"/>
                <a:cs typeface="Arial" pitchFamily="34" charset="0"/>
              </a:defRPr>
            </a:lvl2pPr>
            <a:lvl3pPr marL="623887" indent="0" algn="l" rtl="0" eaLnBrk="1" fontAlgn="base" hangingPunct="1">
              <a:spcBef>
                <a:spcPct val="35000"/>
              </a:spcBef>
              <a:spcAft>
                <a:spcPct val="0"/>
              </a:spcAft>
              <a:buClr>
                <a:schemeClr val="tx1"/>
              </a:buClr>
              <a:buSzPct val="100000"/>
              <a:buFont typeface="Arial" panose="020B0604020202020204" pitchFamily="34" charset="0"/>
              <a:buNone/>
              <a:defRPr sz="1100">
                <a:solidFill>
                  <a:schemeClr val="tx1"/>
                </a:solidFill>
                <a:latin typeface="+mj-lt"/>
                <a:cs typeface="Arial" pitchFamily="34" charset="0"/>
              </a:defRPr>
            </a:lvl3pPr>
            <a:lvl4pPr marL="906463" indent="0" algn="l" rtl="0" eaLnBrk="1" fontAlgn="base" hangingPunct="1">
              <a:spcBef>
                <a:spcPct val="35000"/>
              </a:spcBef>
              <a:spcAft>
                <a:spcPct val="0"/>
              </a:spcAft>
              <a:buClr>
                <a:schemeClr val="tx1"/>
              </a:buClr>
              <a:buSzPct val="100000"/>
              <a:buFont typeface="Arial" panose="020B0604020202020204" pitchFamily="34" charset="0"/>
              <a:buNone/>
              <a:defRPr lang="en-GB" altLang="en-GB" sz="1000" dirty="0">
                <a:solidFill>
                  <a:schemeClr val="tx1"/>
                </a:solidFill>
                <a:latin typeface="+mj-lt"/>
                <a:cs typeface="Arial" pitchFamily="34" charset="0"/>
              </a:defRPr>
            </a:lvl4pPr>
            <a:lvl5pPr marL="1174750" indent="0" algn="l" rtl="0" eaLnBrk="1" fontAlgn="base" hangingPunct="1">
              <a:spcBef>
                <a:spcPct val="35000"/>
              </a:spcBef>
              <a:spcAft>
                <a:spcPct val="0"/>
              </a:spcAft>
              <a:buClr>
                <a:schemeClr val="tx1"/>
              </a:buClr>
              <a:buSzPct val="100000"/>
              <a:buFont typeface="Arial" panose="020B0604020202020204" pitchFamily="34" charset="0"/>
              <a:buNone/>
              <a:defRPr lang="fr-FR" altLang="en-GB" sz="1000" noProof="0" dirty="0" smtClean="0">
                <a:solidFill>
                  <a:schemeClr val="tx1"/>
                </a:solidFill>
                <a:latin typeface="+mj-lt"/>
                <a:cs typeface="Arial" pitchFamily="34" charset="0"/>
              </a:defRPr>
            </a:lvl5pPr>
            <a:lvl6pPr marL="26670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6pPr>
            <a:lvl7pPr marL="31242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7pPr>
            <a:lvl8pPr marL="35814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8pPr>
            <a:lvl9pPr marL="40386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9pPr>
          </a:lstStyle>
          <a:p>
            <a:pPr>
              <a:spcBef>
                <a:spcPts val="1440"/>
              </a:spcBef>
            </a:pPr>
            <a:r>
              <a:rPr lang="en-US" sz="1800" b="1" kern="0" dirty="0">
                <a:latin typeface="Trebuchet MS"/>
                <a:cs typeface="Arial"/>
              </a:rPr>
              <a:t>Next Steps</a:t>
            </a:r>
          </a:p>
          <a:p>
            <a:pPr marL="342900" indent="-342900">
              <a:spcBef>
                <a:spcPts val="1440"/>
              </a:spcBef>
              <a:buFont typeface="+mj-lt"/>
              <a:buAutoNum type="arabicPeriod"/>
            </a:pPr>
            <a:r>
              <a:rPr lang="en-US" sz="1600" kern="0" dirty="0">
                <a:latin typeface="Trebuchet MS"/>
                <a:cs typeface="Arial"/>
              </a:rPr>
              <a:t>Refinement and implementation of three strategic recommendations around customer, category, and product</a:t>
            </a:r>
          </a:p>
          <a:p>
            <a:pPr marL="342900" indent="-342900">
              <a:spcBef>
                <a:spcPts val="1440"/>
              </a:spcBef>
              <a:buFont typeface="+mj-lt"/>
              <a:buAutoNum type="arabicPeriod"/>
            </a:pPr>
            <a:r>
              <a:rPr lang="en-US" sz="1600" kern="0" dirty="0">
                <a:latin typeface="Trebuchet MS"/>
                <a:cs typeface="Arial"/>
              </a:rPr>
              <a:t>Monitoring of KPI dashboard by Executive Team to ensure adherence to recommendations</a:t>
            </a:r>
          </a:p>
          <a:p>
            <a:pPr marL="342900" indent="-342900">
              <a:spcBef>
                <a:spcPts val="1440"/>
              </a:spcBef>
              <a:buFont typeface="+mj-lt"/>
              <a:buAutoNum type="arabicPeriod"/>
            </a:pPr>
            <a:r>
              <a:rPr lang="en-US" sz="1600" kern="0" dirty="0">
                <a:latin typeface="Trebuchet MS"/>
                <a:cs typeface="Arial"/>
              </a:rPr>
              <a:t>Continued investigation into product and consumer trends using data and our disposal</a:t>
            </a:r>
            <a:endParaRPr lang="en-US" sz="1700" kern="0" dirty="0">
              <a:latin typeface="Trebuchet MS" panose="020B0703020202090204" pitchFamily="34" charset="0"/>
              <a:cs typeface="Arial"/>
            </a:endParaRPr>
          </a:p>
        </p:txBody>
      </p:sp>
      <p:cxnSp>
        <p:nvCxnSpPr>
          <p:cNvPr id="11" name="Straight Connector 10">
            <a:extLst>
              <a:ext uri="{FF2B5EF4-FFF2-40B4-BE49-F238E27FC236}">
                <a16:creationId xmlns:a16="http://schemas.microsoft.com/office/drawing/2014/main" id="{F1EB4B9E-A034-CE25-E3EA-08FD02F34AC4}"/>
              </a:ext>
            </a:extLst>
          </p:cNvPr>
          <p:cNvCxnSpPr/>
          <p:nvPr/>
        </p:nvCxnSpPr>
        <p:spPr bwMode="auto">
          <a:xfrm>
            <a:off x="5432960" y="1399758"/>
            <a:ext cx="0" cy="4834787"/>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97806305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B3CF26-D7E6-3172-8B8D-A21D6A116177}"/>
              </a:ext>
            </a:extLst>
          </p:cNvPr>
          <p:cNvSpPr/>
          <p:nvPr/>
        </p:nvSpPr>
        <p:spPr bwMode="auto">
          <a:xfrm>
            <a:off x="0" y="0"/>
            <a:ext cx="9906000" cy="658002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err="1">
              <a:ln>
                <a:noFill/>
              </a:ln>
              <a:solidFill>
                <a:schemeClr val="tx1"/>
              </a:solidFill>
              <a:effectLst/>
              <a:latin typeface="Trebuchet MS" pitchFamily="34" charset="0"/>
            </a:endParaRPr>
          </a:p>
        </p:txBody>
      </p:sp>
      <p:sp>
        <p:nvSpPr>
          <p:cNvPr id="4" name="Rectangle 3">
            <a:extLst>
              <a:ext uri="{FF2B5EF4-FFF2-40B4-BE49-F238E27FC236}">
                <a16:creationId xmlns:a16="http://schemas.microsoft.com/office/drawing/2014/main" id="{5CCE381D-1AAF-2857-F06D-0DA8518EA7A3}"/>
              </a:ext>
            </a:extLst>
          </p:cNvPr>
          <p:cNvSpPr/>
          <p:nvPr/>
        </p:nvSpPr>
        <p:spPr bwMode="auto">
          <a:xfrm>
            <a:off x="1520042" y="2012868"/>
            <a:ext cx="6353298" cy="21316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5000" b="0" i="0" u="none" strike="noStrike" cap="none" normalizeH="0" baseline="0">
                <a:ln>
                  <a:noFill/>
                </a:ln>
                <a:effectLst/>
                <a:latin typeface="Arial Nova"/>
                <a:cs typeface="Arial"/>
              </a:rPr>
              <a:t>Appendix</a:t>
            </a:r>
            <a:endParaRPr lang="en-US" sz="5000" b="0" i="0" u="none" strike="noStrike" cap="none" normalizeH="0" baseline="0">
              <a:ln>
                <a:noFill/>
              </a:ln>
              <a:effectLst/>
              <a:latin typeface="Arial Nova"/>
              <a:cs typeface="Arial"/>
            </a:endParaRPr>
          </a:p>
        </p:txBody>
      </p:sp>
      <p:cxnSp>
        <p:nvCxnSpPr>
          <p:cNvPr id="6" name="Straight Connector 5">
            <a:extLst>
              <a:ext uri="{FF2B5EF4-FFF2-40B4-BE49-F238E27FC236}">
                <a16:creationId xmlns:a16="http://schemas.microsoft.com/office/drawing/2014/main" id="{50CBEFEB-10D6-D26E-E39F-6C86B1990300}"/>
              </a:ext>
            </a:extLst>
          </p:cNvPr>
          <p:cNvCxnSpPr>
            <a:cxnSpLocks/>
          </p:cNvCxnSpPr>
          <p:nvPr/>
        </p:nvCxnSpPr>
        <p:spPr bwMode="auto">
          <a:xfrm>
            <a:off x="2202873" y="3562597"/>
            <a:ext cx="498763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05306500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908648-4497-2C51-3B0A-BF88AB6098BF}"/>
              </a:ext>
            </a:extLst>
          </p:cNvPr>
          <p:cNvSpPr>
            <a:spLocks noGrp="1"/>
          </p:cNvSpPr>
          <p:nvPr>
            <p:ph idx="1"/>
          </p:nvPr>
        </p:nvSpPr>
        <p:spPr>
          <a:xfrm>
            <a:off x="165600" y="1649595"/>
            <a:ext cx="9554353" cy="3558810"/>
          </a:xfrm>
        </p:spPr>
        <p:txBody>
          <a:bodyPr/>
          <a:lstStyle/>
          <a:p>
            <a:pPr marL="457200" indent="-457200">
              <a:spcBef>
                <a:spcPts val="3576"/>
              </a:spcBef>
              <a:buFont typeface="+mj-lt"/>
              <a:buAutoNum type="arabicPeriod"/>
            </a:pPr>
            <a:r>
              <a:rPr lang="en-US" sz="2000" dirty="0">
                <a:latin typeface="Arial Nova"/>
                <a:cs typeface="Arial"/>
              </a:rPr>
              <a:t>Executive Summary</a:t>
            </a:r>
          </a:p>
          <a:p>
            <a:pPr marL="457200" indent="-457200">
              <a:spcBef>
                <a:spcPts val="3576"/>
              </a:spcBef>
              <a:buFont typeface="+mj-lt"/>
              <a:buAutoNum type="arabicPeriod"/>
            </a:pPr>
            <a:r>
              <a:rPr lang="en-US" sz="2000" dirty="0">
                <a:latin typeface="Arial Nova"/>
                <a:cs typeface="Arial"/>
              </a:rPr>
              <a:t>Background</a:t>
            </a:r>
            <a:endParaRPr lang="en-US" sz="1800" dirty="0">
              <a:latin typeface="Arial Nova"/>
            </a:endParaRPr>
          </a:p>
          <a:p>
            <a:pPr marL="457200" indent="-457200">
              <a:spcBef>
                <a:spcPts val="3576"/>
              </a:spcBef>
              <a:buFont typeface="+mj-lt"/>
              <a:buAutoNum type="arabicPeriod"/>
            </a:pPr>
            <a:r>
              <a:rPr lang="en-US" sz="2000" dirty="0">
                <a:latin typeface="Arial Nova"/>
                <a:cs typeface="Arial"/>
              </a:rPr>
              <a:t>Analysis &amp; recommendations</a:t>
            </a:r>
            <a:endParaRPr lang="en-US" dirty="0">
              <a:latin typeface="Arial Nova"/>
            </a:endParaRPr>
          </a:p>
          <a:p>
            <a:pPr marL="457200" indent="-457200">
              <a:spcBef>
                <a:spcPts val="3576"/>
              </a:spcBef>
              <a:buFont typeface="+mj-lt"/>
              <a:buAutoNum type="arabicPeriod"/>
            </a:pPr>
            <a:r>
              <a:rPr lang="en-US" sz="2000" dirty="0">
                <a:latin typeface="Arial Nova"/>
                <a:cs typeface="Arial"/>
              </a:rPr>
              <a:t>Dashboard, KPIs, &amp; Next Steps</a:t>
            </a:r>
          </a:p>
        </p:txBody>
      </p:sp>
      <p:sp>
        <p:nvSpPr>
          <p:cNvPr id="7" name="Titre 1">
            <a:extLst>
              <a:ext uri="{FF2B5EF4-FFF2-40B4-BE49-F238E27FC236}">
                <a16:creationId xmlns:a16="http://schemas.microsoft.com/office/drawing/2014/main" id="{7E756D3E-0177-464C-DC81-0190FFBBC28A}"/>
              </a:ext>
            </a:extLst>
          </p:cNvPr>
          <p:cNvSpPr txBox="1">
            <a:spLocks/>
          </p:cNvSpPr>
          <p:nvPr/>
        </p:nvSpPr>
        <p:spPr bwMode="auto">
          <a:xfrm>
            <a:off x="165600" y="147600"/>
            <a:ext cx="9673514" cy="684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1600" b="0">
                <a:solidFill>
                  <a:schemeClr val="tx1"/>
                </a:solidFill>
                <a:latin typeface="+mj-lt"/>
                <a:ea typeface="+mj-ea"/>
                <a:cs typeface="+mj-cs"/>
              </a:defRPr>
            </a:lvl1pPr>
            <a:lvl2pPr algn="l" rtl="0" eaLnBrk="1" fontAlgn="base" hangingPunct="1">
              <a:spcBef>
                <a:spcPct val="0"/>
              </a:spcBef>
              <a:spcAft>
                <a:spcPct val="0"/>
              </a:spcAft>
              <a:defRPr b="1">
                <a:solidFill>
                  <a:srgbClr val="007228"/>
                </a:solidFill>
                <a:latin typeface="Trebuchet MS" pitchFamily="34" charset="0"/>
              </a:defRPr>
            </a:lvl2pPr>
            <a:lvl3pPr algn="l" rtl="0" eaLnBrk="1" fontAlgn="base" hangingPunct="1">
              <a:spcBef>
                <a:spcPct val="0"/>
              </a:spcBef>
              <a:spcAft>
                <a:spcPct val="0"/>
              </a:spcAft>
              <a:defRPr b="1">
                <a:solidFill>
                  <a:srgbClr val="007228"/>
                </a:solidFill>
                <a:latin typeface="Trebuchet MS" pitchFamily="34" charset="0"/>
              </a:defRPr>
            </a:lvl3pPr>
            <a:lvl4pPr algn="l" rtl="0" eaLnBrk="1" fontAlgn="base" hangingPunct="1">
              <a:spcBef>
                <a:spcPct val="0"/>
              </a:spcBef>
              <a:spcAft>
                <a:spcPct val="0"/>
              </a:spcAft>
              <a:defRPr b="1">
                <a:solidFill>
                  <a:srgbClr val="007228"/>
                </a:solidFill>
                <a:latin typeface="Trebuchet MS" pitchFamily="34" charset="0"/>
              </a:defRPr>
            </a:lvl4pPr>
            <a:lvl5pPr algn="l" rtl="0" eaLnBrk="1" fontAlgn="base" hangingPunct="1">
              <a:spcBef>
                <a:spcPct val="0"/>
              </a:spcBef>
              <a:spcAft>
                <a:spcPct val="0"/>
              </a:spcAft>
              <a:defRPr b="1">
                <a:solidFill>
                  <a:srgbClr val="007228"/>
                </a:solidFill>
                <a:latin typeface="Trebuchet MS" pitchFamily="34" charset="0"/>
              </a:defRPr>
            </a:lvl5pPr>
            <a:lvl6pPr marL="457200" algn="l" rtl="0" eaLnBrk="1" fontAlgn="base" hangingPunct="1">
              <a:spcBef>
                <a:spcPct val="0"/>
              </a:spcBef>
              <a:spcAft>
                <a:spcPct val="0"/>
              </a:spcAft>
              <a:defRPr sz="3200" b="1">
                <a:solidFill>
                  <a:schemeClr val="accent1"/>
                </a:solidFill>
                <a:latin typeface="Trebuchet MS" pitchFamily="34" charset="0"/>
              </a:defRPr>
            </a:lvl6pPr>
            <a:lvl7pPr marL="914400" algn="l" rtl="0" eaLnBrk="1" fontAlgn="base" hangingPunct="1">
              <a:spcBef>
                <a:spcPct val="0"/>
              </a:spcBef>
              <a:spcAft>
                <a:spcPct val="0"/>
              </a:spcAft>
              <a:defRPr sz="3200" b="1">
                <a:solidFill>
                  <a:schemeClr val="accent1"/>
                </a:solidFill>
                <a:latin typeface="Trebuchet MS" pitchFamily="34" charset="0"/>
              </a:defRPr>
            </a:lvl7pPr>
            <a:lvl8pPr marL="1371600" algn="l" rtl="0" eaLnBrk="1" fontAlgn="base" hangingPunct="1">
              <a:spcBef>
                <a:spcPct val="0"/>
              </a:spcBef>
              <a:spcAft>
                <a:spcPct val="0"/>
              </a:spcAft>
              <a:defRPr sz="3200" b="1">
                <a:solidFill>
                  <a:schemeClr val="accent1"/>
                </a:solidFill>
                <a:latin typeface="Trebuchet MS" pitchFamily="34" charset="0"/>
              </a:defRPr>
            </a:lvl8pPr>
            <a:lvl9pPr marL="1828800" algn="l" rtl="0" eaLnBrk="1" fontAlgn="base" hangingPunct="1">
              <a:spcBef>
                <a:spcPct val="0"/>
              </a:spcBef>
              <a:spcAft>
                <a:spcPct val="0"/>
              </a:spcAft>
              <a:defRPr sz="3200" b="1">
                <a:solidFill>
                  <a:schemeClr val="accent1"/>
                </a:solidFill>
                <a:latin typeface="Trebuchet MS" pitchFamily="34" charset="0"/>
              </a:defRPr>
            </a:lvl9pPr>
          </a:lstStyle>
          <a:p>
            <a:r>
              <a:rPr lang="en-US" sz="2400" b="1" kern="0" dirty="0">
                <a:latin typeface="Arial Nova"/>
              </a:rPr>
              <a:t>Table of Contents</a:t>
            </a:r>
          </a:p>
        </p:txBody>
      </p:sp>
    </p:spTree>
    <p:extLst>
      <p:ext uri="{BB962C8B-B14F-4D97-AF65-F5344CB8AC3E}">
        <p14:creationId xmlns:p14="http://schemas.microsoft.com/office/powerpoint/2010/main" val="33310178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a:extLst>
              <a:ext uri="{FF2B5EF4-FFF2-40B4-BE49-F238E27FC236}">
                <a16:creationId xmlns:a16="http://schemas.microsoft.com/office/drawing/2014/main" id="{76EC3573-B707-EDE3-ACB1-98A8783F45CE}"/>
              </a:ext>
            </a:extLst>
          </p:cNvPr>
          <p:cNvSpPr/>
          <p:nvPr/>
        </p:nvSpPr>
        <p:spPr bwMode="auto">
          <a:xfrm>
            <a:off x="415306" y="3224955"/>
            <a:ext cx="8358361" cy="936346"/>
          </a:xfrm>
          <a:prstGeom prst="rightArrow">
            <a:avLst>
              <a:gd name="adj1" fmla="val 35938"/>
              <a:gd name="adj2" fmla="val 24219"/>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err="1">
              <a:ln>
                <a:noFill/>
              </a:ln>
              <a:solidFill>
                <a:schemeClr val="tx1"/>
              </a:solidFill>
              <a:effectLst/>
              <a:latin typeface="Trebuchet MS" pitchFamily="34" charset="0"/>
            </a:endParaRPr>
          </a:p>
        </p:txBody>
      </p:sp>
      <p:graphicFrame>
        <p:nvGraphicFramePr>
          <p:cNvPr id="8" name="Table 8">
            <a:extLst>
              <a:ext uri="{FF2B5EF4-FFF2-40B4-BE49-F238E27FC236}">
                <a16:creationId xmlns:a16="http://schemas.microsoft.com/office/drawing/2014/main" id="{5E207F53-73CF-8A30-A990-7DBEEC73777A}"/>
              </a:ext>
            </a:extLst>
          </p:cNvPr>
          <p:cNvGraphicFramePr>
            <a:graphicFrameLocks noGrp="1"/>
          </p:cNvGraphicFramePr>
          <p:nvPr>
            <p:extLst>
              <p:ext uri="{D42A27DB-BD31-4B8C-83A1-F6EECF244321}">
                <p14:modId xmlns:p14="http://schemas.microsoft.com/office/powerpoint/2010/main" val="1092685115"/>
              </p:ext>
            </p:extLst>
          </p:nvPr>
        </p:nvGraphicFramePr>
        <p:xfrm>
          <a:off x="429936" y="3555968"/>
          <a:ext cx="8046720" cy="274320"/>
        </p:xfrm>
        <a:graphic>
          <a:graphicData uri="http://schemas.openxmlformats.org/drawingml/2006/table">
            <a:tbl>
              <a:tblPr firstRow="1" bandRow="1">
                <a:tableStyleId>{5C22544A-7EE6-4342-B048-85BDC9FD1C3A}</a:tableStyleId>
              </a:tblPr>
              <a:tblGrid>
                <a:gridCol w="894080">
                  <a:extLst>
                    <a:ext uri="{9D8B030D-6E8A-4147-A177-3AD203B41FA5}">
                      <a16:colId xmlns:a16="http://schemas.microsoft.com/office/drawing/2014/main" val="3158063175"/>
                    </a:ext>
                  </a:extLst>
                </a:gridCol>
                <a:gridCol w="894080">
                  <a:extLst>
                    <a:ext uri="{9D8B030D-6E8A-4147-A177-3AD203B41FA5}">
                      <a16:colId xmlns:a16="http://schemas.microsoft.com/office/drawing/2014/main" val="306047926"/>
                    </a:ext>
                  </a:extLst>
                </a:gridCol>
                <a:gridCol w="894080">
                  <a:extLst>
                    <a:ext uri="{9D8B030D-6E8A-4147-A177-3AD203B41FA5}">
                      <a16:colId xmlns:a16="http://schemas.microsoft.com/office/drawing/2014/main" val="1238838387"/>
                    </a:ext>
                  </a:extLst>
                </a:gridCol>
                <a:gridCol w="894080">
                  <a:extLst>
                    <a:ext uri="{9D8B030D-6E8A-4147-A177-3AD203B41FA5}">
                      <a16:colId xmlns:a16="http://schemas.microsoft.com/office/drawing/2014/main" val="1123296206"/>
                    </a:ext>
                  </a:extLst>
                </a:gridCol>
                <a:gridCol w="894080">
                  <a:extLst>
                    <a:ext uri="{9D8B030D-6E8A-4147-A177-3AD203B41FA5}">
                      <a16:colId xmlns:a16="http://schemas.microsoft.com/office/drawing/2014/main" val="2597065096"/>
                    </a:ext>
                  </a:extLst>
                </a:gridCol>
                <a:gridCol w="894080">
                  <a:extLst>
                    <a:ext uri="{9D8B030D-6E8A-4147-A177-3AD203B41FA5}">
                      <a16:colId xmlns:a16="http://schemas.microsoft.com/office/drawing/2014/main" val="878157984"/>
                    </a:ext>
                  </a:extLst>
                </a:gridCol>
                <a:gridCol w="894080">
                  <a:extLst>
                    <a:ext uri="{9D8B030D-6E8A-4147-A177-3AD203B41FA5}">
                      <a16:colId xmlns:a16="http://schemas.microsoft.com/office/drawing/2014/main" val="1317331332"/>
                    </a:ext>
                  </a:extLst>
                </a:gridCol>
                <a:gridCol w="894080">
                  <a:extLst>
                    <a:ext uri="{9D8B030D-6E8A-4147-A177-3AD203B41FA5}">
                      <a16:colId xmlns:a16="http://schemas.microsoft.com/office/drawing/2014/main" val="4262242988"/>
                    </a:ext>
                  </a:extLst>
                </a:gridCol>
                <a:gridCol w="894080">
                  <a:extLst>
                    <a:ext uri="{9D8B030D-6E8A-4147-A177-3AD203B41FA5}">
                      <a16:colId xmlns:a16="http://schemas.microsoft.com/office/drawing/2014/main" val="2193930536"/>
                    </a:ext>
                  </a:extLst>
                </a:gridCol>
              </a:tblGrid>
              <a:tr h="182880">
                <a:tc>
                  <a:txBody>
                    <a:bodyPr/>
                    <a:lstStyle/>
                    <a:p>
                      <a:pPr algn="ctr"/>
                      <a:r>
                        <a:rPr lang="en-US" sz="1200" dirty="0">
                          <a:solidFill>
                            <a:schemeClr val="tx1"/>
                          </a:solidFill>
                        </a:rPr>
                        <a:t>2011</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1200" dirty="0">
                          <a:solidFill>
                            <a:schemeClr val="tx1"/>
                          </a:solidFill>
                        </a:rPr>
                        <a:t>2012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200" dirty="0">
                          <a:solidFill>
                            <a:schemeClr val="tx1"/>
                          </a:solidFill>
                        </a:rPr>
                        <a:t>2013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200" dirty="0">
                          <a:solidFill>
                            <a:schemeClr val="tx1"/>
                          </a:solidFill>
                        </a:rPr>
                        <a:t>2014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200" dirty="0">
                          <a:solidFill>
                            <a:schemeClr val="tx1"/>
                          </a:solidFill>
                        </a:rPr>
                        <a:t>2015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200" dirty="0">
                          <a:solidFill>
                            <a:schemeClr val="tx1"/>
                          </a:solidFill>
                        </a:rPr>
                        <a:t>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200" dirty="0">
                          <a:solidFill>
                            <a:schemeClr val="tx1"/>
                          </a:solidFill>
                        </a:rPr>
                        <a:t>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200" dirty="0">
                          <a:solidFill>
                            <a:schemeClr val="tx1"/>
                          </a:solidFill>
                        </a:rPr>
                        <a:t>2018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200" dirty="0">
                          <a:solidFill>
                            <a:schemeClr val="tx1"/>
                          </a:solidFill>
                        </a:rPr>
                        <a:t>2019</a:t>
                      </a: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874606158"/>
                  </a:ext>
                </a:extLst>
              </a:tr>
            </a:tbl>
          </a:graphicData>
        </a:graphic>
      </p:graphicFrame>
      <p:sp>
        <p:nvSpPr>
          <p:cNvPr id="9" name="Rectangular Callout 8">
            <a:extLst>
              <a:ext uri="{FF2B5EF4-FFF2-40B4-BE49-F238E27FC236}">
                <a16:creationId xmlns:a16="http://schemas.microsoft.com/office/drawing/2014/main" id="{EA2EB746-92B6-13D2-CD0F-EE99A1CAC168}"/>
              </a:ext>
            </a:extLst>
          </p:cNvPr>
          <p:cNvSpPr/>
          <p:nvPr/>
        </p:nvSpPr>
        <p:spPr bwMode="auto">
          <a:xfrm>
            <a:off x="429936" y="4281338"/>
            <a:ext cx="2708217" cy="2055571"/>
          </a:xfrm>
          <a:prstGeom prst="wedgeRectCallout">
            <a:avLst>
              <a:gd name="adj1" fmla="val -27815"/>
              <a:gd name="adj2" fmla="val -60911"/>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effectLst/>
                <a:latin typeface="Arial Nova"/>
                <a:cs typeface="Arial"/>
              </a:rPr>
              <a:t>2011: </a:t>
            </a:r>
            <a:r>
              <a:rPr kumimoji="0" lang="en-US" sz="1200" i="0" u="none" strike="noStrike" cap="none" normalizeH="0" baseline="0">
                <a:ln>
                  <a:noFill/>
                </a:ln>
                <a:effectLst/>
                <a:latin typeface="Arial Nova"/>
                <a:cs typeface="Arial"/>
              </a:rPr>
              <a:t>Operations and/or sales data collection begins with </a:t>
            </a:r>
            <a:r>
              <a:rPr kumimoji="0" lang="en-US" sz="1200" b="1" i="0" u="none" strike="noStrike" cap="none" normalizeH="0" baseline="0">
                <a:ln>
                  <a:noFill/>
                </a:ln>
                <a:effectLst/>
                <a:latin typeface="Arial Nova"/>
                <a:cs typeface="Arial"/>
              </a:rPr>
              <a:t>45,106 orders </a:t>
            </a:r>
            <a:r>
              <a:rPr kumimoji="0" lang="en-US" sz="1200" i="0" u="none" strike="noStrike" cap="none" normalizeH="0" baseline="0">
                <a:ln>
                  <a:noFill/>
                </a:ln>
                <a:effectLst/>
                <a:latin typeface="Arial Nova"/>
                <a:cs typeface="Arial"/>
              </a:rPr>
              <a:t>tracked</a:t>
            </a:r>
            <a:endParaRPr kumimoji="0" lang="en-US" sz="1200" b="1" i="0" u="none" strike="noStrike" cap="none" normalizeH="0" baseline="0">
              <a:ln>
                <a:noFill/>
              </a:ln>
              <a:effectLst/>
              <a:latin typeface="Arial Nova"/>
              <a:cs typeface="Arial"/>
            </a:endParaRPr>
          </a:p>
        </p:txBody>
      </p:sp>
      <p:pic>
        <p:nvPicPr>
          <p:cNvPr id="5" name="Picture 4" descr="Table&#10;&#10;Description automatically generated">
            <a:extLst>
              <a:ext uri="{FF2B5EF4-FFF2-40B4-BE49-F238E27FC236}">
                <a16:creationId xmlns:a16="http://schemas.microsoft.com/office/drawing/2014/main" id="{ABDA2AA1-B42B-A3D6-A879-E65DA7351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890" y="4967687"/>
            <a:ext cx="2218458" cy="1189145"/>
          </a:xfrm>
          <a:prstGeom prst="rect">
            <a:avLst/>
          </a:prstGeom>
        </p:spPr>
      </p:pic>
      <p:sp>
        <p:nvSpPr>
          <p:cNvPr id="6" name="Rectangular Callout 5">
            <a:extLst>
              <a:ext uri="{FF2B5EF4-FFF2-40B4-BE49-F238E27FC236}">
                <a16:creationId xmlns:a16="http://schemas.microsoft.com/office/drawing/2014/main" id="{86C6C5DB-7881-E10F-A2C7-E45D839A44EA}"/>
              </a:ext>
            </a:extLst>
          </p:cNvPr>
          <p:cNvSpPr/>
          <p:nvPr/>
        </p:nvSpPr>
        <p:spPr bwMode="auto">
          <a:xfrm>
            <a:off x="1784044" y="1596503"/>
            <a:ext cx="2708217" cy="1793958"/>
          </a:xfrm>
          <a:prstGeom prst="wedgeRectCallout">
            <a:avLst>
              <a:gd name="adj1" fmla="val -20580"/>
              <a:gd name="adj2" fmla="val 53188"/>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effectLst/>
                <a:latin typeface="Arial Nova"/>
                <a:cs typeface="Arial"/>
              </a:rPr>
              <a:t>2013: ‘</a:t>
            </a:r>
            <a:r>
              <a:rPr kumimoji="0" lang="en-US" sz="1200" b="1" i="0" u="none" strike="noStrike" cap="none" normalizeH="0" baseline="0" err="1">
                <a:ln>
                  <a:noFill/>
                </a:ln>
                <a:effectLst/>
                <a:latin typeface="Arial Nova"/>
                <a:cs typeface="Arial"/>
              </a:rPr>
              <a:t>id_sale</a:t>
            </a:r>
            <a:r>
              <a:rPr kumimoji="0" lang="en-US" sz="1200" b="1" i="0" u="none" strike="noStrike" cap="none" normalizeH="0" baseline="0">
                <a:ln>
                  <a:noFill/>
                </a:ln>
                <a:effectLst/>
                <a:latin typeface="Arial Nova"/>
                <a:cs typeface="Arial"/>
              </a:rPr>
              <a:t>’ column </a:t>
            </a:r>
            <a:r>
              <a:rPr kumimoji="0" lang="en-US" sz="1200" i="0" u="none" strike="noStrike" cap="none" normalizeH="0" baseline="0">
                <a:ln>
                  <a:noFill/>
                </a:ln>
                <a:effectLst/>
                <a:latin typeface="Arial Nova"/>
                <a:cs typeface="Arial"/>
              </a:rPr>
              <a:t>becomes a unique alphanumeric key identifying each individual sale vs. a specific brand or produc</a:t>
            </a:r>
            <a:r>
              <a:rPr lang="en-US" sz="1200">
                <a:latin typeface="Arial Nova"/>
                <a:cs typeface="Arial"/>
              </a:rPr>
              <a:t>t:</a:t>
            </a:r>
          </a:p>
          <a:p>
            <a:pPr marL="0" marR="0" indent="0" defTabSz="914400" rtl="0" eaLnBrk="1" fontAlgn="base" latinLnBrk="0" hangingPunct="1">
              <a:lnSpc>
                <a:spcPct val="100000"/>
              </a:lnSpc>
              <a:spcBef>
                <a:spcPct val="0"/>
              </a:spcBef>
              <a:spcAft>
                <a:spcPct val="0"/>
              </a:spcAft>
              <a:buClrTx/>
              <a:buSzTx/>
              <a:buFontTx/>
              <a:buNone/>
              <a:tabLst/>
            </a:pPr>
            <a:endParaRPr lang="en-US" sz="1200" i="0" u="none" strike="noStrike" cap="none" normalizeH="0" baseline="0">
              <a:ln>
                <a:noFill/>
              </a:ln>
              <a:effectLst/>
              <a:latin typeface="Arial Nova"/>
            </a:endParaRPr>
          </a:p>
          <a:p>
            <a:pPr marL="0" marR="0" indent="0" algn="ctr" defTabSz="914400" rtl="0" eaLnBrk="1" fontAlgn="base" latinLnBrk="0" hangingPunct="1">
              <a:lnSpc>
                <a:spcPct val="100000"/>
              </a:lnSpc>
              <a:spcBef>
                <a:spcPct val="0"/>
              </a:spcBef>
              <a:spcAft>
                <a:spcPct val="0"/>
              </a:spcAft>
              <a:buClrTx/>
              <a:buSzTx/>
              <a:buFontTx/>
              <a:buNone/>
              <a:tabLst/>
            </a:pPr>
            <a:r>
              <a:rPr lang="en-US" b="1">
                <a:latin typeface="Arial Nova"/>
                <a:cs typeface="Arial"/>
              </a:rPr>
              <a:t>Before: 10541</a:t>
            </a:r>
          </a:p>
          <a:p>
            <a:pPr marL="0" marR="0" indent="0" algn="ctr" defTabSz="914400" rtl="0" eaLnBrk="1" fontAlgn="base" latinLnBrk="0" hangingPunct="1">
              <a:lnSpc>
                <a:spcPct val="100000"/>
              </a:lnSpc>
              <a:spcBef>
                <a:spcPct val="0"/>
              </a:spcBef>
              <a:spcAft>
                <a:spcPct val="0"/>
              </a:spcAft>
              <a:buClrTx/>
              <a:buSzTx/>
              <a:buFontTx/>
              <a:buNone/>
              <a:tabLst/>
            </a:pPr>
            <a:endParaRPr lang="en-US" sz="1200" i="0" u="none" strike="noStrike" cap="none" normalizeH="0" baseline="0">
              <a:ln>
                <a:noFill/>
              </a:ln>
              <a:effectLst/>
              <a:latin typeface="Arial Nova"/>
            </a:endParaRPr>
          </a:p>
          <a:p>
            <a:pPr marL="0" marR="0" indent="0" algn="ctr" defTabSz="914400" rtl="0" eaLnBrk="1" fontAlgn="base" latinLnBrk="0" hangingPunct="1">
              <a:lnSpc>
                <a:spcPct val="100000"/>
              </a:lnSpc>
              <a:spcBef>
                <a:spcPct val="0"/>
              </a:spcBef>
              <a:spcAft>
                <a:spcPct val="0"/>
              </a:spcAft>
              <a:buClrTx/>
              <a:buSzTx/>
              <a:buFontTx/>
              <a:buNone/>
              <a:tabLst/>
            </a:pPr>
            <a:r>
              <a:rPr lang="en-US" b="1">
                <a:latin typeface="Arial Nova"/>
                <a:cs typeface="Arial"/>
              </a:rPr>
              <a:t>After: c70daf2479</a:t>
            </a:r>
            <a:endParaRPr kumimoji="0" lang="en-US" b="1" i="0" u="none" strike="noStrike" cap="none" normalizeH="0" baseline="0">
              <a:ln>
                <a:noFill/>
              </a:ln>
              <a:solidFill>
                <a:schemeClr val="tx1"/>
              </a:solidFill>
              <a:effectLst/>
              <a:latin typeface="Arial Nova"/>
              <a:cs typeface="Arial"/>
            </a:endParaRPr>
          </a:p>
        </p:txBody>
      </p:sp>
      <p:sp>
        <p:nvSpPr>
          <p:cNvPr id="2" name="Rectangular Callout 1">
            <a:extLst>
              <a:ext uri="{FF2B5EF4-FFF2-40B4-BE49-F238E27FC236}">
                <a16:creationId xmlns:a16="http://schemas.microsoft.com/office/drawing/2014/main" id="{9E7661B9-E21C-70EF-859B-5F4D35A99675}"/>
              </a:ext>
            </a:extLst>
          </p:cNvPr>
          <p:cNvSpPr/>
          <p:nvPr/>
        </p:nvSpPr>
        <p:spPr bwMode="auto">
          <a:xfrm>
            <a:off x="5768439" y="2454114"/>
            <a:ext cx="2708217" cy="936346"/>
          </a:xfrm>
          <a:prstGeom prst="wedgeRectCallout">
            <a:avLst>
              <a:gd name="adj1" fmla="val -5890"/>
              <a:gd name="adj2" fmla="val 60163"/>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effectLst/>
                <a:latin typeface="Arial Nova"/>
                <a:cs typeface="Arial"/>
              </a:rPr>
              <a:t>2018: ‘</a:t>
            </a:r>
            <a:r>
              <a:rPr kumimoji="0" lang="en-US" sz="1200" b="1" i="0" u="none" strike="noStrike" cap="none" normalizeH="0" baseline="0" err="1">
                <a:ln>
                  <a:noFill/>
                </a:ln>
                <a:effectLst/>
                <a:latin typeface="Arial Nova"/>
                <a:cs typeface="Arial"/>
              </a:rPr>
              <a:t>id_sale</a:t>
            </a:r>
            <a:r>
              <a:rPr kumimoji="0" lang="en-US" sz="1200" b="1" i="0" u="none" strike="noStrike" cap="none" normalizeH="0" baseline="0">
                <a:ln>
                  <a:noFill/>
                </a:ln>
                <a:effectLst/>
                <a:latin typeface="Arial Nova"/>
                <a:cs typeface="Arial"/>
              </a:rPr>
              <a:t>’ column </a:t>
            </a:r>
            <a:r>
              <a:rPr kumimoji="0" lang="en-US" sz="1200" i="0" u="none" strike="noStrike" cap="none" normalizeH="0" baseline="0">
                <a:ln>
                  <a:noFill/>
                </a:ln>
                <a:effectLst/>
                <a:latin typeface="Arial Nova"/>
                <a:cs typeface="Arial"/>
              </a:rPr>
              <a:t>returns to the previous state of being short 4-5 </a:t>
            </a:r>
            <a:r>
              <a:rPr lang="en-US" sz="1200">
                <a:latin typeface="Arial Nova"/>
                <a:cs typeface="Arial"/>
              </a:rPr>
              <a:t>length integers, identifying products or brands instead of sales.</a:t>
            </a:r>
          </a:p>
        </p:txBody>
      </p:sp>
      <p:sp>
        <p:nvSpPr>
          <p:cNvPr id="10" name="Rectangular Callout 9">
            <a:extLst>
              <a:ext uri="{FF2B5EF4-FFF2-40B4-BE49-F238E27FC236}">
                <a16:creationId xmlns:a16="http://schemas.microsoft.com/office/drawing/2014/main" id="{1B449317-7CC1-3F16-C963-E908A59DADF5}"/>
              </a:ext>
            </a:extLst>
          </p:cNvPr>
          <p:cNvSpPr/>
          <p:nvPr/>
        </p:nvSpPr>
        <p:spPr bwMode="auto">
          <a:xfrm>
            <a:off x="4953000" y="4292689"/>
            <a:ext cx="2708217" cy="2044219"/>
          </a:xfrm>
          <a:prstGeom prst="wedgeRectCallout">
            <a:avLst>
              <a:gd name="adj1" fmla="val -22553"/>
              <a:gd name="adj2" fmla="val -65395"/>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effectLst/>
                <a:latin typeface="Arial Nova"/>
                <a:cs typeface="Arial"/>
              </a:rPr>
              <a:t>2015-2017: Number of Categories </a:t>
            </a:r>
            <a:r>
              <a:rPr kumimoji="0" lang="en-US" sz="1200" i="0" u="none" strike="noStrike" cap="none" normalizeH="0" baseline="0">
                <a:ln>
                  <a:noFill/>
                </a:ln>
                <a:effectLst/>
                <a:latin typeface="Arial Nova"/>
                <a:cs typeface="Arial"/>
              </a:rPr>
              <a:t>increasing</a:t>
            </a:r>
            <a:r>
              <a:rPr lang="en-US" sz="1200">
                <a:latin typeface="Arial Nova"/>
                <a:cs typeface="Arial"/>
              </a:rPr>
              <a:t>,</a:t>
            </a:r>
            <a:r>
              <a:rPr kumimoji="0" lang="en-US" sz="1200" i="0" u="none" strike="noStrike" cap="none" normalizeH="0" baseline="0">
                <a:ln>
                  <a:noFill/>
                </a:ln>
                <a:effectLst/>
                <a:latin typeface="Arial Nova"/>
                <a:cs typeface="Arial"/>
              </a:rPr>
              <a:t> and the ‘Other’ category becomes much less significant</a:t>
            </a:r>
            <a:endParaRPr lang="en-US" sz="1200">
              <a:latin typeface="Arial Nova"/>
              <a:cs typeface="Arial"/>
            </a:endParaRPr>
          </a:p>
        </p:txBody>
      </p:sp>
      <p:pic>
        <p:nvPicPr>
          <p:cNvPr id="11" name="Picture 10">
            <a:extLst>
              <a:ext uri="{FF2B5EF4-FFF2-40B4-BE49-F238E27FC236}">
                <a16:creationId xmlns:a16="http://schemas.microsoft.com/office/drawing/2014/main" id="{3C5CD660-8538-B122-A19D-3396923E73ED}"/>
              </a:ext>
            </a:extLst>
          </p:cNvPr>
          <p:cNvPicPr>
            <a:picLocks noChangeAspect="1"/>
          </p:cNvPicPr>
          <p:nvPr/>
        </p:nvPicPr>
        <p:blipFill rotWithShape="1">
          <a:blip r:embed="rId3"/>
          <a:srcRect l="22033" t="1212" b="52889"/>
          <a:stretch/>
        </p:blipFill>
        <p:spPr>
          <a:xfrm>
            <a:off x="5573212" y="4967687"/>
            <a:ext cx="1372444" cy="1254378"/>
          </a:xfrm>
          <a:prstGeom prst="rect">
            <a:avLst/>
          </a:prstGeom>
        </p:spPr>
      </p:pic>
      <p:sp>
        <p:nvSpPr>
          <p:cNvPr id="12" name="Espace réservé du contenu 2">
            <a:extLst>
              <a:ext uri="{FF2B5EF4-FFF2-40B4-BE49-F238E27FC236}">
                <a16:creationId xmlns:a16="http://schemas.microsoft.com/office/drawing/2014/main" id="{EC67441F-3954-B29A-1824-F429CA3E4D43}"/>
              </a:ext>
            </a:extLst>
          </p:cNvPr>
          <p:cNvSpPr txBox="1">
            <a:spLocks/>
          </p:cNvSpPr>
          <p:nvPr/>
        </p:nvSpPr>
        <p:spPr>
          <a:xfrm>
            <a:off x="415305" y="1165965"/>
            <a:ext cx="8756129" cy="284281"/>
          </a:xfrm>
          <a:prstGeom prst="rect">
            <a:avLst/>
          </a:prstGeom>
          <a:noFill/>
        </p:spPr>
        <p:txBody>
          <a:bodyPr vert="horz" lIns="91440" tIns="45720" rIns="91440" bIns="45720" rtlCol="0" anchor="t" anchorCtr="0">
            <a:noAutofit/>
          </a:bodyPr>
          <a:lstStyle>
            <a:lvl1pPr marL="0" indent="0" algn="l" rtl="0" eaLnBrk="1" fontAlgn="base" hangingPunct="1">
              <a:spcBef>
                <a:spcPct val="35000"/>
              </a:spcBef>
              <a:spcAft>
                <a:spcPct val="0"/>
              </a:spcAft>
              <a:buClr>
                <a:schemeClr val="tx1"/>
              </a:buClr>
              <a:buSzPct val="100000"/>
              <a:buFont typeface="Arial" panose="020B0604020202020204" pitchFamily="34" charset="0"/>
              <a:buNone/>
              <a:defRPr sz="1200" b="0">
                <a:solidFill>
                  <a:schemeClr val="tx1"/>
                </a:solidFill>
                <a:latin typeface="+mj-lt"/>
                <a:ea typeface="+mn-ea"/>
                <a:cs typeface="Arial" pitchFamily="34" charset="0"/>
              </a:defRPr>
            </a:lvl1pPr>
            <a:lvl2pPr marL="363537" indent="0" algn="l" rtl="0" eaLnBrk="1" fontAlgn="base" hangingPunct="1">
              <a:spcBef>
                <a:spcPct val="35000"/>
              </a:spcBef>
              <a:spcAft>
                <a:spcPct val="0"/>
              </a:spcAft>
              <a:buClr>
                <a:schemeClr val="tx1"/>
              </a:buClr>
              <a:buSzPct val="100000"/>
              <a:buFont typeface="Arial" panose="020B0604020202020204" pitchFamily="34" charset="0"/>
              <a:buNone/>
              <a:defRPr sz="1100">
                <a:solidFill>
                  <a:schemeClr val="tx1"/>
                </a:solidFill>
                <a:latin typeface="+mj-lt"/>
                <a:cs typeface="Arial" pitchFamily="34" charset="0"/>
              </a:defRPr>
            </a:lvl2pPr>
            <a:lvl3pPr marL="623887" indent="0" algn="l" rtl="0" eaLnBrk="1" fontAlgn="base" hangingPunct="1">
              <a:spcBef>
                <a:spcPct val="35000"/>
              </a:spcBef>
              <a:spcAft>
                <a:spcPct val="0"/>
              </a:spcAft>
              <a:buClr>
                <a:schemeClr val="tx1"/>
              </a:buClr>
              <a:buSzPct val="100000"/>
              <a:buFont typeface="Arial" panose="020B0604020202020204" pitchFamily="34" charset="0"/>
              <a:buNone/>
              <a:defRPr sz="1100">
                <a:solidFill>
                  <a:schemeClr val="tx1"/>
                </a:solidFill>
                <a:latin typeface="+mj-lt"/>
                <a:cs typeface="Arial" pitchFamily="34" charset="0"/>
              </a:defRPr>
            </a:lvl3pPr>
            <a:lvl4pPr marL="906463" indent="0" algn="l" rtl="0" eaLnBrk="1" fontAlgn="base" hangingPunct="1">
              <a:spcBef>
                <a:spcPct val="35000"/>
              </a:spcBef>
              <a:spcAft>
                <a:spcPct val="0"/>
              </a:spcAft>
              <a:buClr>
                <a:schemeClr val="tx1"/>
              </a:buClr>
              <a:buSzPct val="100000"/>
              <a:buFont typeface="Arial" panose="020B0604020202020204" pitchFamily="34" charset="0"/>
              <a:buNone/>
              <a:defRPr lang="en-GB" altLang="en-GB" sz="1000" dirty="0">
                <a:solidFill>
                  <a:schemeClr val="tx1"/>
                </a:solidFill>
                <a:latin typeface="+mj-lt"/>
                <a:cs typeface="Arial" pitchFamily="34" charset="0"/>
              </a:defRPr>
            </a:lvl4pPr>
            <a:lvl5pPr marL="1174750" indent="0" algn="l" rtl="0" eaLnBrk="1" fontAlgn="base" hangingPunct="1">
              <a:spcBef>
                <a:spcPct val="35000"/>
              </a:spcBef>
              <a:spcAft>
                <a:spcPct val="0"/>
              </a:spcAft>
              <a:buClr>
                <a:schemeClr val="tx1"/>
              </a:buClr>
              <a:buSzPct val="100000"/>
              <a:buFont typeface="Arial" panose="020B0604020202020204" pitchFamily="34" charset="0"/>
              <a:buNone/>
              <a:defRPr lang="fr-FR" altLang="en-GB" sz="1000" noProof="0" dirty="0" smtClean="0">
                <a:solidFill>
                  <a:schemeClr val="tx1"/>
                </a:solidFill>
                <a:latin typeface="+mj-lt"/>
                <a:cs typeface="Arial" pitchFamily="34" charset="0"/>
              </a:defRPr>
            </a:lvl5pPr>
            <a:lvl6pPr marL="26670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6pPr>
            <a:lvl7pPr marL="31242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7pPr>
            <a:lvl8pPr marL="35814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8pPr>
            <a:lvl9pPr marL="40386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9pPr>
          </a:lstStyle>
          <a:p>
            <a:pPr>
              <a:spcBef>
                <a:spcPts val="1872"/>
              </a:spcBef>
            </a:pPr>
            <a:r>
              <a:rPr lang="en-US" b="1" kern="0">
                <a:solidFill>
                  <a:schemeClr val="tx1">
                    <a:lumMod val="50000"/>
                  </a:schemeClr>
                </a:solidFill>
                <a:latin typeface="Arial Nova"/>
                <a:cs typeface="Arial"/>
              </a:rPr>
              <a:t>From 2011 to 2019, </a:t>
            </a:r>
            <a:r>
              <a:rPr lang="en-US" b="1" kern="0" err="1">
                <a:solidFill>
                  <a:schemeClr val="tx1">
                    <a:lumMod val="50000"/>
                  </a:schemeClr>
                </a:solidFill>
                <a:latin typeface="Arial Nova"/>
                <a:cs typeface="Arial"/>
              </a:rPr>
              <a:t>HomeCo</a:t>
            </a:r>
            <a:r>
              <a:rPr lang="en-US" b="1" kern="0">
                <a:solidFill>
                  <a:schemeClr val="tx1">
                    <a:lumMod val="50000"/>
                  </a:schemeClr>
                </a:solidFill>
                <a:latin typeface="Arial Nova"/>
                <a:cs typeface="Arial"/>
              </a:rPr>
              <a:t> changed its data collection methods, making it more challenging to run analyses over time</a:t>
            </a:r>
            <a:endParaRPr lang="en-US" kern="0">
              <a:solidFill>
                <a:schemeClr val="tx1">
                  <a:lumMod val="50000"/>
                </a:schemeClr>
              </a:solidFill>
              <a:latin typeface="Arial Nova"/>
              <a:cs typeface="Arial"/>
            </a:endParaRPr>
          </a:p>
        </p:txBody>
      </p:sp>
      <p:cxnSp>
        <p:nvCxnSpPr>
          <p:cNvPr id="14" name="Straight Connector 13">
            <a:extLst>
              <a:ext uri="{FF2B5EF4-FFF2-40B4-BE49-F238E27FC236}">
                <a16:creationId xmlns:a16="http://schemas.microsoft.com/office/drawing/2014/main" id="{3CA2DDB6-700D-24E6-9CE6-9E7ED78031D6}"/>
              </a:ext>
            </a:extLst>
          </p:cNvPr>
          <p:cNvCxnSpPr>
            <a:cxnSpLocks/>
          </p:cNvCxnSpPr>
          <p:nvPr/>
        </p:nvCxnSpPr>
        <p:spPr bwMode="auto">
          <a:xfrm>
            <a:off x="415305" y="1450246"/>
            <a:ext cx="875612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 name="Titre 1">
            <a:extLst>
              <a:ext uri="{FF2B5EF4-FFF2-40B4-BE49-F238E27FC236}">
                <a16:creationId xmlns:a16="http://schemas.microsoft.com/office/drawing/2014/main" id="{CAF3310C-4DF9-551E-A3B0-04263CF9C13C}"/>
              </a:ext>
            </a:extLst>
          </p:cNvPr>
          <p:cNvSpPr txBox="1">
            <a:spLocks/>
          </p:cNvSpPr>
          <p:nvPr/>
        </p:nvSpPr>
        <p:spPr bwMode="auto">
          <a:xfrm>
            <a:off x="318000" y="300000"/>
            <a:ext cx="9540000" cy="684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1600" b="0">
                <a:solidFill>
                  <a:schemeClr val="tx1"/>
                </a:solidFill>
                <a:latin typeface="+mj-lt"/>
                <a:ea typeface="+mj-ea"/>
                <a:cs typeface="+mj-cs"/>
              </a:defRPr>
            </a:lvl1pPr>
            <a:lvl2pPr algn="l" rtl="0" eaLnBrk="1" fontAlgn="base" hangingPunct="1">
              <a:spcBef>
                <a:spcPct val="0"/>
              </a:spcBef>
              <a:spcAft>
                <a:spcPct val="0"/>
              </a:spcAft>
              <a:defRPr b="1">
                <a:solidFill>
                  <a:srgbClr val="007228"/>
                </a:solidFill>
                <a:latin typeface="Trebuchet MS" pitchFamily="34" charset="0"/>
              </a:defRPr>
            </a:lvl2pPr>
            <a:lvl3pPr algn="l" rtl="0" eaLnBrk="1" fontAlgn="base" hangingPunct="1">
              <a:spcBef>
                <a:spcPct val="0"/>
              </a:spcBef>
              <a:spcAft>
                <a:spcPct val="0"/>
              </a:spcAft>
              <a:defRPr b="1">
                <a:solidFill>
                  <a:srgbClr val="007228"/>
                </a:solidFill>
                <a:latin typeface="Trebuchet MS" pitchFamily="34" charset="0"/>
              </a:defRPr>
            </a:lvl3pPr>
            <a:lvl4pPr algn="l" rtl="0" eaLnBrk="1" fontAlgn="base" hangingPunct="1">
              <a:spcBef>
                <a:spcPct val="0"/>
              </a:spcBef>
              <a:spcAft>
                <a:spcPct val="0"/>
              </a:spcAft>
              <a:defRPr b="1">
                <a:solidFill>
                  <a:srgbClr val="007228"/>
                </a:solidFill>
                <a:latin typeface="Trebuchet MS" pitchFamily="34" charset="0"/>
              </a:defRPr>
            </a:lvl4pPr>
            <a:lvl5pPr algn="l" rtl="0" eaLnBrk="1" fontAlgn="base" hangingPunct="1">
              <a:spcBef>
                <a:spcPct val="0"/>
              </a:spcBef>
              <a:spcAft>
                <a:spcPct val="0"/>
              </a:spcAft>
              <a:defRPr b="1">
                <a:solidFill>
                  <a:srgbClr val="007228"/>
                </a:solidFill>
                <a:latin typeface="Trebuchet MS" pitchFamily="34" charset="0"/>
              </a:defRPr>
            </a:lvl5pPr>
            <a:lvl6pPr marL="457200" algn="l" rtl="0" eaLnBrk="1" fontAlgn="base" hangingPunct="1">
              <a:spcBef>
                <a:spcPct val="0"/>
              </a:spcBef>
              <a:spcAft>
                <a:spcPct val="0"/>
              </a:spcAft>
              <a:defRPr sz="3200" b="1">
                <a:solidFill>
                  <a:schemeClr val="accent1"/>
                </a:solidFill>
                <a:latin typeface="Trebuchet MS" pitchFamily="34" charset="0"/>
              </a:defRPr>
            </a:lvl6pPr>
            <a:lvl7pPr marL="914400" algn="l" rtl="0" eaLnBrk="1" fontAlgn="base" hangingPunct="1">
              <a:spcBef>
                <a:spcPct val="0"/>
              </a:spcBef>
              <a:spcAft>
                <a:spcPct val="0"/>
              </a:spcAft>
              <a:defRPr sz="3200" b="1">
                <a:solidFill>
                  <a:schemeClr val="accent1"/>
                </a:solidFill>
                <a:latin typeface="Trebuchet MS" pitchFamily="34" charset="0"/>
              </a:defRPr>
            </a:lvl7pPr>
            <a:lvl8pPr marL="1371600" algn="l" rtl="0" eaLnBrk="1" fontAlgn="base" hangingPunct="1">
              <a:spcBef>
                <a:spcPct val="0"/>
              </a:spcBef>
              <a:spcAft>
                <a:spcPct val="0"/>
              </a:spcAft>
              <a:defRPr sz="3200" b="1">
                <a:solidFill>
                  <a:schemeClr val="accent1"/>
                </a:solidFill>
                <a:latin typeface="Trebuchet MS" pitchFamily="34" charset="0"/>
              </a:defRPr>
            </a:lvl8pPr>
            <a:lvl9pPr marL="1828800" algn="l" rtl="0" eaLnBrk="1" fontAlgn="base" hangingPunct="1">
              <a:spcBef>
                <a:spcPct val="0"/>
              </a:spcBef>
              <a:spcAft>
                <a:spcPct val="0"/>
              </a:spcAft>
              <a:defRPr sz="3200" b="1">
                <a:solidFill>
                  <a:schemeClr val="accent1"/>
                </a:solidFill>
                <a:latin typeface="Trebuchet MS" pitchFamily="34" charset="0"/>
              </a:defRPr>
            </a:lvl9pPr>
          </a:lstStyle>
          <a:p>
            <a:r>
              <a:rPr lang="en-US" sz="2400" b="1" dirty="0">
                <a:latin typeface="Arial Nova"/>
              </a:rPr>
              <a:t>As </a:t>
            </a:r>
            <a:r>
              <a:rPr lang="en-US" sz="2400" b="1" dirty="0" err="1">
                <a:latin typeface="Arial Nova"/>
              </a:rPr>
              <a:t>HomeCo</a:t>
            </a:r>
            <a:r>
              <a:rPr lang="en-US" sz="2400" b="1" dirty="0">
                <a:latin typeface="Arial Nova"/>
              </a:rPr>
              <a:t> orients itself to become more data-driven, it should aim to keep the dataset as clean and consistent as possible</a:t>
            </a:r>
            <a:endParaRPr lang="en-US" sz="2400" b="1" kern="0" dirty="0"/>
          </a:p>
        </p:txBody>
      </p:sp>
    </p:spTree>
    <p:extLst>
      <p:ext uri="{BB962C8B-B14F-4D97-AF65-F5344CB8AC3E}">
        <p14:creationId xmlns:p14="http://schemas.microsoft.com/office/powerpoint/2010/main" val="147579563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908648-4497-2C51-3B0A-BF88AB6098BF}"/>
              </a:ext>
            </a:extLst>
          </p:cNvPr>
          <p:cNvSpPr>
            <a:spLocks noGrp="1"/>
          </p:cNvSpPr>
          <p:nvPr>
            <p:ph idx="1"/>
          </p:nvPr>
        </p:nvSpPr>
        <p:spPr>
          <a:xfrm>
            <a:off x="439387" y="1399758"/>
            <a:ext cx="8710552" cy="4612108"/>
          </a:xfrm>
        </p:spPr>
        <p:txBody>
          <a:bodyPr/>
          <a:lstStyle/>
          <a:p>
            <a:pPr marL="342900" indent="-342900">
              <a:spcBef>
                <a:spcPts val="1440"/>
              </a:spcBef>
              <a:buFont typeface="Wingdings" pitchFamily="2" charset="2"/>
              <a:buChar char="v"/>
            </a:pPr>
            <a:r>
              <a:rPr lang="en-US" sz="1800" dirty="0" err="1">
                <a:latin typeface="Arial Nova"/>
                <a:cs typeface="Arial"/>
              </a:rPr>
              <a:t>HomeCo</a:t>
            </a:r>
            <a:r>
              <a:rPr lang="en-US" sz="1800" dirty="0">
                <a:latin typeface="Arial Nova"/>
                <a:cs typeface="Arial"/>
              </a:rPr>
              <a:t> possesses </a:t>
            </a:r>
            <a:r>
              <a:rPr lang="en-US" sz="1800" b="1" dirty="0">
                <a:latin typeface="Arial Nova"/>
                <a:cs typeface="Arial"/>
              </a:rPr>
              <a:t>a large database of order and product information </a:t>
            </a:r>
            <a:r>
              <a:rPr lang="en-US" sz="1800" dirty="0">
                <a:latin typeface="Arial Nova"/>
                <a:cs typeface="Arial"/>
              </a:rPr>
              <a:t>and has </a:t>
            </a:r>
            <a:r>
              <a:rPr lang="en-US" sz="1800" b="1" dirty="0">
                <a:latin typeface="Arial Nova"/>
                <a:cs typeface="Arial"/>
              </a:rPr>
              <a:t>immense opportunity</a:t>
            </a:r>
            <a:r>
              <a:rPr lang="en-US" sz="1800" dirty="0">
                <a:latin typeface="Arial Nova"/>
                <a:cs typeface="Arial"/>
              </a:rPr>
              <a:t> use this data to better inform its strategy</a:t>
            </a:r>
            <a:endParaRPr lang="fr-FR" dirty="0"/>
          </a:p>
          <a:p>
            <a:pPr marL="342900" indent="-342900">
              <a:spcBef>
                <a:spcPts val="1440"/>
              </a:spcBef>
              <a:buFont typeface="Wingdings" pitchFamily="2" charset="2"/>
              <a:buChar char="v"/>
            </a:pPr>
            <a:r>
              <a:rPr lang="en-US" sz="1800" dirty="0">
                <a:latin typeface="Arial Nova"/>
                <a:cs typeface="Arial"/>
              </a:rPr>
              <a:t>Our team dug into the existing data </a:t>
            </a:r>
            <a:r>
              <a:rPr lang="en-US" sz="1800" b="1" dirty="0">
                <a:latin typeface="Arial Nova"/>
                <a:cs typeface="Arial"/>
              </a:rPr>
              <a:t>and identified potential growth strategies </a:t>
            </a:r>
            <a:r>
              <a:rPr lang="en-US" sz="1800" dirty="0">
                <a:latin typeface="Arial Nova"/>
                <a:cs typeface="Arial"/>
              </a:rPr>
              <a:t>focused on… </a:t>
            </a:r>
            <a:endParaRPr lang="en-US" sz="1800" dirty="0">
              <a:latin typeface="Arial Nova"/>
            </a:endParaRPr>
          </a:p>
          <a:p>
            <a:pPr marL="706120" lvl="1" indent="-342900">
              <a:spcBef>
                <a:spcPts val="1440"/>
              </a:spcBef>
              <a:buFont typeface="Wingdings" pitchFamily="2" charset="2"/>
              <a:buChar char="§"/>
            </a:pPr>
            <a:r>
              <a:rPr lang="en-US" sz="1800" dirty="0">
                <a:latin typeface="Arial Nova"/>
                <a:cs typeface="Arial"/>
              </a:rPr>
              <a:t>Key Customers</a:t>
            </a:r>
          </a:p>
          <a:p>
            <a:pPr marL="706120" lvl="1" indent="-342900">
              <a:spcBef>
                <a:spcPts val="1440"/>
              </a:spcBef>
              <a:buFont typeface="Wingdings" pitchFamily="2" charset="2"/>
              <a:buChar char="§"/>
            </a:pPr>
            <a:r>
              <a:rPr lang="en-US" sz="1800" dirty="0">
                <a:latin typeface="Arial Nova"/>
                <a:cs typeface="Arial"/>
              </a:rPr>
              <a:t>Key Categories</a:t>
            </a:r>
          </a:p>
          <a:p>
            <a:pPr marL="706120" lvl="1" indent="-342900">
              <a:spcBef>
                <a:spcPts val="1440"/>
              </a:spcBef>
              <a:buFont typeface="Wingdings" pitchFamily="2" charset="2"/>
              <a:buChar char="§"/>
            </a:pPr>
            <a:r>
              <a:rPr lang="en-US" sz="1800" dirty="0">
                <a:latin typeface="Arial Nova"/>
                <a:cs typeface="Arial"/>
              </a:rPr>
              <a:t>Key Products</a:t>
            </a:r>
          </a:p>
          <a:p>
            <a:pPr marL="342900" indent="-342900">
              <a:spcBef>
                <a:spcPts val="1440"/>
              </a:spcBef>
              <a:buFont typeface="Wingdings" pitchFamily="2" charset="2"/>
              <a:buChar char="v"/>
            </a:pPr>
            <a:r>
              <a:rPr lang="en-US" sz="1800" dirty="0">
                <a:latin typeface="Arial Nova"/>
                <a:cs typeface="Arial"/>
              </a:rPr>
              <a:t>Accordingly, each strategies’ success can be tracked by Executive Team in a </a:t>
            </a:r>
            <a:r>
              <a:rPr lang="en-US" sz="1800" b="1" dirty="0">
                <a:latin typeface="Arial Nova"/>
                <a:cs typeface="Arial"/>
              </a:rPr>
              <a:t>custom KPI dashboard</a:t>
            </a:r>
          </a:p>
          <a:p>
            <a:pPr marL="342900" indent="-342900">
              <a:spcBef>
                <a:spcPts val="1440"/>
              </a:spcBef>
              <a:buFont typeface="Wingdings" pitchFamily="2" charset="2"/>
              <a:buChar char="v"/>
            </a:pPr>
            <a:r>
              <a:rPr lang="en-US" sz="1800" dirty="0">
                <a:latin typeface="Arial Nova"/>
                <a:cs typeface="Arial"/>
              </a:rPr>
              <a:t>Moving forward, </a:t>
            </a:r>
            <a:r>
              <a:rPr lang="en-US" sz="1800" dirty="0" err="1">
                <a:latin typeface="Arial Nova"/>
                <a:cs typeface="Arial"/>
              </a:rPr>
              <a:t>HomeCo</a:t>
            </a:r>
            <a:r>
              <a:rPr lang="en-US" sz="1800" dirty="0">
                <a:latin typeface="Arial Nova"/>
                <a:cs typeface="Arial"/>
              </a:rPr>
              <a:t> can </a:t>
            </a:r>
            <a:r>
              <a:rPr lang="en-US" sz="1800" b="1" dirty="0">
                <a:latin typeface="Arial Nova"/>
                <a:cs typeface="Arial"/>
              </a:rPr>
              <a:t>continue to utilize its data </a:t>
            </a:r>
            <a:r>
              <a:rPr lang="en-US" sz="1800" dirty="0">
                <a:latin typeface="Arial Nova"/>
                <a:cs typeface="Arial"/>
              </a:rPr>
              <a:t>for regular performance monitoring and strategy adaptation</a:t>
            </a:r>
          </a:p>
        </p:txBody>
      </p:sp>
      <p:sp>
        <p:nvSpPr>
          <p:cNvPr id="8" name="Titre 1">
            <a:extLst>
              <a:ext uri="{FF2B5EF4-FFF2-40B4-BE49-F238E27FC236}">
                <a16:creationId xmlns:a16="http://schemas.microsoft.com/office/drawing/2014/main" id="{84D1BD4B-449E-79D5-0B08-60DEB58A232C}"/>
              </a:ext>
            </a:extLst>
          </p:cNvPr>
          <p:cNvSpPr txBox="1">
            <a:spLocks/>
          </p:cNvSpPr>
          <p:nvPr/>
        </p:nvSpPr>
        <p:spPr bwMode="auto">
          <a:xfrm>
            <a:off x="165600" y="147600"/>
            <a:ext cx="9673514" cy="684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1600" b="0">
                <a:solidFill>
                  <a:schemeClr val="tx1"/>
                </a:solidFill>
                <a:latin typeface="+mj-lt"/>
                <a:ea typeface="+mj-ea"/>
                <a:cs typeface="+mj-cs"/>
              </a:defRPr>
            </a:lvl1pPr>
            <a:lvl2pPr algn="l" rtl="0" eaLnBrk="1" fontAlgn="base" hangingPunct="1">
              <a:spcBef>
                <a:spcPct val="0"/>
              </a:spcBef>
              <a:spcAft>
                <a:spcPct val="0"/>
              </a:spcAft>
              <a:defRPr b="1">
                <a:solidFill>
                  <a:srgbClr val="007228"/>
                </a:solidFill>
                <a:latin typeface="Trebuchet MS" pitchFamily="34" charset="0"/>
              </a:defRPr>
            </a:lvl2pPr>
            <a:lvl3pPr algn="l" rtl="0" eaLnBrk="1" fontAlgn="base" hangingPunct="1">
              <a:spcBef>
                <a:spcPct val="0"/>
              </a:spcBef>
              <a:spcAft>
                <a:spcPct val="0"/>
              </a:spcAft>
              <a:defRPr b="1">
                <a:solidFill>
                  <a:srgbClr val="007228"/>
                </a:solidFill>
                <a:latin typeface="Trebuchet MS" pitchFamily="34" charset="0"/>
              </a:defRPr>
            </a:lvl3pPr>
            <a:lvl4pPr algn="l" rtl="0" eaLnBrk="1" fontAlgn="base" hangingPunct="1">
              <a:spcBef>
                <a:spcPct val="0"/>
              </a:spcBef>
              <a:spcAft>
                <a:spcPct val="0"/>
              </a:spcAft>
              <a:defRPr b="1">
                <a:solidFill>
                  <a:srgbClr val="007228"/>
                </a:solidFill>
                <a:latin typeface="Trebuchet MS" pitchFamily="34" charset="0"/>
              </a:defRPr>
            </a:lvl4pPr>
            <a:lvl5pPr algn="l" rtl="0" eaLnBrk="1" fontAlgn="base" hangingPunct="1">
              <a:spcBef>
                <a:spcPct val="0"/>
              </a:spcBef>
              <a:spcAft>
                <a:spcPct val="0"/>
              </a:spcAft>
              <a:defRPr b="1">
                <a:solidFill>
                  <a:srgbClr val="007228"/>
                </a:solidFill>
                <a:latin typeface="Trebuchet MS" pitchFamily="34" charset="0"/>
              </a:defRPr>
            </a:lvl5pPr>
            <a:lvl6pPr marL="457200" algn="l" rtl="0" eaLnBrk="1" fontAlgn="base" hangingPunct="1">
              <a:spcBef>
                <a:spcPct val="0"/>
              </a:spcBef>
              <a:spcAft>
                <a:spcPct val="0"/>
              </a:spcAft>
              <a:defRPr sz="3200" b="1">
                <a:solidFill>
                  <a:schemeClr val="accent1"/>
                </a:solidFill>
                <a:latin typeface="Trebuchet MS" pitchFamily="34" charset="0"/>
              </a:defRPr>
            </a:lvl6pPr>
            <a:lvl7pPr marL="914400" algn="l" rtl="0" eaLnBrk="1" fontAlgn="base" hangingPunct="1">
              <a:spcBef>
                <a:spcPct val="0"/>
              </a:spcBef>
              <a:spcAft>
                <a:spcPct val="0"/>
              </a:spcAft>
              <a:defRPr sz="3200" b="1">
                <a:solidFill>
                  <a:schemeClr val="accent1"/>
                </a:solidFill>
                <a:latin typeface="Trebuchet MS" pitchFamily="34" charset="0"/>
              </a:defRPr>
            </a:lvl7pPr>
            <a:lvl8pPr marL="1371600" algn="l" rtl="0" eaLnBrk="1" fontAlgn="base" hangingPunct="1">
              <a:spcBef>
                <a:spcPct val="0"/>
              </a:spcBef>
              <a:spcAft>
                <a:spcPct val="0"/>
              </a:spcAft>
              <a:defRPr sz="3200" b="1">
                <a:solidFill>
                  <a:schemeClr val="accent1"/>
                </a:solidFill>
                <a:latin typeface="Trebuchet MS" pitchFamily="34" charset="0"/>
              </a:defRPr>
            </a:lvl8pPr>
            <a:lvl9pPr marL="1828800" algn="l" rtl="0" eaLnBrk="1" fontAlgn="base" hangingPunct="1">
              <a:spcBef>
                <a:spcPct val="0"/>
              </a:spcBef>
              <a:spcAft>
                <a:spcPct val="0"/>
              </a:spcAft>
              <a:defRPr sz="3200" b="1">
                <a:solidFill>
                  <a:schemeClr val="accent1"/>
                </a:solidFill>
                <a:latin typeface="Trebuchet MS" pitchFamily="34" charset="0"/>
              </a:defRPr>
            </a:lvl9pPr>
          </a:lstStyle>
          <a:p>
            <a:r>
              <a:rPr lang="en-US" sz="2400" b="1" kern="0" dirty="0">
                <a:latin typeface="Arial Nova"/>
              </a:rPr>
              <a:t>Executive Summary</a:t>
            </a:r>
          </a:p>
        </p:txBody>
      </p:sp>
    </p:spTree>
    <p:extLst>
      <p:ext uri="{BB962C8B-B14F-4D97-AF65-F5344CB8AC3E}">
        <p14:creationId xmlns:p14="http://schemas.microsoft.com/office/powerpoint/2010/main" val="4684957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B3CF26-D7E6-3172-8B8D-A21D6A116177}"/>
              </a:ext>
            </a:extLst>
          </p:cNvPr>
          <p:cNvSpPr/>
          <p:nvPr/>
        </p:nvSpPr>
        <p:spPr bwMode="auto">
          <a:xfrm>
            <a:off x="0" y="0"/>
            <a:ext cx="9906000" cy="658002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err="1">
              <a:ln>
                <a:noFill/>
              </a:ln>
              <a:solidFill>
                <a:schemeClr val="tx1"/>
              </a:solidFill>
              <a:effectLst/>
              <a:latin typeface="Trebuchet MS" pitchFamily="34" charset="0"/>
            </a:endParaRPr>
          </a:p>
        </p:txBody>
      </p:sp>
      <p:sp>
        <p:nvSpPr>
          <p:cNvPr id="4" name="Rectangle 3">
            <a:extLst>
              <a:ext uri="{FF2B5EF4-FFF2-40B4-BE49-F238E27FC236}">
                <a16:creationId xmlns:a16="http://schemas.microsoft.com/office/drawing/2014/main" id="{5CCE381D-1AAF-2857-F06D-0DA8518EA7A3}"/>
              </a:ext>
            </a:extLst>
          </p:cNvPr>
          <p:cNvSpPr/>
          <p:nvPr/>
        </p:nvSpPr>
        <p:spPr bwMode="auto">
          <a:xfrm>
            <a:off x="1520042" y="1941616"/>
            <a:ext cx="6353298" cy="21316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5000" b="0" i="0" u="none" strike="noStrike" cap="none" normalizeH="0" baseline="0" dirty="0">
                <a:ln>
                  <a:noFill/>
                </a:ln>
                <a:effectLst/>
                <a:latin typeface="Arial Nova"/>
                <a:cs typeface="Arial"/>
              </a:rPr>
              <a:t>Background</a:t>
            </a:r>
          </a:p>
        </p:txBody>
      </p:sp>
      <p:cxnSp>
        <p:nvCxnSpPr>
          <p:cNvPr id="6" name="Straight Connector 5">
            <a:extLst>
              <a:ext uri="{FF2B5EF4-FFF2-40B4-BE49-F238E27FC236}">
                <a16:creationId xmlns:a16="http://schemas.microsoft.com/office/drawing/2014/main" id="{50CBEFEB-10D6-D26E-E39F-6C86B1990300}"/>
              </a:ext>
            </a:extLst>
          </p:cNvPr>
          <p:cNvCxnSpPr>
            <a:cxnSpLocks/>
          </p:cNvCxnSpPr>
          <p:nvPr/>
        </p:nvCxnSpPr>
        <p:spPr bwMode="auto">
          <a:xfrm>
            <a:off x="2202873" y="3562597"/>
            <a:ext cx="498763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12295060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D1BFF4D-4A3C-7755-E079-8E887DC6D4AD}"/>
              </a:ext>
            </a:extLst>
          </p:cNvPr>
          <p:cNvSpPr/>
          <p:nvPr/>
        </p:nvSpPr>
        <p:spPr bwMode="auto">
          <a:xfrm>
            <a:off x="3883231" y="3219278"/>
            <a:ext cx="5878286" cy="300812"/>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err="1">
              <a:ln>
                <a:noFill/>
              </a:ln>
              <a:solidFill>
                <a:schemeClr val="tx1"/>
              </a:solidFill>
              <a:effectLst/>
              <a:latin typeface="Trebuchet MS" pitchFamily="34" charset="0"/>
            </a:endParaRPr>
          </a:p>
        </p:txBody>
      </p:sp>
      <p:sp>
        <p:nvSpPr>
          <p:cNvPr id="12" name="Rectangle 11">
            <a:extLst>
              <a:ext uri="{FF2B5EF4-FFF2-40B4-BE49-F238E27FC236}">
                <a16:creationId xmlns:a16="http://schemas.microsoft.com/office/drawing/2014/main" id="{B510C4E3-1492-382A-5CDB-AAA741A2BCAF}"/>
              </a:ext>
            </a:extLst>
          </p:cNvPr>
          <p:cNvSpPr/>
          <p:nvPr/>
        </p:nvSpPr>
        <p:spPr bwMode="auto">
          <a:xfrm>
            <a:off x="3883231" y="1219230"/>
            <a:ext cx="5878286" cy="300812"/>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err="1">
              <a:ln>
                <a:noFill/>
              </a:ln>
              <a:solidFill>
                <a:schemeClr val="tx1"/>
              </a:solidFill>
              <a:effectLst/>
              <a:latin typeface="Trebuchet MS" pitchFamily="34" charset="0"/>
            </a:endParaRPr>
          </a:p>
        </p:txBody>
      </p:sp>
      <p:pic>
        <p:nvPicPr>
          <p:cNvPr id="5" name="Image 5" descr="Une image contenant table&#10;&#10;Description générée automatiquement">
            <a:extLst>
              <a:ext uri="{FF2B5EF4-FFF2-40B4-BE49-F238E27FC236}">
                <a16:creationId xmlns:a16="http://schemas.microsoft.com/office/drawing/2014/main" id="{D0EA449C-4523-DB7F-9563-E71F02DCA40F}"/>
              </a:ext>
            </a:extLst>
          </p:cNvPr>
          <p:cNvPicPr>
            <a:picLocks noGrp="1" noChangeAspect="1"/>
          </p:cNvPicPr>
          <p:nvPr>
            <p:ph idx="1"/>
          </p:nvPr>
        </p:nvPicPr>
        <p:blipFill rotWithShape="1">
          <a:blip r:embed="rId2"/>
          <a:srcRect t="4441" r="26580" b="6837"/>
          <a:stretch/>
        </p:blipFill>
        <p:spPr>
          <a:xfrm>
            <a:off x="366291" y="1268770"/>
            <a:ext cx="3220058" cy="4573890"/>
          </a:xfrm>
        </p:spPr>
      </p:pic>
      <p:sp>
        <p:nvSpPr>
          <p:cNvPr id="8" name="Espace réservé du contenu 2">
            <a:extLst>
              <a:ext uri="{FF2B5EF4-FFF2-40B4-BE49-F238E27FC236}">
                <a16:creationId xmlns:a16="http://schemas.microsoft.com/office/drawing/2014/main" id="{BF31C28F-8F26-D20F-B881-3EA27717F06F}"/>
              </a:ext>
            </a:extLst>
          </p:cNvPr>
          <p:cNvSpPr txBox="1">
            <a:spLocks/>
          </p:cNvSpPr>
          <p:nvPr/>
        </p:nvSpPr>
        <p:spPr>
          <a:xfrm>
            <a:off x="3883232" y="1219230"/>
            <a:ext cx="5656478" cy="2614854"/>
          </a:xfrm>
          <a:prstGeom prst="rect">
            <a:avLst/>
          </a:prstGeom>
          <a:noFill/>
        </p:spPr>
        <p:txBody>
          <a:bodyPr vert="horz" lIns="91440" tIns="45720" rIns="91440" bIns="45720" rtlCol="0" anchor="t" anchorCtr="0">
            <a:noAutofit/>
          </a:bodyPr>
          <a:lstStyle>
            <a:lvl1pPr marL="0" indent="0" algn="l" rtl="0" eaLnBrk="1" fontAlgn="base" hangingPunct="1">
              <a:spcBef>
                <a:spcPct val="35000"/>
              </a:spcBef>
              <a:spcAft>
                <a:spcPct val="0"/>
              </a:spcAft>
              <a:buClr>
                <a:schemeClr val="tx1"/>
              </a:buClr>
              <a:buSzPct val="100000"/>
              <a:buFont typeface="Arial" panose="020B0604020202020204" pitchFamily="34" charset="0"/>
              <a:buNone/>
              <a:defRPr sz="1200" b="0">
                <a:solidFill>
                  <a:schemeClr val="tx1"/>
                </a:solidFill>
                <a:latin typeface="+mj-lt"/>
                <a:ea typeface="+mn-ea"/>
                <a:cs typeface="Arial" pitchFamily="34" charset="0"/>
              </a:defRPr>
            </a:lvl1pPr>
            <a:lvl2pPr marL="363537" indent="0" algn="l" rtl="0" eaLnBrk="1" fontAlgn="base" hangingPunct="1">
              <a:spcBef>
                <a:spcPct val="35000"/>
              </a:spcBef>
              <a:spcAft>
                <a:spcPct val="0"/>
              </a:spcAft>
              <a:buClr>
                <a:schemeClr val="tx1"/>
              </a:buClr>
              <a:buSzPct val="100000"/>
              <a:buFont typeface="Arial" panose="020B0604020202020204" pitchFamily="34" charset="0"/>
              <a:buNone/>
              <a:defRPr sz="1100">
                <a:solidFill>
                  <a:schemeClr val="tx1"/>
                </a:solidFill>
                <a:latin typeface="+mj-lt"/>
                <a:cs typeface="Arial" pitchFamily="34" charset="0"/>
              </a:defRPr>
            </a:lvl2pPr>
            <a:lvl3pPr marL="623887" indent="0" algn="l" rtl="0" eaLnBrk="1" fontAlgn="base" hangingPunct="1">
              <a:spcBef>
                <a:spcPct val="35000"/>
              </a:spcBef>
              <a:spcAft>
                <a:spcPct val="0"/>
              </a:spcAft>
              <a:buClr>
                <a:schemeClr val="tx1"/>
              </a:buClr>
              <a:buSzPct val="100000"/>
              <a:buFont typeface="Arial" panose="020B0604020202020204" pitchFamily="34" charset="0"/>
              <a:buNone/>
              <a:defRPr sz="1100">
                <a:solidFill>
                  <a:schemeClr val="tx1"/>
                </a:solidFill>
                <a:latin typeface="+mj-lt"/>
                <a:cs typeface="Arial" pitchFamily="34" charset="0"/>
              </a:defRPr>
            </a:lvl3pPr>
            <a:lvl4pPr marL="906463" indent="0" algn="l" rtl="0" eaLnBrk="1" fontAlgn="base" hangingPunct="1">
              <a:spcBef>
                <a:spcPct val="35000"/>
              </a:spcBef>
              <a:spcAft>
                <a:spcPct val="0"/>
              </a:spcAft>
              <a:buClr>
                <a:schemeClr val="tx1"/>
              </a:buClr>
              <a:buSzPct val="100000"/>
              <a:buFont typeface="Arial" panose="020B0604020202020204" pitchFamily="34" charset="0"/>
              <a:buNone/>
              <a:defRPr lang="en-GB" altLang="en-GB" sz="1000" dirty="0">
                <a:solidFill>
                  <a:schemeClr val="tx1"/>
                </a:solidFill>
                <a:latin typeface="+mj-lt"/>
                <a:cs typeface="Arial" pitchFamily="34" charset="0"/>
              </a:defRPr>
            </a:lvl4pPr>
            <a:lvl5pPr marL="1174750" indent="0" algn="l" rtl="0" eaLnBrk="1" fontAlgn="base" hangingPunct="1">
              <a:spcBef>
                <a:spcPct val="35000"/>
              </a:spcBef>
              <a:spcAft>
                <a:spcPct val="0"/>
              </a:spcAft>
              <a:buClr>
                <a:schemeClr val="tx1"/>
              </a:buClr>
              <a:buSzPct val="100000"/>
              <a:buFont typeface="Arial" panose="020B0604020202020204" pitchFamily="34" charset="0"/>
              <a:buNone/>
              <a:defRPr lang="fr-FR" altLang="en-GB" sz="1000" noProof="0" dirty="0" smtClean="0">
                <a:solidFill>
                  <a:schemeClr val="tx1"/>
                </a:solidFill>
                <a:latin typeface="+mj-lt"/>
                <a:cs typeface="Arial" pitchFamily="34" charset="0"/>
              </a:defRPr>
            </a:lvl5pPr>
            <a:lvl6pPr marL="26670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6pPr>
            <a:lvl7pPr marL="31242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7pPr>
            <a:lvl8pPr marL="35814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8pPr>
            <a:lvl9pPr marL="40386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9pPr>
          </a:lstStyle>
          <a:p>
            <a:pPr>
              <a:spcBef>
                <a:spcPts val="1872"/>
              </a:spcBef>
            </a:pPr>
            <a:r>
              <a:rPr lang="en-US" sz="1400" b="1" kern="0" dirty="0">
                <a:latin typeface="Arial Nova"/>
                <a:cs typeface="Arial"/>
              </a:rPr>
              <a:t>What we observed</a:t>
            </a:r>
          </a:p>
          <a:p>
            <a:pPr marL="285750" indent="-285750">
              <a:spcBef>
                <a:spcPts val="1872"/>
              </a:spcBef>
              <a:buFont typeface="Arial" panose="020B0604020202020204" pitchFamily="34" charset="0"/>
              <a:buChar char="•"/>
            </a:pPr>
            <a:r>
              <a:rPr lang="en-US" sz="1400" kern="0" dirty="0">
                <a:latin typeface="Arial Nova"/>
                <a:cs typeface="Arial"/>
              </a:rPr>
              <a:t>It's a large dataset so we tried to use the full historical data or a shorter period depending on the business question</a:t>
            </a:r>
          </a:p>
          <a:p>
            <a:pPr marL="285750" indent="-285750">
              <a:spcBef>
                <a:spcPts val="1872"/>
              </a:spcBef>
              <a:buChar char="•"/>
            </a:pPr>
            <a:r>
              <a:rPr lang="en-US" sz="1400" kern="0" dirty="0">
                <a:latin typeface="Arial Nova"/>
                <a:cs typeface="Arial"/>
              </a:rPr>
              <a:t>Interesting customer data at transaction level which allows for interesting analysis in many different aspects and potential for AI and ML algorithms</a:t>
            </a:r>
          </a:p>
          <a:p>
            <a:pPr>
              <a:spcBef>
                <a:spcPts val="1872"/>
              </a:spcBef>
            </a:pPr>
            <a:r>
              <a:rPr lang="en-US" sz="1400" b="1" kern="0" dirty="0">
                <a:solidFill>
                  <a:srgbClr val="6C6C6C"/>
                </a:solidFill>
                <a:latin typeface="Arial Nova"/>
                <a:cs typeface="Arial"/>
              </a:rPr>
              <a:t>What we did</a:t>
            </a:r>
          </a:p>
          <a:p>
            <a:pPr marL="285750" indent="-285750">
              <a:spcBef>
                <a:spcPts val="1872"/>
              </a:spcBef>
              <a:buFont typeface="Arial" panose="020B0604020202020204" pitchFamily="34" charset="0"/>
              <a:buChar char="•"/>
            </a:pPr>
            <a:r>
              <a:rPr lang="en-US" sz="1400" kern="0" dirty="0">
                <a:solidFill>
                  <a:srgbClr val="6C6C6C"/>
                </a:solidFill>
                <a:latin typeface="Arial Nova"/>
                <a:cs typeface="Arial"/>
              </a:rPr>
              <a:t>Pre-processed the data: fixing punctuation, creating new variables</a:t>
            </a:r>
          </a:p>
          <a:p>
            <a:pPr marL="285750" indent="-285750">
              <a:spcBef>
                <a:spcPts val="1872"/>
              </a:spcBef>
              <a:buFont typeface="Arial" panose="020B0604020202020204" pitchFamily="34" charset="0"/>
              <a:buChar char="•"/>
            </a:pPr>
            <a:r>
              <a:rPr lang="en-US" sz="1400" kern="0" dirty="0">
                <a:solidFill>
                  <a:srgbClr val="6C6C6C"/>
                </a:solidFill>
                <a:latin typeface="Arial Nova"/>
                <a:cs typeface="Arial"/>
              </a:rPr>
              <a:t>Computed of business statistics like revenue across years per month to compare with external market trends</a:t>
            </a:r>
          </a:p>
          <a:p>
            <a:pPr marL="285750" indent="-285750">
              <a:spcBef>
                <a:spcPts val="1872"/>
              </a:spcBef>
              <a:buFont typeface="Arial" panose="020B0604020202020204" pitchFamily="34" charset="0"/>
              <a:buChar char="•"/>
            </a:pPr>
            <a:r>
              <a:rPr lang="en-US" sz="1400" kern="0" dirty="0">
                <a:solidFill>
                  <a:srgbClr val="6C6C6C"/>
                </a:solidFill>
                <a:latin typeface="Arial Nova"/>
                <a:cs typeface="Arial"/>
              </a:rPr>
              <a:t>Built a </a:t>
            </a:r>
            <a:r>
              <a:rPr lang="en-US" sz="1400" kern="0" dirty="0" err="1">
                <a:solidFill>
                  <a:srgbClr val="6C6C6C"/>
                </a:solidFill>
                <a:latin typeface="Arial Nova"/>
                <a:cs typeface="Arial"/>
              </a:rPr>
              <a:t>dataframe</a:t>
            </a:r>
            <a:r>
              <a:rPr lang="en-US" sz="1400" kern="0" dirty="0">
                <a:solidFill>
                  <a:srgbClr val="6C6C6C"/>
                </a:solidFill>
                <a:latin typeface="Arial Nova"/>
                <a:cs typeface="Arial"/>
              </a:rPr>
              <a:t> with the RFM values per customer to use for a CLV model and segmentation to predict their value in the next 6 months</a:t>
            </a:r>
          </a:p>
          <a:p>
            <a:pPr marL="285750" indent="-285750">
              <a:spcBef>
                <a:spcPts val="1872"/>
              </a:spcBef>
              <a:buFont typeface="Arial" panose="020B0604020202020204" pitchFamily="34" charset="0"/>
              <a:buChar char="•"/>
            </a:pPr>
            <a:r>
              <a:rPr lang="en-US" sz="1400" kern="0" dirty="0">
                <a:solidFill>
                  <a:srgbClr val="6C6C6C"/>
                </a:solidFill>
                <a:latin typeface="Arial Nova"/>
                <a:cs typeface="Arial"/>
              </a:rPr>
              <a:t>Calculated the share spent by each customer in each individual category and the shelf life of all products</a:t>
            </a:r>
          </a:p>
          <a:p>
            <a:pPr marL="285750" indent="-285750">
              <a:spcBef>
                <a:spcPts val="1872"/>
              </a:spcBef>
              <a:buChar char="•"/>
            </a:pPr>
            <a:endParaRPr lang="en-US" sz="1400" kern="0" dirty="0">
              <a:latin typeface="Arial Nova"/>
              <a:cs typeface="Arial"/>
            </a:endParaRPr>
          </a:p>
          <a:p>
            <a:pPr marL="285750" indent="-285750">
              <a:spcBef>
                <a:spcPts val="1872"/>
              </a:spcBef>
              <a:buChar char="•"/>
            </a:pPr>
            <a:endParaRPr lang="en-US" sz="1400" kern="0" dirty="0">
              <a:latin typeface="Arial Nova"/>
              <a:cs typeface="Arial"/>
            </a:endParaRPr>
          </a:p>
          <a:p>
            <a:pPr>
              <a:spcBef>
                <a:spcPts val="1872"/>
              </a:spcBef>
            </a:pPr>
            <a:endParaRPr lang="en-US" sz="1600" i="1" kern="0" dirty="0">
              <a:latin typeface="Arial Nova"/>
              <a:cs typeface="Arial"/>
            </a:endParaRPr>
          </a:p>
        </p:txBody>
      </p:sp>
      <p:sp>
        <p:nvSpPr>
          <p:cNvPr id="3" name="Rectangle 2">
            <a:extLst>
              <a:ext uri="{FF2B5EF4-FFF2-40B4-BE49-F238E27FC236}">
                <a16:creationId xmlns:a16="http://schemas.microsoft.com/office/drawing/2014/main" id="{28F7CD7C-2E48-0C9A-68CE-570A0DCCE97D}"/>
              </a:ext>
            </a:extLst>
          </p:cNvPr>
          <p:cNvSpPr/>
          <p:nvPr/>
        </p:nvSpPr>
        <p:spPr bwMode="auto">
          <a:xfrm>
            <a:off x="249382" y="1219230"/>
            <a:ext cx="3405917" cy="47628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200" b="0" i="0" u="none" strike="noStrike" cap="none" normalizeH="0" baseline="0" err="1">
              <a:ln>
                <a:noFill/>
              </a:ln>
              <a:solidFill>
                <a:schemeClr val="tx1"/>
              </a:solidFill>
              <a:effectLst/>
              <a:latin typeface="Trebuchet MS" pitchFamily="34" charset="0"/>
            </a:endParaRPr>
          </a:p>
        </p:txBody>
      </p:sp>
      <p:sp>
        <p:nvSpPr>
          <p:cNvPr id="7" name="Titre 1">
            <a:extLst>
              <a:ext uri="{FF2B5EF4-FFF2-40B4-BE49-F238E27FC236}">
                <a16:creationId xmlns:a16="http://schemas.microsoft.com/office/drawing/2014/main" id="{0EDBEDE6-6622-E856-A0E6-B4A9715351F1}"/>
              </a:ext>
            </a:extLst>
          </p:cNvPr>
          <p:cNvSpPr txBox="1">
            <a:spLocks/>
          </p:cNvSpPr>
          <p:nvPr/>
        </p:nvSpPr>
        <p:spPr bwMode="auto">
          <a:xfrm>
            <a:off x="165600" y="147600"/>
            <a:ext cx="9673514" cy="684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1600" b="0">
                <a:solidFill>
                  <a:schemeClr val="tx1"/>
                </a:solidFill>
                <a:latin typeface="+mj-lt"/>
                <a:ea typeface="+mj-ea"/>
                <a:cs typeface="+mj-cs"/>
              </a:defRPr>
            </a:lvl1pPr>
            <a:lvl2pPr algn="l" rtl="0" eaLnBrk="1" fontAlgn="base" hangingPunct="1">
              <a:spcBef>
                <a:spcPct val="0"/>
              </a:spcBef>
              <a:spcAft>
                <a:spcPct val="0"/>
              </a:spcAft>
              <a:defRPr b="1">
                <a:solidFill>
                  <a:srgbClr val="007228"/>
                </a:solidFill>
                <a:latin typeface="Trebuchet MS" pitchFamily="34" charset="0"/>
              </a:defRPr>
            </a:lvl2pPr>
            <a:lvl3pPr algn="l" rtl="0" eaLnBrk="1" fontAlgn="base" hangingPunct="1">
              <a:spcBef>
                <a:spcPct val="0"/>
              </a:spcBef>
              <a:spcAft>
                <a:spcPct val="0"/>
              </a:spcAft>
              <a:defRPr b="1">
                <a:solidFill>
                  <a:srgbClr val="007228"/>
                </a:solidFill>
                <a:latin typeface="Trebuchet MS" pitchFamily="34" charset="0"/>
              </a:defRPr>
            </a:lvl3pPr>
            <a:lvl4pPr algn="l" rtl="0" eaLnBrk="1" fontAlgn="base" hangingPunct="1">
              <a:spcBef>
                <a:spcPct val="0"/>
              </a:spcBef>
              <a:spcAft>
                <a:spcPct val="0"/>
              </a:spcAft>
              <a:defRPr b="1">
                <a:solidFill>
                  <a:srgbClr val="007228"/>
                </a:solidFill>
                <a:latin typeface="Trebuchet MS" pitchFamily="34" charset="0"/>
              </a:defRPr>
            </a:lvl4pPr>
            <a:lvl5pPr algn="l" rtl="0" eaLnBrk="1" fontAlgn="base" hangingPunct="1">
              <a:spcBef>
                <a:spcPct val="0"/>
              </a:spcBef>
              <a:spcAft>
                <a:spcPct val="0"/>
              </a:spcAft>
              <a:defRPr b="1">
                <a:solidFill>
                  <a:srgbClr val="007228"/>
                </a:solidFill>
                <a:latin typeface="Trebuchet MS" pitchFamily="34" charset="0"/>
              </a:defRPr>
            </a:lvl5pPr>
            <a:lvl6pPr marL="457200" algn="l" rtl="0" eaLnBrk="1" fontAlgn="base" hangingPunct="1">
              <a:spcBef>
                <a:spcPct val="0"/>
              </a:spcBef>
              <a:spcAft>
                <a:spcPct val="0"/>
              </a:spcAft>
              <a:defRPr sz="3200" b="1">
                <a:solidFill>
                  <a:schemeClr val="accent1"/>
                </a:solidFill>
                <a:latin typeface="Trebuchet MS" pitchFamily="34" charset="0"/>
              </a:defRPr>
            </a:lvl6pPr>
            <a:lvl7pPr marL="914400" algn="l" rtl="0" eaLnBrk="1" fontAlgn="base" hangingPunct="1">
              <a:spcBef>
                <a:spcPct val="0"/>
              </a:spcBef>
              <a:spcAft>
                <a:spcPct val="0"/>
              </a:spcAft>
              <a:defRPr sz="3200" b="1">
                <a:solidFill>
                  <a:schemeClr val="accent1"/>
                </a:solidFill>
                <a:latin typeface="Trebuchet MS" pitchFamily="34" charset="0"/>
              </a:defRPr>
            </a:lvl7pPr>
            <a:lvl8pPr marL="1371600" algn="l" rtl="0" eaLnBrk="1" fontAlgn="base" hangingPunct="1">
              <a:spcBef>
                <a:spcPct val="0"/>
              </a:spcBef>
              <a:spcAft>
                <a:spcPct val="0"/>
              </a:spcAft>
              <a:defRPr sz="3200" b="1">
                <a:solidFill>
                  <a:schemeClr val="accent1"/>
                </a:solidFill>
                <a:latin typeface="Trebuchet MS" pitchFamily="34" charset="0"/>
              </a:defRPr>
            </a:lvl8pPr>
            <a:lvl9pPr marL="1828800" algn="l" rtl="0" eaLnBrk="1" fontAlgn="base" hangingPunct="1">
              <a:spcBef>
                <a:spcPct val="0"/>
              </a:spcBef>
              <a:spcAft>
                <a:spcPct val="0"/>
              </a:spcAft>
              <a:defRPr sz="3200" b="1">
                <a:solidFill>
                  <a:schemeClr val="accent1"/>
                </a:solidFill>
                <a:latin typeface="Trebuchet MS" pitchFamily="34" charset="0"/>
              </a:defRPr>
            </a:lvl9pPr>
          </a:lstStyle>
          <a:p>
            <a:r>
              <a:rPr lang="en-US" sz="2400" b="1" kern="0" dirty="0">
                <a:latin typeface="Arial Nova"/>
              </a:rPr>
              <a:t>Our team focused primarily on the Order History files, given the richness of information in the data</a:t>
            </a:r>
          </a:p>
        </p:txBody>
      </p:sp>
    </p:spTree>
    <p:extLst>
      <p:ext uri="{BB962C8B-B14F-4D97-AF65-F5344CB8AC3E}">
        <p14:creationId xmlns:p14="http://schemas.microsoft.com/office/powerpoint/2010/main" val="105866363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719C71-3AAE-3546-0517-409BF94A81DF}"/>
              </a:ext>
            </a:extLst>
          </p:cNvPr>
          <p:cNvSpPr/>
          <p:nvPr/>
        </p:nvSpPr>
        <p:spPr bwMode="auto">
          <a:xfrm>
            <a:off x="0" y="1273628"/>
            <a:ext cx="9624951" cy="4310743"/>
          </a:xfrm>
          <a:prstGeom prst="rect">
            <a:avLst/>
          </a:prstGeom>
          <a:no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err="1">
              <a:ln>
                <a:noFill/>
              </a:ln>
              <a:solidFill>
                <a:schemeClr val="tx1"/>
              </a:solidFill>
              <a:effectLst/>
              <a:latin typeface="Trebuchet MS" pitchFamily="34" charset="0"/>
            </a:endParaRPr>
          </a:p>
        </p:txBody>
      </p:sp>
      <p:pic>
        <p:nvPicPr>
          <p:cNvPr id="4098" name="Picture 2">
            <a:extLst>
              <a:ext uri="{FF2B5EF4-FFF2-40B4-BE49-F238E27FC236}">
                <a16:creationId xmlns:a16="http://schemas.microsoft.com/office/drawing/2014/main" id="{4154FAA1-4D77-B683-6CAB-E7A75E37BBD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5600" y="1959453"/>
            <a:ext cx="5298741" cy="3440849"/>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contenu 2">
            <a:extLst>
              <a:ext uri="{FF2B5EF4-FFF2-40B4-BE49-F238E27FC236}">
                <a16:creationId xmlns:a16="http://schemas.microsoft.com/office/drawing/2014/main" id="{7628F27F-BDFD-A76B-A2D1-9316A7F5D3E3}"/>
              </a:ext>
            </a:extLst>
          </p:cNvPr>
          <p:cNvSpPr txBox="1">
            <a:spLocks/>
          </p:cNvSpPr>
          <p:nvPr/>
        </p:nvSpPr>
        <p:spPr>
          <a:xfrm>
            <a:off x="165600" y="1506617"/>
            <a:ext cx="5298741" cy="268767"/>
          </a:xfrm>
          <a:prstGeom prst="rect">
            <a:avLst/>
          </a:prstGeom>
          <a:noFill/>
        </p:spPr>
        <p:txBody>
          <a:bodyPr vert="horz" lIns="91440" tIns="45720" rIns="91440" bIns="45720" rtlCol="0" anchor="ctr" anchorCtr="0">
            <a:noAutofit/>
          </a:bodyPr>
          <a:lstStyle>
            <a:lvl1pPr marL="0" indent="0" algn="l" rtl="0" eaLnBrk="1" fontAlgn="base" hangingPunct="1">
              <a:spcBef>
                <a:spcPct val="35000"/>
              </a:spcBef>
              <a:spcAft>
                <a:spcPct val="0"/>
              </a:spcAft>
              <a:buClr>
                <a:schemeClr val="tx1"/>
              </a:buClr>
              <a:buSzPct val="100000"/>
              <a:buFont typeface="Arial" panose="020B0604020202020204" pitchFamily="34" charset="0"/>
              <a:buNone/>
              <a:defRPr sz="1200" b="0">
                <a:solidFill>
                  <a:schemeClr val="tx1"/>
                </a:solidFill>
                <a:latin typeface="+mj-lt"/>
                <a:ea typeface="+mn-ea"/>
                <a:cs typeface="Arial" pitchFamily="34" charset="0"/>
              </a:defRPr>
            </a:lvl1pPr>
            <a:lvl2pPr marL="363537" indent="0" algn="l" rtl="0" eaLnBrk="1" fontAlgn="base" hangingPunct="1">
              <a:spcBef>
                <a:spcPct val="35000"/>
              </a:spcBef>
              <a:spcAft>
                <a:spcPct val="0"/>
              </a:spcAft>
              <a:buClr>
                <a:schemeClr val="tx1"/>
              </a:buClr>
              <a:buSzPct val="100000"/>
              <a:buFont typeface="Arial" panose="020B0604020202020204" pitchFamily="34" charset="0"/>
              <a:buNone/>
              <a:defRPr sz="1100">
                <a:solidFill>
                  <a:schemeClr val="tx1"/>
                </a:solidFill>
                <a:latin typeface="+mj-lt"/>
                <a:cs typeface="Arial" pitchFamily="34" charset="0"/>
              </a:defRPr>
            </a:lvl2pPr>
            <a:lvl3pPr marL="623887" indent="0" algn="l" rtl="0" eaLnBrk="1" fontAlgn="base" hangingPunct="1">
              <a:spcBef>
                <a:spcPct val="35000"/>
              </a:spcBef>
              <a:spcAft>
                <a:spcPct val="0"/>
              </a:spcAft>
              <a:buClr>
                <a:schemeClr val="tx1"/>
              </a:buClr>
              <a:buSzPct val="100000"/>
              <a:buFont typeface="Arial" panose="020B0604020202020204" pitchFamily="34" charset="0"/>
              <a:buNone/>
              <a:defRPr sz="1100">
                <a:solidFill>
                  <a:schemeClr val="tx1"/>
                </a:solidFill>
                <a:latin typeface="+mj-lt"/>
                <a:cs typeface="Arial" pitchFamily="34" charset="0"/>
              </a:defRPr>
            </a:lvl3pPr>
            <a:lvl4pPr marL="906463" indent="0" algn="l" rtl="0" eaLnBrk="1" fontAlgn="base" hangingPunct="1">
              <a:spcBef>
                <a:spcPct val="35000"/>
              </a:spcBef>
              <a:spcAft>
                <a:spcPct val="0"/>
              </a:spcAft>
              <a:buClr>
                <a:schemeClr val="tx1"/>
              </a:buClr>
              <a:buSzPct val="100000"/>
              <a:buFont typeface="Arial" panose="020B0604020202020204" pitchFamily="34" charset="0"/>
              <a:buNone/>
              <a:defRPr lang="en-GB" altLang="en-GB" sz="1000" dirty="0">
                <a:solidFill>
                  <a:schemeClr val="tx1"/>
                </a:solidFill>
                <a:latin typeface="+mj-lt"/>
                <a:cs typeface="Arial" pitchFamily="34" charset="0"/>
              </a:defRPr>
            </a:lvl4pPr>
            <a:lvl5pPr marL="1174750" indent="0" algn="l" rtl="0" eaLnBrk="1" fontAlgn="base" hangingPunct="1">
              <a:spcBef>
                <a:spcPct val="35000"/>
              </a:spcBef>
              <a:spcAft>
                <a:spcPct val="0"/>
              </a:spcAft>
              <a:buClr>
                <a:schemeClr val="tx1"/>
              </a:buClr>
              <a:buSzPct val="100000"/>
              <a:buFont typeface="Arial" panose="020B0604020202020204" pitchFamily="34" charset="0"/>
              <a:buNone/>
              <a:defRPr lang="fr-FR" altLang="en-GB" sz="1000" noProof="0" dirty="0" smtClean="0">
                <a:solidFill>
                  <a:schemeClr val="tx1"/>
                </a:solidFill>
                <a:latin typeface="+mj-lt"/>
                <a:cs typeface="Arial" pitchFamily="34" charset="0"/>
              </a:defRPr>
            </a:lvl5pPr>
            <a:lvl6pPr marL="26670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6pPr>
            <a:lvl7pPr marL="31242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7pPr>
            <a:lvl8pPr marL="35814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8pPr>
            <a:lvl9pPr marL="40386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9pPr>
          </a:lstStyle>
          <a:p>
            <a:pPr algn="ctr">
              <a:spcBef>
                <a:spcPts val="1872"/>
              </a:spcBef>
            </a:pPr>
            <a:r>
              <a:rPr lang="en-US" sz="1600" b="1" kern="0" dirty="0" err="1">
                <a:latin typeface="Arial Nova"/>
                <a:cs typeface="Arial"/>
              </a:rPr>
              <a:t>HomeCo</a:t>
            </a:r>
            <a:r>
              <a:rPr lang="en-US" sz="1600" b="1" kern="0" dirty="0">
                <a:latin typeface="Arial Nova"/>
                <a:cs typeface="Arial"/>
              </a:rPr>
              <a:t> vs. French Furniture Market Performance </a:t>
            </a:r>
            <a:r>
              <a:rPr lang="en-US" sz="1600" i="1" kern="0" dirty="0">
                <a:latin typeface="Arial Nova"/>
                <a:cs typeface="Arial"/>
              </a:rPr>
              <a:t>(2013-2019)</a:t>
            </a:r>
          </a:p>
        </p:txBody>
      </p:sp>
      <p:sp>
        <p:nvSpPr>
          <p:cNvPr id="12" name="Espace réservé du contenu 2">
            <a:extLst>
              <a:ext uri="{FF2B5EF4-FFF2-40B4-BE49-F238E27FC236}">
                <a16:creationId xmlns:a16="http://schemas.microsoft.com/office/drawing/2014/main" id="{A70E1119-7241-9ED2-524F-829D0C85C832}"/>
              </a:ext>
            </a:extLst>
          </p:cNvPr>
          <p:cNvSpPr txBox="1">
            <a:spLocks/>
          </p:cNvSpPr>
          <p:nvPr/>
        </p:nvSpPr>
        <p:spPr>
          <a:xfrm>
            <a:off x="5932762" y="2081150"/>
            <a:ext cx="3692189" cy="3040084"/>
          </a:xfrm>
          <a:prstGeom prst="rect">
            <a:avLst/>
          </a:prstGeom>
          <a:solidFill>
            <a:schemeClr val="bg2">
              <a:lumMod val="20000"/>
              <a:lumOff val="80000"/>
            </a:schemeClr>
          </a:solidFill>
        </p:spPr>
        <p:txBody>
          <a:bodyPr vert="horz" lIns="91440" tIns="45720" rIns="91440" bIns="45720" rtlCol="0" anchor="ctr" anchorCtr="0">
            <a:noAutofit/>
          </a:bodyPr>
          <a:lstStyle>
            <a:lvl1pPr marL="0" indent="0" algn="l" rtl="0" eaLnBrk="1" fontAlgn="base" hangingPunct="1">
              <a:spcBef>
                <a:spcPct val="35000"/>
              </a:spcBef>
              <a:spcAft>
                <a:spcPct val="0"/>
              </a:spcAft>
              <a:buClr>
                <a:schemeClr val="tx1"/>
              </a:buClr>
              <a:buSzPct val="100000"/>
              <a:buFont typeface="Arial" panose="020B0604020202020204" pitchFamily="34" charset="0"/>
              <a:buNone/>
              <a:defRPr sz="1200" b="0">
                <a:solidFill>
                  <a:schemeClr val="tx1"/>
                </a:solidFill>
                <a:latin typeface="+mj-lt"/>
                <a:ea typeface="+mn-ea"/>
                <a:cs typeface="Arial" pitchFamily="34" charset="0"/>
              </a:defRPr>
            </a:lvl1pPr>
            <a:lvl2pPr marL="363537" indent="0" algn="l" rtl="0" eaLnBrk="1" fontAlgn="base" hangingPunct="1">
              <a:spcBef>
                <a:spcPct val="35000"/>
              </a:spcBef>
              <a:spcAft>
                <a:spcPct val="0"/>
              </a:spcAft>
              <a:buClr>
                <a:schemeClr val="tx1"/>
              </a:buClr>
              <a:buSzPct val="100000"/>
              <a:buFont typeface="Arial" panose="020B0604020202020204" pitchFamily="34" charset="0"/>
              <a:buNone/>
              <a:defRPr sz="1100">
                <a:solidFill>
                  <a:schemeClr val="tx1"/>
                </a:solidFill>
                <a:latin typeface="+mj-lt"/>
                <a:cs typeface="Arial" pitchFamily="34" charset="0"/>
              </a:defRPr>
            </a:lvl2pPr>
            <a:lvl3pPr marL="623887" indent="0" algn="l" rtl="0" eaLnBrk="1" fontAlgn="base" hangingPunct="1">
              <a:spcBef>
                <a:spcPct val="35000"/>
              </a:spcBef>
              <a:spcAft>
                <a:spcPct val="0"/>
              </a:spcAft>
              <a:buClr>
                <a:schemeClr val="tx1"/>
              </a:buClr>
              <a:buSzPct val="100000"/>
              <a:buFont typeface="Arial" panose="020B0604020202020204" pitchFamily="34" charset="0"/>
              <a:buNone/>
              <a:defRPr sz="1100">
                <a:solidFill>
                  <a:schemeClr val="tx1"/>
                </a:solidFill>
                <a:latin typeface="+mj-lt"/>
                <a:cs typeface="Arial" pitchFamily="34" charset="0"/>
              </a:defRPr>
            </a:lvl3pPr>
            <a:lvl4pPr marL="906463" indent="0" algn="l" rtl="0" eaLnBrk="1" fontAlgn="base" hangingPunct="1">
              <a:spcBef>
                <a:spcPct val="35000"/>
              </a:spcBef>
              <a:spcAft>
                <a:spcPct val="0"/>
              </a:spcAft>
              <a:buClr>
                <a:schemeClr val="tx1"/>
              </a:buClr>
              <a:buSzPct val="100000"/>
              <a:buFont typeface="Arial" panose="020B0604020202020204" pitchFamily="34" charset="0"/>
              <a:buNone/>
              <a:defRPr lang="en-GB" altLang="en-GB" sz="1000" dirty="0">
                <a:solidFill>
                  <a:schemeClr val="tx1"/>
                </a:solidFill>
                <a:latin typeface="+mj-lt"/>
                <a:cs typeface="Arial" pitchFamily="34" charset="0"/>
              </a:defRPr>
            </a:lvl4pPr>
            <a:lvl5pPr marL="1174750" indent="0" algn="l" rtl="0" eaLnBrk="1" fontAlgn="base" hangingPunct="1">
              <a:spcBef>
                <a:spcPct val="35000"/>
              </a:spcBef>
              <a:spcAft>
                <a:spcPct val="0"/>
              </a:spcAft>
              <a:buClr>
                <a:schemeClr val="tx1"/>
              </a:buClr>
              <a:buSzPct val="100000"/>
              <a:buFont typeface="Arial" panose="020B0604020202020204" pitchFamily="34" charset="0"/>
              <a:buNone/>
              <a:defRPr lang="fr-FR" altLang="en-GB" sz="1000" noProof="0" dirty="0" smtClean="0">
                <a:solidFill>
                  <a:schemeClr val="tx1"/>
                </a:solidFill>
                <a:latin typeface="+mj-lt"/>
                <a:cs typeface="Arial" pitchFamily="34" charset="0"/>
              </a:defRPr>
            </a:lvl5pPr>
            <a:lvl6pPr marL="26670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6pPr>
            <a:lvl7pPr marL="31242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7pPr>
            <a:lvl8pPr marL="35814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8pPr>
            <a:lvl9pPr marL="40386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9pPr>
          </a:lstStyle>
          <a:p>
            <a:pPr>
              <a:spcBef>
                <a:spcPts val="1872"/>
              </a:spcBef>
            </a:pPr>
            <a:r>
              <a:rPr lang="en-US" sz="1600" b="1" kern="0" dirty="0">
                <a:latin typeface="Arial Nova"/>
                <a:cs typeface="Arial"/>
              </a:rPr>
              <a:t>Key Takeaways</a:t>
            </a:r>
          </a:p>
          <a:p>
            <a:pPr marL="285750" indent="-285750">
              <a:spcBef>
                <a:spcPts val="1872"/>
              </a:spcBef>
              <a:buFont typeface="Arial" panose="020B0604020202020204" pitchFamily="34" charset="0"/>
              <a:buChar char="•"/>
            </a:pPr>
            <a:r>
              <a:rPr lang="en-US" sz="1400" kern="0" dirty="0" err="1">
                <a:latin typeface="Arial Nova"/>
                <a:cs typeface="Arial"/>
              </a:rPr>
              <a:t>HomeCo</a:t>
            </a:r>
            <a:r>
              <a:rPr lang="en-US" sz="1400" kern="0" dirty="0">
                <a:latin typeface="Arial Nova"/>
                <a:cs typeface="Arial"/>
              </a:rPr>
              <a:t> growth ran counter to overall market stagnation from 2013-2017</a:t>
            </a:r>
          </a:p>
          <a:p>
            <a:pPr marL="285750" indent="-285750">
              <a:spcBef>
                <a:spcPts val="1872"/>
              </a:spcBef>
              <a:buFont typeface="Arial" panose="020B0604020202020204" pitchFamily="34" charset="0"/>
              <a:buChar char="•"/>
            </a:pPr>
            <a:r>
              <a:rPr lang="en-US" sz="1400" kern="0" dirty="0">
                <a:latin typeface="Arial Nova"/>
                <a:cs typeface="Arial"/>
              </a:rPr>
              <a:t>However, since 2018, </a:t>
            </a:r>
            <a:r>
              <a:rPr lang="en-US" sz="1400" kern="0" dirty="0" err="1">
                <a:latin typeface="Arial Nova"/>
                <a:cs typeface="Arial"/>
              </a:rPr>
              <a:t>HomeCo</a:t>
            </a:r>
            <a:r>
              <a:rPr lang="en-US" sz="1400" kern="0" dirty="0">
                <a:latin typeface="Arial Nova"/>
                <a:cs typeface="Arial"/>
              </a:rPr>
              <a:t> has struggled in comparison to the broader market</a:t>
            </a:r>
          </a:p>
          <a:p>
            <a:pPr marL="285750" indent="-285750">
              <a:spcBef>
                <a:spcPts val="1872"/>
              </a:spcBef>
              <a:buFont typeface="Arial" panose="020B0604020202020204" pitchFamily="34" charset="0"/>
              <a:buChar char="•"/>
            </a:pPr>
            <a:r>
              <a:rPr lang="en-US" sz="1400" kern="0" dirty="0">
                <a:latin typeface="Arial Nova"/>
                <a:cs typeface="Arial"/>
              </a:rPr>
              <a:t>Overall market share peaked in 2017 at ~1.2% but has now dropped below 1%</a:t>
            </a:r>
          </a:p>
        </p:txBody>
      </p:sp>
      <p:sp>
        <p:nvSpPr>
          <p:cNvPr id="13" name="Rectangle 12">
            <a:extLst>
              <a:ext uri="{FF2B5EF4-FFF2-40B4-BE49-F238E27FC236}">
                <a16:creationId xmlns:a16="http://schemas.microsoft.com/office/drawing/2014/main" id="{42715A5A-2DB7-0F7D-629C-F6A449C6E635}"/>
              </a:ext>
            </a:extLst>
          </p:cNvPr>
          <p:cNvSpPr/>
          <p:nvPr/>
        </p:nvSpPr>
        <p:spPr bwMode="auto">
          <a:xfrm>
            <a:off x="0" y="5869051"/>
            <a:ext cx="9906000" cy="314696"/>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err="1">
                <a:ln>
                  <a:noFill/>
                </a:ln>
                <a:solidFill>
                  <a:schemeClr val="bg1"/>
                </a:solidFill>
                <a:effectLst/>
                <a:latin typeface="Arial Nova"/>
                <a:cs typeface="Arial"/>
              </a:rPr>
              <a:t>HomeCo</a:t>
            </a:r>
            <a:r>
              <a:rPr kumimoji="0" lang="en-US" sz="1600" b="1" i="0" u="none" strike="noStrike" cap="none" normalizeH="0" baseline="0">
                <a:ln>
                  <a:noFill/>
                </a:ln>
                <a:solidFill>
                  <a:schemeClr val="bg1"/>
                </a:solidFill>
                <a:effectLst/>
                <a:latin typeface="Arial Nova"/>
                <a:cs typeface="Arial"/>
              </a:rPr>
              <a:t> requires a renewed growth strategy to return to it’s previous record of success</a:t>
            </a:r>
            <a:endParaRPr lang="en-US" sz="1600" b="1" i="0" u="none" strike="noStrike" cap="none" normalizeH="0" baseline="0">
              <a:ln>
                <a:noFill/>
              </a:ln>
              <a:solidFill>
                <a:schemeClr val="bg1"/>
              </a:solidFill>
              <a:effectLst/>
              <a:latin typeface="Arial Nova"/>
              <a:cs typeface="Arial"/>
            </a:endParaRPr>
          </a:p>
        </p:txBody>
      </p:sp>
      <p:sp>
        <p:nvSpPr>
          <p:cNvPr id="14" name="Titre 1">
            <a:extLst>
              <a:ext uri="{FF2B5EF4-FFF2-40B4-BE49-F238E27FC236}">
                <a16:creationId xmlns:a16="http://schemas.microsoft.com/office/drawing/2014/main" id="{FE047E09-096B-ED04-00EE-E8D17902E5FF}"/>
              </a:ext>
            </a:extLst>
          </p:cNvPr>
          <p:cNvSpPr txBox="1">
            <a:spLocks/>
          </p:cNvSpPr>
          <p:nvPr/>
        </p:nvSpPr>
        <p:spPr bwMode="auto">
          <a:xfrm>
            <a:off x="165600" y="147600"/>
            <a:ext cx="9673514" cy="684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1600" b="0">
                <a:solidFill>
                  <a:schemeClr val="tx1"/>
                </a:solidFill>
                <a:latin typeface="+mj-lt"/>
                <a:ea typeface="+mj-ea"/>
                <a:cs typeface="+mj-cs"/>
              </a:defRPr>
            </a:lvl1pPr>
            <a:lvl2pPr algn="l" rtl="0" eaLnBrk="1" fontAlgn="base" hangingPunct="1">
              <a:spcBef>
                <a:spcPct val="0"/>
              </a:spcBef>
              <a:spcAft>
                <a:spcPct val="0"/>
              </a:spcAft>
              <a:defRPr b="1">
                <a:solidFill>
                  <a:srgbClr val="007228"/>
                </a:solidFill>
                <a:latin typeface="Trebuchet MS" pitchFamily="34" charset="0"/>
              </a:defRPr>
            </a:lvl2pPr>
            <a:lvl3pPr algn="l" rtl="0" eaLnBrk="1" fontAlgn="base" hangingPunct="1">
              <a:spcBef>
                <a:spcPct val="0"/>
              </a:spcBef>
              <a:spcAft>
                <a:spcPct val="0"/>
              </a:spcAft>
              <a:defRPr b="1">
                <a:solidFill>
                  <a:srgbClr val="007228"/>
                </a:solidFill>
                <a:latin typeface="Trebuchet MS" pitchFamily="34" charset="0"/>
              </a:defRPr>
            </a:lvl3pPr>
            <a:lvl4pPr algn="l" rtl="0" eaLnBrk="1" fontAlgn="base" hangingPunct="1">
              <a:spcBef>
                <a:spcPct val="0"/>
              </a:spcBef>
              <a:spcAft>
                <a:spcPct val="0"/>
              </a:spcAft>
              <a:defRPr b="1">
                <a:solidFill>
                  <a:srgbClr val="007228"/>
                </a:solidFill>
                <a:latin typeface="Trebuchet MS" pitchFamily="34" charset="0"/>
              </a:defRPr>
            </a:lvl4pPr>
            <a:lvl5pPr algn="l" rtl="0" eaLnBrk="1" fontAlgn="base" hangingPunct="1">
              <a:spcBef>
                <a:spcPct val="0"/>
              </a:spcBef>
              <a:spcAft>
                <a:spcPct val="0"/>
              </a:spcAft>
              <a:defRPr b="1">
                <a:solidFill>
                  <a:srgbClr val="007228"/>
                </a:solidFill>
                <a:latin typeface="Trebuchet MS" pitchFamily="34" charset="0"/>
              </a:defRPr>
            </a:lvl5pPr>
            <a:lvl6pPr marL="457200" algn="l" rtl="0" eaLnBrk="1" fontAlgn="base" hangingPunct="1">
              <a:spcBef>
                <a:spcPct val="0"/>
              </a:spcBef>
              <a:spcAft>
                <a:spcPct val="0"/>
              </a:spcAft>
              <a:defRPr sz="3200" b="1">
                <a:solidFill>
                  <a:schemeClr val="accent1"/>
                </a:solidFill>
                <a:latin typeface="Trebuchet MS" pitchFamily="34" charset="0"/>
              </a:defRPr>
            </a:lvl6pPr>
            <a:lvl7pPr marL="914400" algn="l" rtl="0" eaLnBrk="1" fontAlgn="base" hangingPunct="1">
              <a:spcBef>
                <a:spcPct val="0"/>
              </a:spcBef>
              <a:spcAft>
                <a:spcPct val="0"/>
              </a:spcAft>
              <a:defRPr sz="3200" b="1">
                <a:solidFill>
                  <a:schemeClr val="accent1"/>
                </a:solidFill>
                <a:latin typeface="Trebuchet MS" pitchFamily="34" charset="0"/>
              </a:defRPr>
            </a:lvl7pPr>
            <a:lvl8pPr marL="1371600" algn="l" rtl="0" eaLnBrk="1" fontAlgn="base" hangingPunct="1">
              <a:spcBef>
                <a:spcPct val="0"/>
              </a:spcBef>
              <a:spcAft>
                <a:spcPct val="0"/>
              </a:spcAft>
              <a:defRPr sz="3200" b="1">
                <a:solidFill>
                  <a:schemeClr val="accent1"/>
                </a:solidFill>
                <a:latin typeface="Trebuchet MS" pitchFamily="34" charset="0"/>
              </a:defRPr>
            </a:lvl8pPr>
            <a:lvl9pPr marL="1828800" algn="l" rtl="0" eaLnBrk="1" fontAlgn="base" hangingPunct="1">
              <a:spcBef>
                <a:spcPct val="0"/>
              </a:spcBef>
              <a:spcAft>
                <a:spcPct val="0"/>
              </a:spcAft>
              <a:defRPr sz="3200" b="1">
                <a:solidFill>
                  <a:schemeClr val="accent1"/>
                </a:solidFill>
                <a:latin typeface="Trebuchet MS" pitchFamily="34" charset="0"/>
              </a:defRPr>
            </a:lvl9pPr>
          </a:lstStyle>
          <a:p>
            <a:r>
              <a:rPr lang="en-US" sz="2400" b="1" kern="0" dirty="0" err="1">
                <a:latin typeface="Arial Nova"/>
              </a:rPr>
              <a:t>HomeCo</a:t>
            </a:r>
            <a:r>
              <a:rPr lang="en-US" sz="2400" b="1" kern="0" dirty="0">
                <a:latin typeface="Arial Nova"/>
              </a:rPr>
              <a:t> grew quickly in the early to mid 2010s, but its growth has since leveled off</a:t>
            </a:r>
          </a:p>
        </p:txBody>
      </p:sp>
    </p:spTree>
    <p:extLst>
      <p:ext uri="{BB962C8B-B14F-4D97-AF65-F5344CB8AC3E}">
        <p14:creationId xmlns:p14="http://schemas.microsoft.com/office/powerpoint/2010/main" val="308428761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B3CF26-D7E6-3172-8B8D-A21D6A116177}"/>
              </a:ext>
            </a:extLst>
          </p:cNvPr>
          <p:cNvSpPr/>
          <p:nvPr/>
        </p:nvSpPr>
        <p:spPr bwMode="auto">
          <a:xfrm>
            <a:off x="0" y="0"/>
            <a:ext cx="9906000" cy="658002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err="1">
              <a:ln>
                <a:noFill/>
              </a:ln>
              <a:solidFill>
                <a:schemeClr val="tx1"/>
              </a:solidFill>
              <a:effectLst/>
              <a:latin typeface="Trebuchet MS" pitchFamily="34" charset="0"/>
            </a:endParaRPr>
          </a:p>
        </p:txBody>
      </p:sp>
      <p:sp>
        <p:nvSpPr>
          <p:cNvPr id="4" name="Rectangle 3">
            <a:extLst>
              <a:ext uri="{FF2B5EF4-FFF2-40B4-BE49-F238E27FC236}">
                <a16:creationId xmlns:a16="http://schemas.microsoft.com/office/drawing/2014/main" id="{5CCE381D-1AAF-2857-F06D-0DA8518EA7A3}"/>
              </a:ext>
            </a:extLst>
          </p:cNvPr>
          <p:cNvSpPr/>
          <p:nvPr/>
        </p:nvSpPr>
        <p:spPr bwMode="auto">
          <a:xfrm>
            <a:off x="1520042" y="1644733"/>
            <a:ext cx="6353298" cy="21316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5000" b="0" i="0" u="none" strike="noStrike" cap="none" normalizeH="0" baseline="0">
                <a:ln>
                  <a:noFill/>
                </a:ln>
                <a:effectLst/>
                <a:latin typeface="Arial Nova"/>
                <a:cs typeface="Arial"/>
              </a:rPr>
              <a:t>Analysis &amp; Recommendations</a:t>
            </a:r>
          </a:p>
        </p:txBody>
      </p:sp>
      <p:cxnSp>
        <p:nvCxnSpPr>
          <p:cNvPr id="6" name="Straight Connector 5">
            <a:extLst>
              <a:ext uri="{FF2B5EF4-FFF2-40B4-BE49-F238E27FC236}">
                <a16:creationId xmlns:a16="http://schemas.microsoft.com/office/drawing/2014/main" id="{50CBEFEB-10D6-D26E-E39F-6C86B1990300}"/>
              </a:ext>
            </a:extLst>
          </p:cNvPr>
          <p:cNvCxnSpPr>
            <a:cxnSpLocks/>
          </p:cNvCxnSpPr>
          <p:nvPr/>
        </p:nvCxnSpPr>
        <p:spPr bwMode="auto">
          <a:xfrm>
            <a:off x="2202873" y="3562597"/>
            <a:ext cx="498763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69627563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908648-4497-2C51-3B0A-BF88AB6098BF}"/>
              </a:ext>
            </a:extLst>
          </p:cNvPr>
          <p:cNvSpPr>
            <a:spLocks noGrp="1"/>
          </p:cNvSpPr>
          <p:nvPr>
            <p:ph idx="1"/>
          </p:nvPr>
        </p:nvSpPr>
        <p:spPr>
          <a:xfrm>
            <a:off x="165600" y="2464130"/>
            <a:ext cx="2874483" cy="3547736"/>
          </a:xfrm>
        </p:spPr>
        <p:txBody>
          <a:bodyPr/>
          <a:lstStyle/>
          <a:p>
            <a:pPr algn="ctr">
              <a:spcBef>
                <a:spcPts val="1440"/>
              </a:spcBef>
            </a:pPr>
            <a:r>
              <a:rPr lang="en-US" sz="1600" b="1" dirty="0">
                <a:solidFill>
                  <a:schemeClr val="tx2">
                    <a:lumMod val="50000"/>
                  </a:schemeClr>
                </a:solidFill>
                <a:latin typeface="Arial Nova"/>
                <a:cs typeface="Arial"/>
              </a:rPr>
              <a:t>Target Key Customers</a:t>
            </a:r>
          </a:p>
          <a:p>
            <a:pPr algn="ctr">
              <a:spcBef>
                <a:spcPts val="1440"/>
              </a:spcBef>
            </a:pPr>
            <a:r>
              <a:rPr lang="en-US" sz="1600" dirty="0">
                <a:latin typeface="Arial Nova"/>
                <a:cs typeface="Arial"/>
              </a:rPr>
              <a:t>Analysis shows extreme variance in customer behavior and value</a:t>
            </a:r>
          </a:p>
          <a:p>
            <a:pPr algn="ctr">
              <a:spcBef>
                <a:spcPts val="1440"/>
              </a:spcBef>
            </a:pPr>
            <a:r>
              <a:rPr lang="en-US" sz="1600" b="1" dirty="0">
                <a:latin typeface="Arial Nova"/>
                <a:cs typeface="Arial"/>
              </a:rPr>
              <a:t>Recommendation: </a:t>
            </a:r>
            <a:r>
              <a:rPr lang="en-US" sz="1600" dirty="0">
                <a:latin typeface="Arial Nova"/>
                <a:cs typeface="Arial"/>
              </a:rPr>
              <a:t>Market more heavily towards valuable segments and deprioritize others</a:t>
            </a:r>
            <a:endParaRPr lang="en-US" sz="1600" b="1" dirty="0">
              <a:latin typeface="Arial Nova"/>
              <a:cs typeface="Arial"/>
            </a:endParaRPr>
          </a:p>
        </p:txBody>
      </p:sp>
      <p:sp>
        <p:nvSpPr>
          <p:cNvPr id="5" name="Content Placeholder 2">
            <a:extLst>
              <a:ext uri="{FF2B5EF4-FFF2-40B4-BE49-F238E27FC236}">
                <a16:creationId xmlns:a16="http://schemas.microsoft.com/office/drawing/2014/main" id="{975FC539-AB0D-FCDD-B1AD-05FB970C5D7E}"/>
              </a:ext>
            </a:extLst>
          </p:cNvPr>
          <p:cNvSpPr txBox="1">
            <a:spLocks/>
          </p:cNvSpPr>
          <p:nvPr/>
        </p:nvSpPr>
        <p:spPr>
          <a:xfrm>
            <a:off x="3498359" y="2464130"/>
            <a:ext cx="2874483" cy="3547736"/>
          </a:xfrm>
          <a:prstGeom prst="rect">
            <a:avLst/>
          </a:prstGeom>
        </p:spPr>
        <p:txBody>
          <a:bodyPr vert="horz" lIns="91440" tIns="45720" rIns="91440" bIns="45720" rtlCol="0" anchor="t" anchorCtr="0">
            <a:noAutofit/>
          </a:bodyPr>
          <a:lstStyle>
            <a:lvl1pPr marL="0" indent="0" algn="l" rtl="0" eaLnBrk="1" fontAlgn="base" hangingPunct="1">
              <a:spcBef>
                <a:spcPct val="35000"/>
              </a:spcBef>
              <a:spcAft>
                <a:spcPct val="0"/>
              </a:spcAft>
              <a:buClr>
                <a:schemeClr val="tx1"/>
              </a:buClr>
              <a:buSzPct val="100000"/>
              <a:buFont typeface="Arial" panose="020B0604020202020204" pitchFamily="34" charset="0"/>
              <a:buNone/>
              <a:defRPr sz="1200" b="0">
                <a:solidFill>
                  <a:schemeClr val="tx1"/>
                </a:solidFill>
                <a:latin typeface="+mj-lt"/>
                <a:ea typeface="+mn-ea"/>
                <a:cs typeface="Arial" pitchFamily="34" charset="0"/>
              </a:defRPr>
            </a:lvl1pPr>
            <a:lvl2pPr marL="363537" indent="0" algn="l" rtl="0" eaLnBrk="1" fontAlgn="base" hangingPunct="1">
              <a:spcBef>
                <a:spcPct val="35000"/>
              </a:spcBef>
              <a:spcAft>
                <a:spcPct val="0"/>
              </a:spcAft>
              <a:buClr>
                <a:schemeClr val="tx1"/>
              </a:buClr>
              <a:buSzPct val="100000"/>
              <a:buFont typeface="Arial" panose="020B0604020202020204" pitchFamily="34" charset="0"/>
              <a:buNone/>
              <a:defRPr sz="1100">
                <a:solidFill>
                  <a:schemeClr val="tx1"/>
                </a:solidFill>
                <a:latin typeface="+mj-lt"/>
                <a:cs typeface="Arial" pitchFamily="34" charset="0"/>
              </a:defRPr>
            </a:lvl2pPr>
            <a:lvl3pPr marL="623887" indent="0" algn="l" rtl="0" eaLnBrk="1" fontAlgn="base" hangingPunct="1">
              <a:spcBef>
                <a:spcPct val="35000"/>
              </a:spcBef>
              <a:spcAft>
                <a:spcPct val="0"/>
              </a:spcAft>
              <a:buClr>
                <a:schemeClr val="tx1"/>
              </a:buClr>
              <a:buSzPct val="100000"/>
              <a:buFont typeface="Arial" panose="020B0604020202020204" pitchFamily="34" charset="0"/>
              <a:buNone/>
              <a:defRPr sz="1100">
                <a:solidFill>
                  <a:schemeClr val="tx1"/>
                </a:solidFill>
                <a:latin typeface="+mj-lt"/>
                <a:cs typeface="Arial" pitchFamily="34" charset="0"/>
              </a:defRPr>
            </a:lvl3pPr>
            <a:lvl4pPr marL="906463" indent="0" algn="l" rtl="0" eaLnBrk="1" fontAlgn="base" hangingPunct="1">
              <a:spcBef>
                <a:spcPct val="35000"/>
              </a:spcBef>
              <a:spcAft>
                <a:spcPct val="0"/>
              </a:spcAft>
              <a:buClr>
                <a:schemeClr val="tx1"/>
              </a:buClr>
              <a:buSzPct val="100000"/>
              <a:buFont typeface="Arial" panose="020B0604020202020204" pitchFamily="34" charset="0"/>
              <a:buNone/>
              <a:defRPr lang="en-GB" altLang="en-GB" sz="1000" dirty="0">
                <a:solidFill>
                  <a:schemeClr val="tx1"/>
                </a:solidFill>
                <a:latin typeface="+mj-lt"/>
                <a:cs typeface="Arial" pitchFamily="34" charset="0"/>
              </a:defRPr>
            </a:lvl4pPr>
            <a:lvl5pPr marL="1174750" indent="0" algn="l" rtl="0" eaLnBrk="1" fontAlgn="base" hangingPunct="1">
              <a:spcBef>
                <a:spcPct val="35000"/>
              </a:spcBef>
              <a:spcAft>
                <a:spcPct val="0"/>
              </a:spcAft>
              <a:buClr>
                <a:schemeClr val="tx1"/>
              </a:buClr>
              <a:buSzPct val="100000"/>
              <a:buFont typeface="Arial" panose="020B0604020202020204" pitchFamily="34" charset="0"/>
              <a:buNone/>
              <a:defRPr lang="fr-FR" altLang="en-GB" sz="1000" noProof="0" dirty="0" smtClean="0">
                <a:solidFill>
                  <a:schemeClr val="tx1"/>
                </a:solidFill>
                <a:latin typeface="+mj-lt"/>
                <a:cs typeface="Arial" pitchFamily="34" charset="0"/>
              </a:defRPr>
            </a:lvl5pPr>
            <a:lvl6pPr marL="26670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6pPr>
            <a:lvl7pPr marL="31242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7pPr>
            <a:lvl8pPr marL="35814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8pPr>
            <a:lvl9pPr marL="40386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9pPr>
          </a:lstStyle>
          <a:p>
            <a:pPr algn="ctr">
              <a:spcBef>
                <a:spcPts val="1440"/>
              </a:spcBef>
            </a:pPr>
            <a:r>
              <a:rPr lang="en-US" sz="1600" b="1" kern="0">
                <a:solidFill>
                  <a:schemeClr val="tx2">
                    <a:lumMod val="50000"/>
                  </a:schemeClr>
                </a:solidFill>
                <a:latin typeface="Arial Nova"/>
                <a:cs typeface="Arial"/>
              </a:rPr>
              <a:t>Focus on Key Categories</a:t>
            </a:r>
          </a:p>
          <a:p>
            <a:pPr algn="ctr">
              <a:spcBef>
                <a:spcPts val="1440"/>
              </a:spcBef>
            </a:pPr>
            <a:r>
              <a:rPr lang="en-US" sz="1600">
                <a:latin typeface="Arial Nova"/>
                <a:cs typeface="Arial"/>
              </a:rPr>
              <a:t>Popularity and value amongst furniture categories varies greatly </a:t>
            </a:r>
            <a:endParaRPr lang="en-US" sz="1600">
              <a:latin typeface="Arial Nova"/>
            </a:endParaRPr>
          </a:p>
          <a:p>
            <a:pPr algn="ctr">
              <a:spcBef>
                <a:spcPts val="1440"/>
              </a:spcBef>
            </a:pPr>
            <a:r>
              <a:rPr lang="en-US" sz="1600" b="1">
                <a:latin typeface="Arial Nova"/>
                <a:cs typeface="Arial"/>
              </a:rPr>
              <a:t>Recommendation: </a:t>
            </a:r>
            <a:r>
              <a:rPr lang="en-US" sz="1600">
                <a:latin typeface="Arial Nova"/>
                <a:cs typeface="Arial"/>
              </a:rPr>
              <a:t>Prioritize orders from categories with highest forecasted value (based on CLV analysis)</a:t>
            </a:r>
            <a:endParaRPr lang="en-US" sz="1600" b="1">
              <a:latin typeface="Arial Nova"/>
              <a:cs typeface="Arial"/>
            </a:endParaRPr>
          </a:p>
        </p:txBody>
      </p:sp>
      <p:sp>
        <p:nvSpPr>
          <p:cNvPr id="6" name="Content Placeholder 2">
            <a:extLst>
              <a:ext uri="{FF2B5EF4-FFF2-40B4-BE49-F238E27FC236}">
                <a16:creationId xmlns:a16="http://schemas.microsoft.com/office/drawing/2014/main" id="{7A17FDCC-0A3B-9AA6-A489-31E82E8D245D}"/>
              </a:ext>
            </a:extLst>
          </p:cNvPr>
          <p:cNvSpPr txBox="1">
            <a:spLocks/>
          </p:cNvSpPr>
          <p:nvPr/>
        </p:nvSpPr>
        <p:spPr>
          <a:xfrm>
            <a:off x="6831117" y="2464130"/>
            <a:ext cx="2874483" cy="3547736"/>
          </a:xfrm>
          <a:prstGeom prst="rect">
            <a:avLst/>
          </a:prstGeom>
        </p:spPr>
        <p:txBody>
          <a:bodyPr vert="horz" lIns="91440" tIns="45720" rIns="91440" bIns="45720" rtlCol="0" anchor="t" anchorCtr="0">
            <a:noAutofit/>
          </a:bodyPr>
          <a:lstStyle>
            <a:lvl1pPr marL="0" indent="0" algn="l" rtl="0" eaLnBrk="1" fontAlgn="base" hangingPunct="1">
              <a:spcBef>
                <a:spcPct val="35000"/>
              </a:spcBef>
              <a:spcAft>
                <a:spcPct val="0"/>
              </a:spcAft>
              <a:buClr>
                <a:schemeClr val="tx1"/>
              </a:buClr>
              <a:buSzPct val="100000"/>
              <a:buFont typeface="Arial" panose="020B0604020202020204" pitchFamily="34" charset="0"/>
              <a:buNone/>
              <a:defRPr sz="1200" b="0">
                <a:solidFill>
                  <a:schemeClr val="tx1"/>
                </a:solidFill>
                <a:latin typeface="+mj-lt"/>
                <a:ea typeface="+mn-ea"/>
                <a:cs typeface="Arial" pitchFamily="34" charset="0"/>
              </a:defRPr>
            </a:lvl1pPr>
            <a:lvl2pPr marL="363537" indent="0" algn="l" rtl="0" eaLnBrk="1" fontAlgn="base" hangingPunct="1">
              <a:spcBef>
                <a:spcPct val="35000"/>
              </a:spcBef>
              <a:spcAft>
                <a:spcPct val="0"/>
              </a:spcAft>
              <a:buClr>
                <a:schemeClr val="tx1"/>
              </a:buClr>
              <a:buSzPct val="100000"/>
              <a:buFont typeface="Arial" panose="020B0604020202020204" pitchFamily="34" charset="0"/>
              <a:buNone/>
              <a:defRPr sz="1100">
                <a:solidFill>
                  <a:schemeClr val="tx1"/>
                </a:solidFill>
                <a:latin typeface="+mj-lt"/>
                <a:cs typeface="Arial" pitchFamily="34" charset="0"/>
              </a:defRPr>
            </a:lvl2pPr>
            <a:lvl3pPr marL="623887" indent="0" algn="l" rtl="0" eaLnBrk="1" fontAlgn="base" hangingPunct="1">
              <a:spcBef>
                <a:spcPct val="35000"/>
              </a:spcBef>
              <a:spcAft>
                <a:spcPct val="0"/>
              </a:spcAft>
              <a:buClr>
                <a:schemeClr val="tx1"/>
              </a:buClr>
              <a:buSzPct val="100000"/>
              <a:buFont typeface="Arial" panose="020B0604020202020204" pitchFamily="34" charset="0"/>
              <a:buNone/>
              <a:defRPr sz="1100">
                <a:solidFill>
                  <a:schemeClr val="tx1"/>
                </a:solidFill>
                <a:latin typeface="+mj-lt"/>
                <a:cs typeface="Arial" pitchFamily="34" charset="0"/>
              </a:defRPr>
            </a:lvl3pPr>
            <a:lvl4pPr marL="906463" indent="0" algn="l" rtl="0" eaLnBrk="1" fontAlgn="base" hangingPunct="1">
              <a:spcBef>
                <a:spcPct val="35000"/>
              </a:spcBef>
              <a:spcAft>
                <a:spcPct val="0"/>
              </a:spcAft>
              <a:buClr>
                <a:schemeClr val="tx1"/>
              </a:buClr>
              <a:buSzPct val="100000"/>
              <a:buFont typeface="Arial" panose="020B0604020202020204" pitchFamily="34" charset="0"/>
              <a:buNone/>
              <a:defRPr lang="en-GB" altLang="en-GB" sz="1000" dirty="0">
                <a:solidFill>
                  <a:schemeClr val="tx1"/>
                </a:solidFill>
                <a:latin typeface="+mj-lt"/>
                <a:cs typeface="Arial" pitchFamily="34" charset="0"/>
              </a:defRPr>
            </a:lvl4pPr>
            <a:lvl5pPr marL="1174750" indent="0" algn="l" rtl="0" eaLnBrk="1" fontAlgn="base" hangingPunct="1">
              <a:spcBef>
                <a:spcPct val="35000"/>
              </a:spcBef>
              <a:spcAft>
                <a:spcPct val="0"/>
              </a:spcAft>
              <a:buClr>
                <a:schemeClr val="tx1"/>
              </a:buClr>
              <a:buSzPct val="100000"/>
              <a:buFont typeface="Arial" panose="020B0604020202020204" pitchFamily="34" charset="0"/>
              <a:buNone/>
              <a:defRPr lang="fr-FR" altLang="en-GB" sz="1000" noProof="0" dirty="0" smtClean="0">
                <a:solidFill>
                  <a:schemeClr val="tx1"/>
                </a:solidFill>
                <a:latin typeface="+mj-lt"/>
                <a:cs typeface="Arial" pitchFamily="34" charset="0"/>
              </a:defRPr>
            </a:lvl5pPr>
            <a:lvl6pPr marL="26670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6pPr>
            <a:lvl7pPr marL="31242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7pPr>
            <a:lvl8pPr marL="35814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8pPr>
            <a:lvl9pPr marL="4038600" indent="-228600" algn="l" rtl="0" eaLnBrk="1" fontAlgn="base" hangingPunct="1">
              <a:spcBef>
                <a:spcPct val="20000"/>
              </a:spcBef>
              <a:spcAft>
                <a:spcPct val="0"/>
              </a:spcAft>
              <a:buClr>
                <a:srgbClr val="FF6800"/>
              </a:buClr>
              <a:buSzPct val="50000"/>
              <a:buFont typeface="Monotype Sorts" pitchFamily="2" charset="2"/>
              <a:buChar char="n"/>
              <a:defRPr sz="2000">
                <a:solidFill>
                  <a:schemeClr val="tx1"/>
                </a:solidFill>
                <a:latin typeface="Helvetica 65 Medium" pitchFamily="2" charset="0"/>
              </a:defRPr>
            </a:lvl9pPr>
          </a:lstStyle>
          <a:p>
            <a:pPr algn="ctr">
              <a:spcBef>
                <a:spcPts val="1440"/>
              </a:spcBef>
            </a:pPr>
            <a:r>
              <a:rPr lang="en-US" sz="1600" b="1" kern="0">
                <a:solidFill>
                  <a:schemeClr val="tx2">
                    <a:lumMod val="50000"/>
                  </a:schemeClr>
                </a:solidFill>
                <a:latin typeface="Arial Nova"/>
                <a:cs typeface="Arial"/>
              </a:rPr>
              <a:t>Improve Product Strategy</a:t>
            </a:r>
          </a:p>
          <a:p>
            <a:pPr algn="ctr">
              <a:spcBef>
                <a:spcPts val="1440"/>
              </a:spcBef>
            </a:pPr>
            <a:r>
              <a:rPr lang="en-US" sz="1600">
                <a:latin typeface="Arial Nova"/>
                <a:cs typeface="Arial"/>
              </a:rPr>
              <a:t>Certain products are ordered quickly while others sit on the shelf</a:t>
            </a:r>
          </a:p>
          <a:p>
            <a:pPr algn="ctr">
              <a:spcBef>
                <a:spcPts val="1440"/>
              </a:spcBef>
            </a:pPr>
            <a:r>
              <a:rPr lang="en-US" sz="1600" b="1">
                <a:latin typeface="Arial Nova"/>
                <a:cs typeface="Arial"/>
              </a:rPr>
              <a:t>Recommendation: </a:t>
            </a:r>
            <a:r>
              <a:rPr lang="en-US" sz="1600">
                <a:latin typeface="Arial Nova"/>
                <a:cs typeface="Arial"/>
              </a:rPr>
              <a:t>Optimize product pricing and quantity ordered to minimize shelf life and increase revenue</a:t>
            </a:r>
            <a:endParaRPr lang="en-US" sz="1600" b="1">
              <a:latin typeface="Arial Nova"/>
              <a:cs typeface="Arial"/>
            </a:endParaRPr>
          </a:p>
        </p:txBody>
      </p:sp>
      <p:grpSp>
        <p:nvGrpSpPr>
          <p:cNvPr id="11" name="Group 10">
            <a:extLst>
              <a:ext uri="{FF2B5EF4-FFF2-40B4-BE49-F238E27FC236}">
                <a16:creationId xmlns:a16="http://schemas.microsoft.com/office/drawing/2014/main" id="{586960FD-6312-0765-7616-3B39998D3E5B}"/>
              </a:ext>
            </a:extLst>
          </p:cNvPr>
          <p:cNvGrpSpPr/>
          <p:nvPr/>
        </p:nvGrpSpPr>
        <p:grpSpPr>
          <a:xfrm>
            <a:off x="1245056" y="1677309"/>
            <a:ext cx="715570" cy="715570"/>
            <a:chOff x="1315274" y="1677309"/>
            <a:chExt cx="715570" cy="715570"/>
          </a:xfrm>
        </p:grpSpPr>
        <p:sp>
          <p:nvSpPr>
            <p:cNvPr id="8" name="Oval 7">
              <a:extLst>
                <a:ext uri="{FF2B5EF4-FFF2-40B4-BE49-F238E27FC236}">
                  <a16:creationId xmlns:a16="http://schemas.microsoft.com/office/drawing/2014/main" id="{8EFC4263-7072-27FB-16A6-AE0598D7B8F0}"/>
                </a:ext>
              </a:extLst>
            </p:cNvPr>
            <p:cNvSpPr/>
            <p:nvPr/>
          </p:nvSpPr>
          <p:spPr bwMode="auto">
            <a:xfrm>
              <a:off x="1315274" y="1677309"/>
              <a:ext cx="715570" cy="715570"/>
            </a:xfrm>
            <a:prstGeom prst="ellips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err="1">
                <a:ln>
                  <a:noFill/>
                </a:ln>
                <a:solidFill>
                  <a:schemeClr val="tx1"/>
                </a:solidFill>
                <a:effectLst/>
                <a:latin typeface="Trebuchet MS" pitchFamily="34" charset="0"/>
              </a:endParaRPr>
            </a:p>
          </p:txBody>
        </p:sp>
        <p:pic>
          <p:nvPicPr>
            <p:cNvPr id="5122" name="Picture 2">
              <a:extLst>
                <a:ext uri="{FF2B5EF4-FFF2-40B4-BE49-F238E27FC236}">
                  <a16:creationId xmlns:a16="http://schemas.microsoft.com/office/drawing/2014/main" id="{49EEDC89-1695-CAC8-C873-830BB1BE3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653" y="1823688"/>
              <a:ext cx="422811" cy="422811"/>
            </a:xfrm>
            <a:prstGeom prst="rect">
              <a:avLst/>
            </a:prstGeom>
            <a:noFill/>
          </p:spPr>
        </p:pic>
      </p:grpSp>
      <p:grpSp>
        <p:nvGrpSpPr>
          <p:cNvPr id="21" name="Group 20">
            <a:extLst>
              <a:ext uri="{FF2B5EF4-FFF2-40B4-BE49-F238E27FC236}">
                <a16:creationId xmlns:a16="http://schemas.microsoft.com/office/drawing/2014/main" id="{E30FE974-22E6-F64F-67FC-E953CEC335E0}"/>
              </a:ext>
            </a:extLst>
          </p:cNvPr>
          <p:cNvGrpSpPr/>
          <p:nvPr/>
        </p:nvGrpSpPr>
        <p:grpSpPr>
          <a:xfrm>
            <a:off x="4577815" y="1662383"/>
            <a:ext cx="715570" cy="715570"/>
            <a:chOff x="4577815" y="1662383"/>
            <a:chExt cx="715570" cy="715570"/>
          </a:xfrm>
        </p:grpSpPr>
        <p:sp>
          <p:nvSpPr>
            <p:cNvPr id="13" name="Oval 12">
              <a:extLst>
                <a:ext uri="{FF2B5EF4-FFF2-40B4-BE49-F238E27FC236}">
                  <a16:creationId xmlns:a16="http://schemas.microsoft.com/office/drawing/2014/main" id="{38F8F63E-32BE-8A55-3571-262C15728449}"/>
                </a:ext>
              </a:extLst>
            </p:cNvPr>
            <p:cNvSpPr/>
            <p:nvPr/>
          </p:nvSpPr>
          <p:spPr bwMode="auto">
            <a:xfrm>
              <a:off x="4577815" y="1662383"/>
              <a:ext cx="715570" cy="715570"/>
            </a:xfrm>
            <a:prstGeom prst="ellips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err="1">
                <a:ln>
                  <a:noFill/>
                </a:ln>
                <a:solidFill>
                  <a:schemeClr val="tx1"/>
                </a:solidFill>
                <a:effectLst/>
                <a:latin typeface="Trebuchet MS" pitchFamily="34" charset="0"/>
              </a:endParaRPr>
            </a:p>
          </p:txBody>
        </p:sp>
        <p:pic>
          <p:nvPicPr>
            <p:cNvPr id="5124" name="Picture 4">
              <a:extLst>
                <a:ext uri="{FF2B5EF4-FFF2-40B4-BE49-F238E27FC236}">
                  <a16:creationId xmlns:a16="http://schemas.microsoft.com/office/drawing/2014/main" id="{59871F99-E356-1780-85E5-F23575F96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916" y="1815484"/>
              <a:ext cx="409369" cy="4093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29E1E07A-B42E-D07E-B78B-DF7260B0E511}"/>
              </a:ext>
            </a:extLst>
          </p:cNvPr>
          <p:cNvGrpSpPr/>
          <p:nvPr/>
        </p:nvGrpSpPr>
        <p:grpSpPr>
          <a:xfrm>
            <a:off x="7910573" y="1662382"/>
            <a:ext cx="715570" cy="715570"/>
            <a:chOff x="7910573" y="1662382"/>
            <a:chExt cx="715570" cy="715570"/>
          </a:xfrm>
        </p:grpSpPr>
        <p:sp>
          <p:nvSpPr>
            <p:cNvPr id="16" name="Oval 15">
              <a:extLst>
                <a:ext uri="{FF2B5EF4-FFF2-40B4-BE49-F238E27FC236}">
                  <a16:creationId xmlns:a16="http://schemas.microsoft.com/office/drawing/2014/main" id="{1A252D33-9D47-5370-C9B4-6030F1A0983E}"/>
                </a:ext>
              </a:extLst>
            </p:cNvPr>
            <p:cNvSpPr/>
            <p:nvPr/>
          </p:nvSpPr>
          <p:spPr bwMode="auto">
            <a:xfrm>
              <a:off x="7910573" y="1662382"/>
              <a:ext cx="715570" cy="715570"/>
            </a:xfrm>
            <a:prstGeom prst="ellips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err="1">
                <a:ln>
                  <a:noFill/>
                </a:ln>
                <a:solidFill>
                  <a:schemeClr val="tx1"/>
                </a:solidFill>
                <a:effectLst/>
                <a:latin typeface="Trebuchet MS" pitchFamily="34" charset="0"/>
              </a:endParaRPr>
            </a:p>
          </p:txBody>
        </p:sp>
        <p:pic>
          <p:nvPicPr>
            <p:cNvPr id="5126" name="Picture 6">
              <a:extLst>
                <a:ext uri="{FF2B5EF4-FFF2-40B4-BE49-F238E27FC236}">
                  <a16:creationId xmlns:a16="http://schemas.microsoft.com/office/drawing/2014/main" id="{AE0460DB-8523-1FC2-C1CC-1167AC2FEE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5514" y="1767323"/>
              <a:ext cx="505689" cy="505689"/>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itre 1">
            <a:extLst>
              <a:ext uri="{FF2B5EF4-FFF2-40B4-BE49-F238E27FC236}">
                <a16:creationId xmlns:a16="http://schemas.microsoft.com/office/drawing/2014/main" id="{C8D104E1-92C4-F0C4-CC2A-D882A0FD7DA8}"/>
              </a:ext>
            </a:extLst>
          </p:cNvPr>
          <p:cNvSpPr txBox="1">
            <a:spLocks/>
          </p:cNvSpPr>
          <p:nvPr/>
        </p:nvSpPr>
        <p:spPr bwMode="auto">
          <a:xfrm>
            <a:off x="165600" y="147600"/>
            <a:ext cx="9673514" cy="684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1600" b="0">
                <a:solidFill>
                  <a:schemeClr val="tx1"/>
                </a:solidFill>
                <a:latin typeface="+mj-lt"/>
                <a:ea typeface="+mj-ea"/>
                <a:cs typeface="+mj-cs"/>
              </a:defRPr>
            </a:lvl1pPr>
            <a:lvl2pPr algn="l" rtl="0" eaLnBrk="1" fontAlgn="base" hangingPunct="1">
              <a:spcBef>
                <a:spcPct val="0"/>
              </a:spcBef>
              <a:spcAft>
                <a:spcPct val="0"/>
              </a:spcAft>
              <a:defRPr b="1">
                <a:solidFill>
                  <a:srgbClr val="007228"/>
                </a:solidFill>
                <a:latin typeface="Trebuchet MS" pitchFamily="34" charset="0"/>
              </a:defRPr>
            </a:lvl2pPr>
            <a:lvl3pPr algn="l" rtl="0" eaLnBrk="1" fontAlgn="base" hangingPunct="1">
              <a:spcBef>
                <a:spcPct val="0"/>
              </a:spcBef>
              <a:spcAft>
                <a:spcPct val="0"/>
              </a:spcAft>
              <a:defRPr b="1">
                <a:solidFill>
                  <a:srgbClr val="007228"/>
                </a:solidFill>
                <a:latin typeface="Trebuchet MS" pitchFamily="34" charset="0"/>
              </a:defRPr>
            </a:lvl3pPr>
            <a:lvl4pPr algn="l" rtl="0" eaLnBrk="1" fontAlgn="base" hangingPunct="1">
              <a:spcBef>
                <a:spcPct val="0"/>
              </a:spcBef>
              <a:spcAft>
                <a:spcPct val="0"/>
              </a:spcAft>
              <a:defRPr b="1">
                <a:solidFill>
                  <a:srgbClr val="007228"/>
                </a:solidFill>
                <a:latin typeface="Trebuchet MS" pitchFamily="34" charset="0"/>
              </a:defRPr>
            </a:lvl4pPr>
            <a:lvl5pPr algn="l" rtl="0" eaLnBrk="1" fontAlgn="base" hangingPunct="1">
              <a:spcBef>
                <a:spcPct val="0"/>
              </a:spcBef>
              <a:spcAft>
                <a:spcPct val="0"/>
              </a:spcAft>
              <a:defRPr b="1">
                <a:solidFill>
                  <a:srgbClr val="007228"/>
                </a:solidFill>
                <a:latin typeface="Trebuchet MS" pitchFamily="34" charset="0"/>
              </a:defRPr>
            </a:lvl5pPr>
            <a:lvl6pPr marL="457200" algn="l" rtl="0" eaLnBrk="1" fontAlgn="base" hangingPunct="1">
              <a:spcBef>
                <a:spcPct val="0"/>
              </a:spcBef>
              <a:spcAft>
                <a:spcPct val="0"/>
              </a:spcAft>
              <a:defRPr sz="3200" b="1">
                <a:solidFill>
                  <a:schemeClr val="accent1"/>
                </a:solidFill>
                <a:latin typeface="Trebuchet MS" pitchFamily="34" charset="0"/>
              </a:defRPr>
            </a:lvl6pPr>
            <a:lvl7pPr marL="914400" algn="l" rtl="0" eaLnBrk="1" fontAlgn="base" hangingPunct="1">
              <a:spcBef>
                <a:spcPct val="0"/>
              </a:spcBef>
              <a:spcAft>
                <a:spcPct val="0"/>
              </a:spcAft>
              <a:defRPr sz="3200" b="1">
                <a:solidFill>
                  <a:schemeClr val="accent1"/>
                </a:solidFill>
                <a:latin typeface="Trebuchet MS" pitchFamily="34" charset="0"/>
              </a:defRPr>
            </a:lvl7pPr>
            <a:lvl8pPr marL="1371600" algn="l" rtl="0" eaLnBrk="1" fontAlgn="base" hangingPunct="1">
              <a:spcBef>
                <a:spcPct val="0"/>
              </a:spcBef>
              <a:spcAft>
                <a:spcPct val="0"/>
              </a:spcAft>
              <a:defRPr sz="3200" b="1">
                <a:solidFill>
                  <a:schemeClr val="accent1"/>
                </a:solidFill>
                <a:latin typeface="Trebuchet MS" pitchFamily="34" charset="0"/>
              </a:defRPr>
            </a:lvl8pPr>
            <a:lvl9pPr marL="1828800" algn="l" rtl="0" eaLnBrk="1" fontAlgn="base" hangingPunct="1">
              <a:spcBef>
                <a:spcPct val="0"/>
              </a:spcBef>
              <a:spcAft>
                <a:spcPct val="0"/>
              </a:spcAft>
              <a:defRPr sz="3200" b="1">
                <a:solidFill>
                  <a:schemeClr val="accent1"/>
                </a:solidFill>
                <a:latin typeface="Trebuchet MS" pitchFamily="34" charset="0"/>
              </a:defRPr>
            </a:lvl9pPr>
          </a:lstStyle>
          <a:p>
            <a:r>
              <a:rPr lang="en-US" sz="2400" b="1" dirty="0">
                <a:latin typeface="Arial Nova"/>
              </a:rPr>
              <a:t>3 strategic recommendations aim to increase revenue, putting </a:t>
            </a:r>
            <a:r>
              <a:rPr lang="en-US" sz="2400" b="1" dirty="0" err="1">
                <a:latin typeface="Arial Nova"/>
              </a:rPr>
              <a:t>HomeCo</a:t>
            </a:r>
            <a:r>
              <a:rPr lang="en-US" sz="2400" b="1" dirty="0">
                <a:latin typeface="Arial Nova"/>
              </a:rPr>
              <a:t> back on track to double-digit growth</a:t>
            </a:r>
            <a:endParaRPr lang="en-US" sz="2400" b="1" kern="0" dirty="0">
              <a:latin typeface="Arial Nova"/>
            </a:endParaRPr>
          </a:p>
        </p:txBody>
      </p:sp>
    </p:spTree>
    <p:extLst>
      <p:ext uri="{BB962C8B-B14F-4D97-AF65-F5344CB8AC3E}">
        <p14:creationId xmlns:p14="http://schemas.microsoft.com/office/powerpoint/2010/main" val="6504728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294A305-AC69-8B0E-1B9C-AD298E437A5D}"/>
              </a:ext>
            </a:extLst>
          </p:cNvPr>
          <p:cNvSpPr>
            <a:spLocks noGrp="1"/>
          </p:cNvSpPr>
          <p:nvPr>
            <p:ph idx="1"/>
          </p:nvPr>
        </p:nvSpPr>
        <p:spPr>
          <a:xfrm>
            <a:off x="5606357" y="1864838"/>
            <a:ext cx="3937704" cy="3523511"/>
          </a:xfrm>
          <a:solidFill>
            <a:schemeClr val="bg2">
              <a:lumMod val="20000"/>
              <a:lumOff val="80000"/>
            </a:schemeClr>
          </a:solidFill>
        </p:spPr>
        <p:txBody>
          <a:bodyPr anchor="ctr"/>
          <a:lstStyle/>
          <a:p>
            <a:r>
              <a:rPr lang="en-US" sz="1600" b="1" dirty="0">
                <a:solidFill>
                  <a:schemeClr val="tx1">
                    <a:lumMod val="50000"/>
                  </a:schemeClr>
                </a:solidFill>
                <a:latin typeface="Arial Nova" panose="020B0504020202020204" pitchFamily="34" charset="0"/>
                <a:cs typeface="Arial"/>
              </a:rPr>
              <a:t>Key Takeaways:</a:t>
            </a:r>
          </a:p>
          <a:p>
            <a:pPr marL="285750" indent="-285750">
              <a:buFont typeface="Arial" panose="020B0604020202020204" pitchFamily="34" charset="0"/>
              <a:buChar char="•"/>
            </a:pPr>
            <a:r>
              <a:rPr lang="en-US" sz="1600" dirty="0">
                <a:solidFill>
                  <a:schemeClr val="tx1">
                    <a:lumMod val="50000"/>
                  </a:schemeClr>
                </a:solidFill>
                <a:latin typeface="Arial Nova" panose="020B0504020202020204" pitchFamily="34" charset="0"/>
                <a:cs typeface="Arial"/>
              </a:rPr>
              <a:t>20% of the customers who purchased the most generate nearly 75% of the total revenue, which fits the Pareto Principle</a:t>
            </a:r>
            <a:endParaRPr lang="fr-FR" sz="1100" dirty="0">
              <a:latin typeface="Arial Nova" panose="020B0504020202020204" pitchFamily="34" charset="0"/>
            </a:endParaRPr>
          </a:p>
          <a:p>
            <a:pPr marL="285750" indent="-285750">
              <a:buFont typeface="Arial" panose="020B0604020202020204" pitchFamily="34" charset="0"/>
              <a:buChar char="•"/>
            </a:pPr>
            <a:r>
              <a:rPr lang="en-US" sz="1600" dirty="0">
                <a:solidFill>
                  <a:schemeClr val="tx1">
                    <a:lumMod val="50000"/>
                  </a:schemeClr>
                </a:solidFill>
                <a:latin typeface="Arial Nova" panose="020B0504020202020204" pitchFamily="34" charset="0"/>
                <a:cs typeface="Arial"/>
              </a:rPr>
              <a:t>Customers who purchased more than one time count for over 84% of the total revenue</a:t>
            </a:r>
          </a:p>
          <a:p>
            <a:pPr marL="285750" indent="-285750">
              <a:buFont typeface="Arial" panose="020B0604020202020204" pitchFamily="34" charset="0"/>
              <a:buChar char="•"/>
            </a:pPr>
            <a:r>
              <a:rPr lang="en-US" sz="1600" dirty="0">
                <a:solidFill>
                  <a:schemeClr val="tx1">
                    <a:lumMod val="50000"/>
                  </a:schemeClr>
                </a:solidFill>
                <a:latin typeface="Arial Nova" panose="020B0504020202020204" pitchFamily="34" charset="0"/>
                <a:cs typeface="Arial"/>
              </a:rPr>
              <a:t>As such, we need to focus on top customers who make repeat purchases</a:t>
            </a:r>
            <a:endParaRPr lang="en-US" sz="1600" dirty="0">
              <a:solidFill>
                <a:schemeClr val="tx1">
                  <a:lumMod val="50000"/>
                </a:schemeClr>
              </a:solidFill>
              <a:latin typeface="Arial Nova" panose="020B0504020202020204" pitchFamily="34" charset="0"/>
            </a:endParaRPr>
          </a:p>
        </p:txBody>
      </p:sp>
      <p:pic>
        <p:nvPicPr>
          <p:cNvPr id="6" name="Image 6">
            <a:extLst>
              <a:ext uri="{FF2B5EF4-FFF2-40B4-BE49-F238E27FC236}">
                <a16:creationId xmlns:a16="http://schemas.microsoft.com/office/drawing/2014/main" id="{7DF96A08-2B69-74C1-3E66-ADFF56A0794B}"/>
              </a:ext>
            </a:extLst>
          </p:cNvPr>
          <p:cNvPicPr>
            <a:picLocks noChangeAspect="1"/>
          </p:cNvPicPr>
          <p:nvPr/>
        </p:nvPicPr>
        <p:blipFill>
          <a:blip r:embed="rId2"/>
          <a:stretch>
            <a:fillRect/>
          </a:stretch>
        </p:blipFill>
        <p:spPr>
          <a:xfrm>
            <a:off x="354596" y="1605681"/>
            <a:ext cx="5031792" cy="4093128"/>
          </a:xfrm>
          <a:prstGeom prst="rect">
            <a:avLst/>
          </a:prstGeom>
        </p:spPr>
      </p:pic>
      <p:grpSp>
        <p:nvGrpSpPr>
          <p:cNvPr id="5" name="Group 4">
            <a:extLst>
              <a:ext uri="{FF2B5EF4-FFF2-40B4-BE49-F238E27FC236}">
                <a16:creationId xmlns:a16="http://schemas.microsoft.com/office/drawing/2014/main" id="{640588C4-7EAB-E8B5-2149-5CAF91F57425}"/>
              </a:ext>
            </a:extLst>
          </p:cNvPr>
          <p:cNvGrpSpPr/>
          <p:nvPr/>
        </p:nvGrpSpPr>
        <p:grpSpPr>
          <a:xfrm>
            <a:off x="8990030" y="114786"/>
            <a:ext cx="715570" cy="715570"/>
            <a:chOff x="1315274" y="1677309"/>
            <a:chExt cx="715570" cy="715570"/>
          </a:xfrm>
        </p:grpSpPr>
        <p:sp>
          <p:nvSpPr>
            <p:cNvPr id="7" name="Oval 6">
              <a:extLst>
                <a:ext uri="{FF2B5EF4-FFF2-40B4-BE49-F238E27FC236}">
                  <a16:creationId xmlns:a16="http://schemas.microsoft.com/office/drawing/2014/main" id="{ED98B8A7-A639-B7F6-7814-6450244D3CC0}"/>
                </a:ext>
              </a:extLst>
            </p:cNvPr>
            <p:cNvSpPr/>
            <p:nvPr/>
          </p:nvSpPr>
          <p:spPr bwMode="auto">
            <a:xfrm>
              <a:off x="1315274" y="1677309"/>
              <a:ext cx="715570" cy="715570"/>
            </a:xfrm>
            <a:prstGeom prst="ellips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err="1">
                <a:ln>
                  <a:noFill/>
                </a:ln>
                <a:solidFill>
                  <a:schemeClr val="tx1"/>
                </a:solidFill>
                <a:effectLst/>
                <a:latin typeface="Trebuchet MS" pitchFamily="34" charset="0"/>
              </a:endParaRPr>
            </a:p>
          </p:txBody>
        </p:sp>
        <p:pic>
          <p:nvPicPr>
            <p:cNvPr id="8" name="Picture 2">
              <a:extLst>
                <a:ext uri="{FF2B5EF4-FFF2-40B4-BE49-F238E27FC236}">
                  <a16:creationId xmlns:a16="http://schemas.microsoft.com/office/drawing/2014/main" id="{1A9EB6AF-E2A3-CB70-68A0-A6FAAEA34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653" y="1823688"/>
              <a:ext cx="422811" cy="422811"/>
            </a:xfrm>
            <a:prstGeom prst="rect">
              <a:avLst/>
            </a:prstGeom>
            <a:noFill/>
          </p:spPr>
        </p:pic>
      </p:grpSp>
      <p:sp>
        <p:nvSpPr>
          <p:cNvPr id="15" name="Titre 1">
            <a:extLst>
              <a:ext uri="{FF2B5EF4-FFF2-40B4-BE49-F238E27FC236}">
                <a16:creationId xmlns:a16="http://schemas.microsoft.com/office/drawing/2014/main" id="{AF4F7DAF-2F2E-44E1-1B82-0E215DB1098B}"/>
              </a:ext>
            </a:extLst>
          </p:cNvPr>
          <p:cNvSpPr txBox="1">
            <a:spLocks/>
          </p:cNvSpPr>
          <p:nvPr/>
        </p:nvSpPr>
        <p:spPr bwMode="auto">
          <a:xfrm>
            <a:off x="165600" y="147600"/>
            <a:ext cx="8824429" cy="684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1600" b="0">
                <a:solidFill>
                  <a:schemeClr val="tx1"/>
                </a:solidFill>
                <a:latin typeface="+mj-lt"/>
                <a:ea typeface="+mj-ea"/>
                <a:cs typeface="+mj-cs"/>
              </a:defRPr>
            </a:lvl1pPr>
            <a:lvl2pPr algn="l" rtl="0" eaLnBrk="1" fontAlgn="base" hangingPunct="1">
              <a:spcBef>
                <a:spcPct val="0"/>
              </a:spcBef>
              <a:spcAft>
                <a:spcPct val="0"/>
              </a:spcAft>
              <a:defRPr b="1">
                <a:solidFill>
                  <a:srgbClr val="007228"/>
                </a:solidFill>
                <a:latin typeface="Trebuchet MS" pitchFamily="34" charset="0"/>
              </a:defRPr>
            </a:lvl2pPr>
            <a:lvl3pPr algn="l" rtl="0" eaLnBrk="1" fontAlgn="base" hangingPunct="1">
              <a:spcBef>
                <a:spcPct val="0"/>
              </a:spcBef>
              <a:spcAft>
                <a:spcPct val="0"/>
              </a:spcAft>
              <a:defRPr b="1">
                <a:solidFill>
                  <a:srgbClr val="007228"/>
                </a:solidFill>
                <a:latin typeface="Trebuchet MS" pitchFamily="34" charset="0"/>
              </a:defRPr>
            </a:lvl3pPr>
            <a:lvl4pPr algn="l" rtl="0" eaLnBrk="1" fontAlgn="base" hangingPunct="1">
              <a:spcBef>
                <a:spcPct val="0"/>
              </a:spcBef>
              <a:spcAft>
                <a:spcPct val="0"/>
              </a:spcAft>
              <a:defRPr b="1">
                <a:solidFill>
                  <a:srgbClr val="007228"/>
                </a:solidFill>
                <a:latin typeface="Trebuchet MS" pitchFamily="34" charset="0"/>
              </a:defRPr>
            </a:lvl4pPr>
            <a:lvl5pPr algn="l" rtl="0" eaLnBrk="1" fontAlgn="base" hangingPunct="1">
              <a:spcBef>
                <a:spcPct val="0"/>
              </a:spcBef>
              <a:spcAft>
                <a:spcPct val="0"/>
              </a:spcAft>
              <a:defRPr b="1">
                <a:solidFill>
                  <a:srgbClr val="007228"/>
                </a:solidFill>
                <a:latin typeface="Trebuchet MS" pitchFamily="34" charset="0"/>
              </a:defRPr>
            </a:lvl5pPr>
            <a:lvl6pPr marL="457200" algn="l" rtl="0" eaLnBrk="1" fontAlgn="base" hangingPunct="1">
              <a:spcBef>
                <a:spcPct val="0"/>
              </a:spcBef>
              <a:spcAft>
                <a:spcPct val="0"/>
              </a:spcAft>
              <a:defRPr sz="3200" b="1">
                <a:solidFill>
                  <a:schemeClr val="accent1"/>
                </a:solidFill>
                <a:latin typeface="Trebuchet MS" pitchFamily="34" charset="0"/>
              </a:defRPr>
            </a:lvl6pPr>
            <a:lvl7pPr marL="914400" algn="l" rtl="0" eaLnBrk="1" fontAlgn="base" hangingPunct="1">
              <a:spcBef>
                <a:spcPct val="0"/>
              </a:spcBef>
              <a:spcAft>
                <a:spcPct val="0"/>
              </a:spcAft>
              <a:defRPr sz="3200" b="1">
                <a:solidFill>
                  <a:schemeClr val="accent1"/>
                </a:solidFill>
                <a:latin typeface="Trebuchet MS" pitchFamily="34" charset="0"/>
              </a:defRPr>
            </a:lvl7pPr>
            <a:lvl8pPr marL="1371600" algn="l" rtl="0" eaLnBrk="1" fontAlgn="base" hangingPunct="1">
              <a:spcBef>
                <a:spcPct val="0"/>
              </a:spcBef>
              <a:spcAft>
                <a:spcPct val="0"/>
              </a:spcAft>
              <a:defRPr sz="3200" b="1">
                <a:solidFill>
                  <a:schemeClr val="accent1"/>
                </a:solidFill>
                <a:latin typeface="Trebuchet MS" pitchFamily="34" charset="0"/>
              </a:defRPr>
            </a:lvl8pPr>
            <a:lvl9pPr marL="1828800" algn="l" rtl="0" eaLnBrk="1" fontAlgn="base" hangingPunct="1">
              <a:spcBef>
                <a:spcPct val="0"/>
              </a:spcBef>
              <a:spcAft>
                <a:spcPct val="0"/>
              </a:spcAft>
              <a:defRPr sz="3200" b="1">
                <a:solidFill>
                  <a:schemeClr val="accent1"/>
                </a:solidFill>
                <a:latin typeface="Trebuchet MS" pitchFamily="34" charset="0"/>
              </a:defRPr>
            </a:lvl9pPr>
          </a:lstStyle>
          <a:p>
            <a:r>
              <a:rPr lang="en-US" sz="2400" b="1" dirty="0">
                <a:latin typeface="Arial Nova"/>
              </a:rPr>
              <a:t>Observing customer behavior, it becomes clear that </a:t>
            </a:r>
            <a:r>
              <a:rPr lang="en-US" sz="2400" b="1">
                <a:latin typeface="Arial Nova"/>
              </a:rPr>
              <a:t>certain segments </a:t>
            </a:r>
            <a:r>
              <a:rPr lang="en-US" sz="2400" b="1" dirty="0">
                <a:latin typeface="Arial Nova"/>
              </a:rPr>
              <a:t>are far more valuable than others</a:t>
            </a:r>
            <a:endParaRPr lang="en-US" sz="2400" b="1" kern="0" dirty="0">
              <a:latin typeface="Arial Nova"/>
            </a:endParaRPr>
          </a:p>
        </p:txBody>
      </p:sp>
    </p:spTree>
    <p:extLst>
      <p:ext uri="{BB962C8B-B14F-4D97-AF65-F5344CB8AC3E}">
        <p14:creationId xmlns:p14="http://schemas.microsoft.com/office/powerpoint/2010/main" val="398310571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DVSHAPEID" val="E8cqbdIcwc2bNHDgFQAiLq"/>
</p:tagLst>
</file>

<file path=ppt/tags/tag2.xml><?xml version="1.0" encoding="utf-8"?>
<p:tagLst xmlns:a="http://schemas.openxmlformats.org/drawingml/2006/main" xmlns:r="http://schemas.openxmlformats.org/officeDocument/2006/relationships" xmlns:p="http://schemas.openxmlformats.org/presentationml/2006/main">
  <p:tag name="DVSHAPEID" val="4SnhDeS7mdVPxhEkCRqlqb"/>
</p:tagLst>
</file>

<file path=ppt/tags/tag3.xml><?xml version="1.0" encoding="utf-8"?>
<p:tagLst xmlns:a="http://schemas.openxmlformats.org/drawingml/2006/main" xmlns:r="http://schemas.openxmlformats.org/officeDocument/2006/relationships" xmlns:p="http://schemas.openxmlformats.org/presentationml/2006/main">
  <p:tag name="DVSHAPEID" val="TwT3DP60X6JHdpSxCCsT2z"/>
</p:tagLst>
</file>

<file path=ppt/tags/tag4.xml><?xml version="1.0" encoding="utf-8"?>
<p:tagLst xmlns:a="http://schemas.openxmlformats.org/drawingml/2006/main" xmlns:r="http://schemas.openxmlformats.org/officeDocument/2006/relationships" xmlns:p="http://schemas.openxmlformats.org/presentationml/2006/main">
  <p:tag name="DVSHAPEID" val="mq47yNlOIFyiilTYPFVvU1"/>
</p:tagLst>
</file>

<file path=ppt/tags/tag5.xml><?xml version="1.0" encoding="utf-8"?>
<p:tagLst xmlns:a="http://schemas.openxmlformats.org/drawingml/2006/main" xmlns:r="http://schemas.openxmlformats.org/officeDocument/2006/relationships" xmlns:p="http://schemas.openxmlformats.org/presentationml/2006/main">
  <p:tag name="DVSHAPEID" val="mq47yNlOIFyiilTYPFVvU1"/>
</p:tagLst>
</file>

<file path=ppt/tags/tag6.xml><?xml version="1.0" encoding="utf-8"?>
<p:tagLst xmlns:a="http://schemas.openxmlformats.org/drawingml/2006/main" xmlns:r="http://schemas.openxmlformats.org/officeDocument/2006/relationships" xmlns:p="http://schemas.openxmlformats.org/presentationml/2006/main">
  <p:tag name="DVSHAPEID" val="pKjkdfMSzk6ujKw4EaMuf4"/>
</p:tagLst>
</file>

<file path=ppt/tags/tag7.xml><?xml version="1.0" encoding="utf-8"?>
<p:tagLst xmlns:a="http://schemas.openxmlformats.org/drawingml/2006/main" xmlns:r="http://schemas.openxmlformats.org/officeDocument/2006/relationships" xmlns:p="http://schemas.openxmlformats.org/presentationml/2006/main">
  <p:tag name="DVSHAPEID" val="ndTlOnCrV80Uf4Q9InAeW1"/>
</p:tagLst>
</file>

<file path=ppt/tags/tag8.xml><?xml version="1.0" encoding="utf-8"?>
<p:tagLst xmlns:a="http://schemas.openxmlformats.org/drawingml/2006/main" xmlns:r="http://schemas.openxmlformats.org/officeDocument/2006/relationships" xmlns:p="http://schemas.openxmlformats.org/presentationml/2006/main">
  <p:tag name="DVSHAPEID" val="CUPwE80Qp9AR2MAHuGBJ2s"/>
</p:tagLst>
</file>

<file path=ppt/tags/tag9.xml><?xml version="1.0" encoding="utf-8"?>
<p:tagLst xmlns:a="http://schemas.openxmlformats.org/drawingml/2006/main" xmlns:r="http://schemas.openxmlformats.org/officeDocument/2006/relationships" xmlns:p="http://schemas.openxmlformats.org/presentationml/2006/main">
  <p:tag name="DVSHAPEID" val="CUPwE80Qp9AR2MAHuGBJ2s"/>
</p:tagLst>
</file>

<file path=ppt/theme/theme1.xml><?xml version="1.0" encoding="utf-8"?>
<a:theme xmlns:a="http://schemas.openxmlformats.org/drawingml/2006/main" name="theme_eleven_v3">
  <a:themeElements>
    <a:clrScheme name="Eleven colors">
      <a:dk1>
        <a:srgbClr val="6C6C6C"/>
      </a:dk1>
      <a:lt1>
        <a:srgbClr val="FFFFFF"/>
      </a:lt1>
      <a:dk2>
        <a:srgbClr val="289B38"/>
      </a:dk2>
      <a:lt2>
        <a:srgbClr val="8FCD9F"/>
      </a:lt2>
      <a:accent1>
        <a:srgbClr val="00A3E2"/>
      </a:accent1>
      <a:accent2>
        <a:srgbClr val="ADD9FD"/>
      </a:accent2>
      <a:accent3>
        <a:srgbClr val="FB436A"/>
      </a:accent3>
      <a:accent4>
        <a:srgbClr val="E38C35"/>
      </a:accent4>
      <a:accent5>
        <a:srgbClr val="FFF58C"/>
      </a:accent5>
      <a:accent6>
        <a:srgbClr val="831B21"/>
      </a:accent6>
      <a:hlink>
        <a:srgbClr val="39A0DA"/>
      </a:hlink>
      <a:folHlink>
        <a:srgbClr val="646464"/>
      </a:folHlink>
    </a:clrScheme>
    <a:fontScheme name="Eleve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200" b="0" i="0" u="none" strike="noStrike" cap="none" normalizeH="0" baseline="0" dirty="0" err="1"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Trebuchet MS" pitchFamily="34" charset="0"/>
          </a:defRPr>
        </a:defPPr>
      </a:lstStyle>
    </a:lnDef>
    <a:txDef>
      <a:spPr>
        <a:noFill/>
      </a:spPr>
      <a:bodyPr wrap="square" rtlCol="0">
        <a:spAutoFit/>
      </a:bodyPr>
      <a:lstStyle>
        <a:defPPr>
          <a:defRPr sz="1200" dirty="0" err="1" smtClean="0">
            <a:latin typeface="+mj-lt"/>
          </a:defRPr>
        </a:defPPr>
      </a:lstStyle>
    </a:txDef>
  </a:objectDefaults>
  <a:extraClrSchemeLst>
    <a:extraClrScheme>
      <a:clrScheme name="Oran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ran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ran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ran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ran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ran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ran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range 8">
        <a:dk1>
          <a:srgbClr val="000000"/>
        </a:dk1>
        <a:lt1>
          <a:srgbClr val="FFFFFF"/>
        </a:lt1>
        <a:dk2>
          <a:srgbClr val="000000"/>
        </a:dk2>
        <a:lt2>
          <a:srgbClr val="808080"/>
        </a:lt2>
        <a:accent1>
          <a:srgbClr val="FF6600"/>
        </a:accent1>
        <a:accent2>
          <a:srgbClr val="FF6600"/>
        </a:accent2>
        <a:accent3>
          <a:srgbClr val="FFFFFF"/>
        </a:accent3>
        <a:accent4>
          <a:srgbClr val="000000"/>
        </a:accent4>
        <a:accent5>
          <a:srgbClr val="FFB8AA"/>
        </a:accent5>
        <a:accent6>
          <a:srgbClr val="E75C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_eleven_v3" id="{86C78B7B-D44E-41AE-B0AB-ECF96688960E}" vid="{48C34DFF-2348-4744-98EB-666A18E51B53}"/>
    </a:ext>
  </a:extLst>
</a:theme>
</file>

<file path=docProps/app.xml><?xml version="1.0" encoding="utf-8"?>
<Properties xmlns="http://schemas.openxmlformats.org/officeDocument/2006/extended-properties" xmlns:vt="http://schemas.openxmlformats.org/officeDocument/2006/docPropsVTypes">
  <Template>Default Theme</Template>
  <TotalTime>1655</TotalTime>
  <Words>1498</Words>
  <Application>Microsoft Macintosh PowerPoint</Application>
  <PresentationFormat>A4 Paper (210x297 mm)</PresentationFormat>
  <Paragraphs>151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Nova</vt:lpstr>
      <vt:lpstr>Helvetica 65 Medium</vt:lpstr>
      <vt:lpstr>Monotype Sorts</vt:lpstr>
      <vt:lpstr>Staatliches</vt:lpstr>
      <vt:lpstr>Trebuchet MS</vt:lpstr>
      <vt:lpstr>Wingdings</vt:lpstr>
      <vt:lpstr>theme_eleven_v3</vt:lpstr>
      <vt:lpstr>HomeCo Strategic 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computed a Customer Lifetime Value analysis based on recency, frequency, and monetary value </vt:lpstr>
      <vt:lpstr>Based on RFM analysis, we computed CLV for customers with &lt;-- 1 purchase and divided them into 4 segments</vt:lpstr>
      <vt:lpstr>Each segment has distinct characteristics, illustrating their differential value to HomeCo </vt:lpstr>
      <vt:lpstr>We then analyzed our revenue breakdown by category, and  observed strong variance in category importance</vt:lpstr>
      <vt:lpstr>Pairing the CLV analysis with category history allowed us to project the most crucial categories going forward</vt:lpstr>
      <vt:lpstr>PowerPoint Presentation</vt:lpstr>
      <vt:lpstr>PowerPoint Presentation</vt:lpstr>
      <vt:lpstr>Strategic Recommendations &amp; KPIs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 PIERRE</dc:creator>
  <cp:lastModifiedBy>Jackson Burke (Student at CentraleSupelec)</cp:lastModifiedBy>
  <cp:revision>6</cp:revision>
  <dcterms:created xsi:type="dcterms:W3CDTF">2023-02-15T15:23:21Z</dcterms:created>
  <dcterms:modified xsi:type="dcterms:W3CDTF">2023-02-16T21:07:21Z</dcterms:modified>
</cp:coreProperties>
</file>