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  <p:sldId id="266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54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49679968-8081-7E36-7EE6-3993EDE52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Codul morse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5AC0EB4-A984-9F69-EF48-4725480C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1030" name="Picture 6" descr="What Is Morse Code and How Is It Used Today? | Sporcle Blog">
            <a:extLst>
              <a:ext uri="{FF2B5EF4-FFF2-40B4-BE49-F238E27FC236}">
                <a16:creationId xmlns:a16="http://schemas.microsoft.com/office/drawing/2014/main" id="{083B8618-3507-91B2-D156-FE3C7D963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r="30304" b="2"/>
          <a:stretch/>
        </p:blipFill>
        <p:spPr bwMode="auto">
          <a:xfrm>
            <a:off x="6364441" y="261057"/>
            <a:ext cx="5658159" cy="5658159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4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66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6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8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184" name="Freeform: Shape 718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5" name="Freeform: Shape 718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6" name="Freeform: Shape 718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7" name="Freeform: Shape 718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8" name="Freeform: Shape 718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9" name="Freeform: Shape 718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0" name="Freeform: Shape 718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19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193" name="Freeform: Shape 719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4" name="Freeform: Shape 719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5" name="Freeform: Shape 719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6" name="Freeform: Shape 719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7" name="Freeform: Shape 719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8" name="Freeform: Shape 719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9" name="Freeform: Shape 719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201" name="Rectangle 720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03" name="Rectangle 720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20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06" name="Freeform: Shape 7205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207" name="Freeform: Shape 7206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8" name="Freeform: Shape 7207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9" name="Freeform: Shape 7208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0" name="Freeform: Shape 7209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1" name="Freeform: Shape 7210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2" name="Freeform: Shape 7211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3" name="Freeform: Shape 7212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806C0BB8-31FB-5E58-7351-46A3D844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25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Implementarea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labview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215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7216" name="Straight Connector 7215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17" name="Straight Connector 7216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170" name="Picture 2" descr="DBernardes (Denis) · GitHub">
            <a:extLst>
              <a:ext uri="{FF2B5EF4-FFF2-40B4-BE49-F238E27FC236}">
                <a16:creationId xmlns:a16="http://schemas.microsoft.com/office/drawing/2014/main" id="{92C5A703-67AC-5835-F124-1E0A0AF1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120" y="1001191"/>
            <a:ext cx="4781280" cy="47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9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220" name="Freeform: Shape 7219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221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223" name="Freeform: Shape 7222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4" name="Freeform: Shape 7223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5" name="Freeform: Shape 7224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6" name="Freeform: Shape 7225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7" name="Freeform: Shape 7226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8" name="Freeform: Shape 7227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9" name="Freeform: Shape 7228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22" name="Freeform: Shape 7221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58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13D6E02E-B2F0-66D1-1AEF-06844672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Codificarea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morse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27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C79DA2-5EAB-7D50-2CBC-45878D28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Front panel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84331CB-B689-AEEF-A93C-6E5E3446B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1394846"/>
            <a:ext cx="8924925" cy="5430510"/>
          </a:xfrm>
        </p:spPr>
      </p:pic>
    </p:spTree>
    <p:extLst>
      <p:ext uri="{BB962C8B-B14F-4D97-AF65-F5344CB8AC3E}">
        <p14:creationId xmlns:p14="http://schemas.microsoft.com/office/powerpoint/2010/main" val="27283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3D78D6-B2A5-D111-4906-5A237CD9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226"/>
          </a:xfrm>
        </p:spPr>
        <p:txBody>
          <a:bodyPr/>
          <a:lstStyle/>
          <a:p>
            <a:r>
              <a:rPr lang="ro-RO" dirty="0"/>
              <a:t>Block </a:t>
            </a:r>
            <a:r>
              <a:rPr lang="ro-RO" dirty="0" err="1"/>
              <a:t>diagram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62F8959-D74F-80E2-D0BD-FB7EEA9C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" y="1276351"/>
            <a:ext cx="12089193" cy="5216524"/>
          </a:xfrm>
        </p:spPr>
      </p:pic>
    </p:spTree>
    <p:extLst>
      <p:ext uri="{BB962C8B-B14F-4D97-AF65-F5344CB8AC3E}">
        <p14:creationId xmlns:p14="http://schemas.microsoft.com/office/powerpoint/2010/main" val="328210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2DD28A-85FD-0D54-F377-DE5FFC91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Crearea vectorului de cod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583808A-D929-288E-03E0-FA5CE41DF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28" y="1825625"/>
            <a:ext cx="9402143" cy="4351338"/>
          </a:xfrm>
        </p:spPr>
      </p:pic>
    </p:spTree>
    <p:extLst>
      <p:ext uri="{BB962C8B-B14F-4D97-AF65-F5344CB8AC3E}">
        <p14:creationId xmlns:p14="http://schemas.microsoft.com/office/powerpoint/2010/main" val="91537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073124-7DB4-B00E-53B5-166392B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Adaptarea vectorului de cod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EE821F7-81D8-11CB-9355-307E5964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61" y="2431256"/>
            <a:ext cx="11763877" cy="3728244"/>
          </a:xfrm>
        </p:spPr>
      </p:pic>
    </p:spTree>
    <p:extLst>
      <p:ext uri="{BB962C8B-B14F-4D97-AF65-F5344CB8AC3E}">
        <p14:creationId xmlns:p14="http://schemas.microsoft.com/office/powerpoint/2010/main" val="260933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DEA5A2B-D968-B2C3-A84A-DFFC4FF1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Generarea suntetului pe baza vectorului de cod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64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8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8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2B8894B1-1A79-C9A4-C239-64EB6474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" y="314751"/>
            <a:ext cx="12198178" cy="6160082"/>
          </a:xfrm>
          <a:prstGeom prst="rect">
            <a:avLst/>
          </a:prstGeom>
        </p:spPr>
      </p:pic>
      <p:grpSp>
        <p:nvGrpSpPr>
          <p:cNvPr id="122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4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67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A51332-72B0-9E4E-69B1-FE79907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VI-</a:t>
            </a:r>
            <a:r>
              <a:rPr lang="ro-RO" dirty="0" err="1"/>
              <a:t>ul</a:t>
            </a:r>
            <a:r>
              <a:rPr lang="ro-RO" dirty="0"/>
              <a:t> pentru generarea sunetului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5278644-1504-C785-6357-BC63BDB9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12" y="1390650"/>
            <a:ext cx="11831587" cy="5378877"/>
          </a:xfrm>
        </p:spPr>
      </p:pic>
    </p:spTree>
    <p:extLst>
      <p:ext uri="{BB962C8B-B14F-4D97-AF65-F5344CB8AC3E}">
        <p14:creationId xmlns:p14="http://schemas.microsoft.com/office/powerpoint/2010/main" val="414280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4E4CF3-EBE4-9D34-E067-786335FA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VI-</a:t>
            </a:r>
            <a:r>
              <a:rPr lang="ro-RO" dirty="0" err="1"/>
              <a:t>ul</a:t>
            </a:r>
            <a:r>
              <a:rPr lang="ro-RO" dirty="0"/>
              <a:t> pentru generarea sunetului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253BBEB-21EA-1706-DD71-CA932DC81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35" y="1825625"/>
            <a:ext cx="9974130" cy="4351338"/>
          </a:xfrm>
        </p:spPr>
      </p:pic>
    </p:spTree>
    <p:extLst>
      <p:ext uri="{BB962C8B-B14F-4D97-AF65-F5344CB8AC3E}">
        <p14:creationId xmlns:p14="http://schemas.microsoft.com/office/powerpoint/2010/main" val="5193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ectangle 211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19" name="Freeform: Shape 211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21" name="Freeform: Shape 212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23" name="Freeform: Shape 212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2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3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143" name="Rectangle 214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45" name="Rectangle 214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4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4AB52038-F412-5B7A-7517-26CA0DCF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81" y="594517"/>
            <a:ext cx="716165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este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codul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morse</a:t>
            </a:r>
          </a:p>
        </p:txBody>
      </p:sp>
      <p:pic>
        <p:nvPicPr>
          <p:cNvPr id="2054" name="Picture 6" descr="Question Mark Icon Vector Art, Icons, and Graphics for Free Download">
            <a:extLst>
              <a:ext uri="{FF2B5EF4-FFF2-40B4-BE49-F238E27FC236}">
                <a16:creationId xmlns:a16="http://schemas.microsoft.com/office/drawing/2014/main" id="{AD98750B-1848-E425-B131-58824603B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15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: Shape 216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: Shape 216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: Shape 216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: Shape 216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: Shape 216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: Shape 216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2170" name="Straight Connector 216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1" name="Straight Connector 217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153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02E2F13-FFD9-CBF1-2B6C-96484D49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Decodificarea morse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44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AA7E40-D260-CA66-5C02-D762AE62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825"/>
            <a:ext cx="10515600" cy="701671"/>
          </a:xfrm>
        </p:spPr>
        <p:txBody>
          <a:bodyPr>
            <a:normAutofit fontScale="90000"/>
          </a:bodyPr>
          <a:lstStyle/>
          <a:p>
            <a:r>
              <a:rPr lang="ro-RO" dirty="0"/>
              <a:t>Front panel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2C449F5-9D25-7E0E-E371-3E391705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02403"/>
            <a:ext cx="11201400" cy="6055597"/>
          </a:xfrm>
        </p:spPr>
      </p:pic>
    </p:spTree>
    <p:extLst>
      <p:ext uri="{BB962C8B-B14F-4D97-AF65-F5344CB8AC3E}">
        <p14:creationId xmlns:p14="http://schemas.microsoft.com/office/powerpoint/2010/main" val="7681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93D3223-E65D-681C-CF86-7294CCC3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grpSp>
        <p:nvGrpSpPr>
          <p:cNvPr id="7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40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B8611E29-7D8A-BCF3-84AB-5A023BCC5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3" y="532046"/>
            <a:ext cx="11907628" cy="59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38066669-CFCF-BD59-86BA-3C5BC31B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9766975" cy="9640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Înregistrare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și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scriere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fișier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5E549F7-D522-62A8-07F8-A67F9C8C3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09" y="1096651"/>
            <a:ext cx="9150166" cy="57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4AE1E4-4693-04CB-7B47-32C19186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Configurarea VI-ului pentru scrierea în fișier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16435D4-D80A-4551-AFD0-07393F5A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1384688"/>
            <a:ext cx="6457950" cy="5369772"/>
          </a:xfr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D6C2FF0-11E3-BF5B-4096-431B2A64AC6C}"/>
              </a:ext>
            </a:extLst>
          </p:cNvPr>
          <p:cNvSpPr/>
          <p:nvPr/>
        </p:nvSpPr>
        <p:spPr>
          <a:xfrm>
            <a:off x="3114675" y="1846555"/>
            <a:ext cx="2575912" cy="66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18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5CD6C9-703B-99C6-8546-E97F49DA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299"/>
          </a:xfrm>
        </p:spPr>
        <p:txBody>
          <a:bodyPr>
            <a:normAutofit fontScale="90000"/>
          </a:bodyPr>
          <a:lstStyle/>
          <a:p>
            <a:r>
              <a:rPr lang="ro-RO" dirty="0"/>
              <a:t>Citirea și analiza Fourier a datelor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01BB988-F426-CA20-323A-5F09F4FBD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" y="926424"/>
            <a:ext cx="11058525" cy="5861945"/>
          </a:xfrm>
        </p:spPr>
      </p:pic>
    </p:spTree>
    <p:extLst>
      <p:ext uri="{BB962C8B-B14F-4D97-AF65-F5344CB8AC3E}">
        <p14:creationId xmlns:p14="http://schemas.microsoft.com/office/powerpoint/2010/main" val="235586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252E3D-69FD-B9F6-2FC3-804871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739775"/>
          </a:xfrm>
        </p:spPr>
        <p:txBody>
          <a:bodyPr>
            <a:normAutofit fontScale="90000"/>
          </a:bodyPr>
          <a:lstStyle/>
          <a:p>
            <a:r>
              <a:rPr lang="ro-RO" dirty="0"/>
              <a:t>Configurarea VI-ului de citire a fișierului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4FF6EAA-DA4F-A356-4C0B-4BB9BEBD3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971550"/>
            <a:ext cx="6934200" cy="5707039"/>
          </a:xfr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1C6554B6-E950-E668-DE23-6EEEFBC498AA}"/>
              </a:ext>
            </a:extLst>
          </p:cNvPr>
          <p:cNvSpPr/>
          <p:nvPr/>
        </p:nvSpPr>
        <p:spPr>
          <a:xfrm>
            <a:off x="2876550" y="1533525"/>
            <a:ext cx="6086475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765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F29603-7386-7BA6-D81D-6B69F4D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0717"/>
            <a:ext cx="10925175" cy="843684"/>
          </a:xfrm>
        </p:spPr>
        <p:txBody>
          <a:bodyPr>
            <a:normAutofit fontScale="90000"/>
          </a:bodyPr>
          <a:lstStyle/>
          <a:p>
            <a:r>
              <a:rPr lang="ro-RO" dirty="0"/>
              <a:t>Decodificarea și afișarea rezultatului în binar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77D2322-24FF-2646-AC25-5E42D80B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812510"/>
            <a:ext cx="8477250" cy="5974774"/>
          </a:xfrm>
        </p:spPr>
      </p:pic>
    </p:spTree>
    <p:extLst>
      <p:ext uri="{BB962C8B-B14F-4D97-AF65-F5344CB8AC3E}">
        <p14:creationId xmlns:p14="http://schemas.microsoft.com/office/powerpoint/2010/main" val="324410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" name="Rectangle 827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76" name="Freeform: Shape 827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278" name="Freeform: Shape 827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280" name="Freeform: Shape 827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28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283" name="Freeform: Shape 828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4" name="Freeform: Shape 828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5" name="Freeform: Shape 828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6" name="Freeform: Shape 828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7" name="Freeform: Shape 828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8" name="Freeform: Shape 828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9" name="Freeform: Shape 828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292" name="Freeform: Shape 829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3" name="Freeform: Shape 829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4" name="Freeform: Shape 829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5" name="Freeform: Shape 829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6" name="Freeform: Shape 829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7" name="Freeform: Shape 829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8" name="Freeform: Shape 829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300" name="Rectangle 829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02" name="Rectangle 830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304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305" name="Freeform: Shape 8304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06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08" name="Freeform: Shape 8307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9" name="Freeform: Shape 8308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0" name="Freeform: Shape 8309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1" name="Freeform: Shape 8310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2" name="Freeform: Shape 8311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3" name="Freeform: Shape 8312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4" name="Freeform: Shape 8313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7" name="Freeform: Shape 8306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2224F31-256F-21B3-C7CE-79658FD4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Mulțumesc pentru atenție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DEMO TIME! ... what could possibly go wrong - Disaster Girl | Make a Meme">
            <a:extLst>
              <a:ext uri="{FF2B5EF4-FFF2-40B4-BE49-F238E27FC236}">
                <a16:creationId xmlns:a16="http://schemas.microsoft.com/office/drawing/2014/main" id="{03F0FFEF-CABC-419A-A4E5-BD5206114C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29" y="1025543"/>
            <a:ext cx="6402214" cy="48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16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317" name="Freeform: Shape 8316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318" name="Freeform: Shape 8317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9" name="Freeform: Shape 8318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0" name="Freeform: Shape 8319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1" name="Freeform: Shape 8320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2" name="Freeform: Shape 8321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3" name="Freeform: Shape 8322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4" name="Freeform: Shape 8323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26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327" name="Straight Connector 8326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28" name="Straight Connector 8327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93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8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FEEF22E2-AF0C-0FCB-29D6-126F1D10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7BAF768-453F-7476-21DC-930BE411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</a:rPr>
              <a:t>Codul Morse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dirty="0" err="1">
                <a:effectLst/>
                <a:latin typeface="Arial" panose="020B0604020202020204" pitchFamily="34" charset="0"/>
              </a:rPr>
              <a:t>alfabetul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 Morse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metodă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transmitere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a </a:t>
            </a:r>
            <a:r>
              <a:rPr lang="ro-RO" sz="1800" b="0" i="0" strike="noStrike" noProof="1">
                <a:effectLst/>
                <a:latin typeface="Arial" panose="020B0604020202020204" pitchFamily="34" charset="0"/>
              </a:rPr>
              <a:t>informației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folosind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secvențe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strike="noStrike" dirty="0" err="1">
                <a:effectLst/>
                <a:latin typeface="Arial" panose="020B0604020202020204" pitchFamily="34" charset="0"/>
              </a:rPr>
              <a:t>standardizate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de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semne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pulsații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scurte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lungi -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cunoscute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mod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comun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ca „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puncte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”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„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linii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” (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dit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sz="1800" b="0" i="0" dirty="0">
                <a:effectLst/>
                <a:latin typeface="Arial" panose="020B0604020202020204" pitchFamily="34" charset="0"/>
              </a:rPr>
              <a:t>și </a:t>
            </a:r>
            <a:r>
              <a:rPr lang="ro-RO" sz="1800" b="0" i="0" dirty="0" err="1">
                <a:effectLst/>
                <a:latin typeface="Arial" panose="020B0604020202020204" pitchFamily="34" charset="0"/>
              </a:rPr>
              <a:t>dash</a:t>
            </a:r>
            <a:r>
              <a:rPr lang="ro-RO" sz="1800" b="0" i="0" dirty="0">
                <a:effectLst/>
                <a:latin typeface="Arial" panose="020B0604020202020204" pitchFamily="34" charset="0"/>
              </a:rPr>
              <a:t>)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litere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cifre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caracterele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speciale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specifice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oricărui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mesaj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  <a:endParaRPr lang="en-US" sz="1800" dirty="0"/>
          </a:p>
        </p:txBody>
      </p:sp>
      <p:pic>
        <p:nvPicPr>
          <p:cNvPr id="3074" name="Picture 2" descr="Best Funny morse code Memes - 9GAG">
            <a:extLst>
              <a:ext uri="{FF2B5EF4-FFF2-40B4-BE49-F238E27FC236}">
                <a16:creationId xmlns:a16="http://schemas.microsoft.com/office/drawing/2014/main" id="{D261919A-A08C-D300-DDC0-9EDE1B80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9753" y="567942"/>
            <a:ext cx="4573489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9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97" name="Freeform: Shape 309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8" name="Freeform: Shape 309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9" name="Freeform: Shape 309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0" name="Freeform: Shape 309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1" name="Freeform: Shape 310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2" name="Freeform: Shape 310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3" name="Freeform: Shape 310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40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09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6BFF272A-F6CB-2940-C11F-884138B0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E81C5C9-4CB4-671E-FFC6-82C665CE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098" name="Picture 2" descr="Nu este disponibilă nicio descriere pentru fotografie.">
            <a:extLst>
              <a:ext uri="{FF2B5EF4-FFF2-40B4-BE49-F238E27FC236}">
                <a16:creationId xmlns:a16="http://schemas.microsoft.com/office/drawing/2014/main" id="{C2383B0D-C276-9710-AB69-472986D4C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r="7996"/>
          <a:stretch/>
        </p:blipFill>
        <p:spPr bwMode="auto">
          <a:xfrm>
            <a:off x="5996628" y="10"/>
            <a:ext cx="61953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9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20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22" name="Freeform: Shape 4121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3" name="Freeform: Shape 4122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4" name="Freeform: Shape 4123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5" name="Freeform: Shape 4124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6" name="Freeform: Shape 4125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7" name="Freeform: Shape 4126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8" name="Freeform: Shape 4127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1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3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F9709943-965E-0483-A413-39349D9C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istoric</a:t>
            </a: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921775A-9DEB-4D84-2B07-873C5771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37" y="1766656"/>
            <a:ext cx="5280244" cy="491097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Samuel Finley Breese Morse (27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aprilie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1791 – 2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aprilie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1872)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inventator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pictor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american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contribuit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inventarea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un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singur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telegrafe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europene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co-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dezvoltator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codului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Morse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ajutat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dezvoltarea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utilizării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comerciale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telegrafiei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inițial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către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Samuel Morse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pe la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mijlocul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anilor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1830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fi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folosit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transmiterea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informației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ajutorul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telegrafului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electric;</a:t>
            </a:r>
          </a:p>
          <a:p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Folosit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scară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începând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perioada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timpurie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comunicațiilor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anii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1890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endParaRPr lang="ro-RO" sz="1600" dirty="0">
              <a:solidFill>
                <a:schemeClr val="tx1"/>
              </a:solidFill>
            </a:endParaRPr>
          </a:p>
        </p:txBody>
      </p:sp>
      <p:pic>
        <p:nvPicPr>
          <p:cNvPr id="5124" name="Picture 4" descr="Samuel F.B. Morse: A Brilliant Artist and Inventor With A Complicated,  Troubling Legacy - Village Preservation">
            <a:extLst>
              <a:ext uri="{FF2B5EF4-FFF2-40B4-BE49-F238E27FC236}">
                <a16:creationId xmlns:a16="http://schemas.microsoft.com/office/drawing/2014/main" id="{7AF89D61-2295-1CCE-9638-9158E2B69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978"/>
          <a:stretch/>
        </p:blipFill>
        <p:spPr bwMode="auto">
          <a:xfrm>
            <a:off x="5996628" y="10"/>
            <a:ext cx="61953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4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46" name="Freeform: Shape 514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7" name="Freeform: Shape 514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8" name="Freeform: Shape 514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9" name="Freeform: Shape 514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0" name="Freeform: Shape 514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1" name="Freeform: Shape 515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2" name="Freeform: Shape 515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45" name="Freeform: Shape 514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6" name="Rectangle 615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77" name="Rectangle 615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78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179" name="Freeform: Shape 615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180" name="Freeform: Shape 615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1" name="Freeform: Shape 615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2" name="Freeform: Shape 615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3" name="Freeform: Shape 615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4" name="Freeform: Shape 616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5" name="Freeform: Shape 616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6" name="Freeform: Shape 616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75A8C87-84A7-E8B5-A363-AB5DA318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Fun fact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22B341-55B6-4923-523B-E7BF69D3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1894922"/>
            <a:ext cx="6300768" cy="4218166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ultimul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timp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există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un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număr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tot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mai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mare de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dovezi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indică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faptul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că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adevăratul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inventator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al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alfabetului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Morse,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cel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puțin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varianta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început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a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fost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asistentul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lui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Morse, 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Alfred Vail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Acesta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murit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sărac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și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aproape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uitat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  <a:endParaRPr lang="ro-RO" sz="1800" dirty="0"/>
          </a:p>
        </p:txBody>
      </p:sp>
      <p:pic>
        <p:nvPicPr>
          <p:cNvPr id="6146" name="Picture 2" descr="Remembering Alfred Lewis Vail | RallyPoint">
            <a:extLst>
              <a:ext uri="{FF2B5EF4-FFF2-40B4-BE49-F238E27FC236}">
                <a16:creationId xmlns:a16="http://schemas.microsoft.com/office/drawing/2014/main" id="{319C1244-EC0D-36B1-1008-4A887F40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8264" y="1125579"/>
            <a:ext cx="3516193" cy="498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87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88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89" name="Freeform: Shape 616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0" name="Freeform: Shape 616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1" name="Freeform: Shape 617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2" name="Freeform: Shape 617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3" name="Freeform: Shape 617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4" name="Freeform: Shape 617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5" name="Freeform: Shape 617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95" name="Freeform: Shape 616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44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2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DB59AFD3-86DF-F979-6F93-7BA7A9EB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Alfabetul morse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8D1991A4-2EC0-3B39-8C1B-71485C096E8B}"/>
              </a:ext>
            </a:extLst>
          </p:cNvPr>
          <p:cNvSpPr txBox="1"/>
          <p:nvPr/>
        </p:nvSpPr>
        <p:spPr>
          <a:xfrm>
            <a:off x="969215" y="2449370"/>
            <a:ext cx="4217336" cy="3729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 mark, dot or </a:t>
            </a:r>
            <a:r>
              <a:rPr lang="en-US" b="0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  ▄ ): "</a:t>
            </a:r>
            <a:r>
              <a:rPr lang="en-US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duration" is one time unit long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mark, dash or </a:t>
            </a:r>
            <a:r>
              <a:rPr lang="en-US" b="0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  ▄▄▄ ): three time units long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inter-element gap between the </a:t>
            </a:r>
            <a:r>
              <a:rPr lang="en-US" b="0" i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within a character: one dot duration or one unit long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 gap (between letters): three time units long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medium gap (between words): seven time units long</a:t>
            </a:r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E531B3FE-EB78-3A93-2BB9-06BCD7AB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551" y="567942"/>
            <a:ext cx="4201893" cy="5716862"/>
          </a:xfrm>
          <a:prstGeom prst="rect">
            <a:avLst/>
          </a:prstGeom>
          <a:noFill/>
        </p:spPr>
      </p:pic>
      <p:grpSp>
        <p:nvGrpSpPr>
          <p:cNvPr id="82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4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5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8D9AD5E8-0783-748E-7F1F-311F5A5D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8139924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Decodificarea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morse (Huffman)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0F9B41FE-1870-E4CB-FBCD-FFA833A47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49923"/>
            <a:ext cx="10515600" cy="3391280"/>
          </a:xfrm>
          <a:prstGeom prst="rect">
            <a:avLst/>
          </a:prstGeom>
          <a:noFill/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40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700EAE-2E4A-5768-D8F9-240F22FD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ro-RO" dirty="0"/>
              <a:t>învățare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796DA7-86E2-AE7B-601A-E17F8B04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0" i="0" dirty="0">
                <a:solidFill>
                  <a:schemeClr val="tx1"/>
                </a:solidFill>
                <a:effectLst/>
                <a:latin typeface="proxima-nova-n7"/>
              </a:rPr>
              <a:t>Metoda </a:t>
            </a:r>
            <a:r>
              <a:rPr lang="en-US" b="0" i="0" dirty="0">
                <a:solidFill>
                  <a:schemeClr val="tx1"/>
                </a:solidFill>
                <a:effectLst/>
                <a:latin typeface="proxima-nova-n7"/>
              </a:rPr>
              <a:t>Farnsworth</a:t>
            </a:r>
            <a:r>
              <a:rPr lang="ro-RO" dirty="0">
                <a:solidFill>
                  <a:schemeClr val="tx1"/>
                </a:solidFill>
                <a:latin typeface="proxima-nova-n7"/>
              </a:rPr>
              <a:t>: se trimit cuvinte de cod la viteza la care se dorește învățarea codului morse, însă spațierea între caractere </a:t>
            </a:r>
            <a:r>
              <a:rPr lang="ro-RO">
                <a:solidFill>
                  <a:schemeClr val="tx1"/>
                </a:solidFill>
                <a:latin typeface="proxima-nova-n7"/>
              </a:rPr>
              <a:t>va fi </a:t>
            </a:r>
            <a:r>
              <a:rPr lang="ro-RO" dirty="0">
                <a:solidFill>
                  <a:schemeClr val="tx1"/>
                </a:solidFill>
                <a:latin typeface="proxima-nova-n7"/>
              </a:rPr>
              <a:t>mai mare. Procedeul se repetă până când persoana este capabilă să descifreze codul trimis, urmând ca apoi spațiul între caractere să fie micșorat până la dimensiunea standardului (un </a:t>
            </a:r>
            <a:r>
              <a:rPr lang="ro-RO" dirty="0" err="1">
                <a:solidFill>
                  <a:schemeClr val="tx1"/>
                </a:solidFill>
                <a:latin typeface="proxima-nova-n7"/>
              </a:rPr>
              <a:t>dash</a:t>
            </a:r>
            <a:r>
              <a:rPr lang="ro-RO" dirty="0">
                <a:solidFill>
                  <a:schemeClr val="tx1"/>
                </a:solidFill>
                <a:latin typeface="proxima-nova-n7"/>
              </a:rPr>
              <a:t>).</a:t>
            </a:r>
          </a:p>
          <a:p>
            <a:r>
              <a:rPr lang="ro-RO" dirty="0">
                <a:solidFill>
                  <a:schemeClr val="tx1"/>
                </a:solidFill>
                <a:latin typeface="proxima-nova-n7"/>
              </a:rPr>
              <a:t>Metoda </a:t>
            </a:r>
            <a:r>
              <a:rPr lang="ro-RO" dirty="0" err="1">
                <a:solidFill>
                  <a:schemeClr val="tx1"/>
                </a:solidFill>
                <a:latin typeface="proxima-nova-n7"/>
              </a:rPr>
              <a:t>Kotch</a:t>
            </a:r>
            <a:r>
              <a:rPr lang="ro-RO" dirty="0">
                <a:solidFill>
                  <a:schemeClr val="tx1"/>
                </a:solidFill>
                <a:latin typeface="proxima-nova-n7"/>
              </a:rPr>
              <a:t>: se trimit câte două caractere la o anumită viteză până când persoana le poate descifra cu o precizie de 90%, urmând ca mai apoi să se </a:t>
            </a:r>
            <a:r>
              <a:rPr lang="ro-RO" dirty="0" err="1">
                <a:solidFill>
                  <a:schemeClr val="tx1"/>
                </a:solidFill>
                <a:latin typeface="proxima-nova-n7"/>
              </a:rPr>
              <a:t>trimtă</a:t>
            </a:r>
            <a:r>
              <a:rPr lang="ro-RO" dirty="0">
                <a:solidFill>
                  <a:schemeClr val="tx1"/>
                </a:solidFill>
                <a:latin typeface="proxima-nova-n7"/>
              </a:rPr>
              <a:t> trei caractere ș.a.m.d.</a:t>
            </a:r>
          </a:p>
        </p:txBody>
      </p:sp>
    </p:spTree>
    <p:extLst>
      <p:ext uri="{BB962C8B-B14F-4D97-AF65-F5344CB8AC3E}">
        <p14:creationId xmlns:p14="http://schemas.microsoft.com/office/powerpoint/2010/main" val="21893050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473</Words>
  <Application>Microsoft Office PowerPoint</Application>
  <PresentationFormat>Ecran lat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7" baseType="lpstr">
      <vt:lpstr>Arial</vt:lpstr>
      <vt:lpstr>Avenir Next LT Pro</vt:lpstr>
      <vt:lpstr>AvenirNext LT Pro Medium</vt:lpstr>
      <vt:lpstr>proxima-nova-n7</vt:lpstr>
      <vt:lpstr>Rockwell</vt:lpstr>
      <vt:lpstr>Segoe UI</vt:lpstr>
      <vt:lpstr>Segoe UI Semilight</vt:lpstr>
      <vt:lpstr>ExploreVTI</vt:lpstr>
      <vt:lpstr>Codul morse</vt:lpstr>
      <vt:lpstr>Ce este codul morse</vt:lpstr>
      <vt:lpstr>Prezentare PowerPoint</vt:lpstr>
      <vt:lpstr>Prezentare PowerPoint</vt:lpstr>
      <vt:lpstr>Scurt istoric</vt:lpstr>
      <vt:lpstr>Fun fact</vt:lpstr>
      <vt:lpstr>Alfabetul morse</vt:lpstr>
      <vt:lpstr>Decodificarea morse (Huffman)</vt:lpstr>
      <vt:lpstr>Metode de învățare</vt:lpstr>
      <vt:lpstr>Implementarea în labview</vt:lpstr>
      <vt:lpstr>Codificarea morse</vt:lpstr>
      <vt:lpstr>Front panel</vt:lpstr>
      <vt:lpstr>Block diagram</vt:lpstr>
      <vt:lpstr>Crearea vectorului de cod</vt:lpstr>
      <vt:lpstr>Adaptarea vectorului de cod</vt:lpstr>
      <vt:lpstr>Generarea suntetului pe baza vectorului de cod</vt:lpstr>
      <vt:lpstr>Prezentare PowerPoint</vt:lpstr>
      <vt:lpstr>VI-ul pentru generarea sunetului</vt:lpstr>
      <vt:lpstr>VI-ul pentru generarea sunetului</vt:lpstr>
      <vt:lpstr>Decodificarea morse</vt:lpstr>
      <vt:lpstr>Front panel</vt:lpstr>
      <vt:lpstr>Block diagram</vt:lpstr>
      <vt:lpstr>Prezentare PowerPoint</vt:lpstr>
      <vt:lpstr>Înregistrare și scriere în fișier</vt:lpstr>
      <vt:lpstr>Configurarea VI-ului pentru scrierea în fișier</vt:lpstr>
      <vt:lpstr>Citirea și analiza Fourier a datelor</vt:lpstr>
      <vt:lpstr>Configurarea VI-ului de citire a fișierului</vt:lpstr>
      <vt:lpstr>Decodificarea și afișarea rezultatului în binar</vt:lpstr>
      <vt:lpstr>Mulțumesc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Codul morse</dc:title>
  <dc:creator>Tudor</dc:creator>
  <cp:lastModifiedBy>Tudor</cp:lastModifiedBy>
  <cp:revision>32</cp:revision>
  <dcterms:created xsi:type="dcterms:W3CDTF">2022-12-18T09:58:31Z</dcterms:created>
  <dcterms:modified xsi:type="dcterms:W3CDTF">2023-05-07T14:34:14Z</dcterms:modified>
</cp:coreProperties>
</file>