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4" r:id="rId2"/>
    <p:sldId id="264" r:id="rId3"/>
    <p:sldId id="276" r:id="rId4"/>
    <p:sldId id="266" r:id="rId5"/>
    <p:sldId id="265" r:id="rId6"/>
    <p:sldId id="273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  <a:pPr>
                <a:defRPr/>
              </a:pPr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  <a:pPr>
                <a:defRPr/>
              </a:pPr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  <a:pPr>
                <a:defRPr/>
              </a:pPr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  <a:pPr>
                <a:defRPr/>
              </a:pPr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6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  <a:pPr>
                <a:defRPr/>
              </a:pPr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  <a:pPr>
                <a:defRPr/>
              </a:pPr>
              <a:t>2020/9/4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  <a:pPr>
                <a:defRPr/>
              </a:pPr>
              <a:t>2020/9/4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  <a:pPr>
                <a:defRPr/>
              </a:pPr>
              <a:t>2020/9/4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  <a:pPr>
                <a:defRPr/>
              </a:pPr>
              <a:t>2020/9/4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  <a:pPr>
                <a:defRPr/>
              </a:pPr>
              <a:t>2020/9/4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  <a:pPr>
                <a:defRPr/>
              </a:pPr>
              <a:t>2020/9/4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  <a:pPr>
                <a:defRPr/>
              </a:pPr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992313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智能音乐助手</a:t>
            </a:r>
          </a:p>
        </p:txBody>
      </p: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044824" y="5665788"/>
            <a:ext cx="45217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小组</a:t>
            </a:r>
            <a:r>
              <a:rPr lang="zh-CN" altLang="en-US" sz="18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成员：许宏</a:t>
            </a:r>
            <a:r>
              <a:rPr lang="zh-CN" altLang="en-US" sz="1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涛、冯韵菱、张靖鸿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581818" y="5008562"/>
            <a:ext cx="4272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9" name="矩形 8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94724" y="1908154"/>
            <a:ext cx="5967202" cy="584775"/>
          </a:xfrm>
          <a:prstGeom prst="rect">
            <a:avLst/>
          </a:prstGeom>
          <a:blipFill dpi="0" rotWithShape="1">
            <a:blip r:embed="rId2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49954" y="254001"/>
            <a:ext cx="8142046" cy="198589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929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 bwMode="auto">
          <a:xfrm>
            <a:off x="787400" y="1320800"/>
            <a:ext cx="504825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zh-CN" dirty="0"/>
              <a:t>初学</a:t>
            </a:r>
            <a:r>
              <a:rPr lang="zh-CN" altLang="en-US" dirty="0"/>
              <a:t>乐器（</a:t>
            </a:r>
            <a:r>
              <a:rPr lang="zh-CN" altLang="zh-CN" dirty="0"/>
              <a:t>吉</a:t>
            </a:r>
            <a:r>
              <a:rPr lang="zh-CN" altLang="en-US" dirty="0"/>
              <a:t>他）</a:t>
            </a:r>
            <a:r>
              <a:rPr lang="zh-CN" altLang="zh-CN" dirty="0"/>
              <a:t>必然会遇到一些问题，诸如调音不准，按弦位置错误，或有错音杂音等等。</a:t>
            </a:r>
            <a:r>
              <a:rPr lang="zh-CN" altLang="en-US" dirty="0"/>
              <a:t>这些问题</a:t>
            </a:r>
            <a:r>
              <a:rPr lang="zh-CN" altLang="zh-CN" dirty="0"/>
              <a:t>需要及时纠正。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38125" y="766763"/>
            <a:ext cx="5729288" cy="1941512"/>
            <a:chOff x="238407" y="766950"/>
            <a:chExt cx="5728511" cy="1940706"/>
          </a:xfrm>
        </p:grpSpPr>
        <p:grpSp>
          <p:nvGrpSpPr>
            <p:cNvPr id="9283" name="组合 3"/>
            <p:cNvGrpSpPr>
              <a:grpSpLocks/>
            </p:cNvGrpSpPr>
            <p:nvPr/>
          </p:nvGrpSpPr>
          <p:grpSpPr bwMode="auto">
            <a:xfrm>
              <a:off x="238407" y="766950"/>
              <a:ext cx="5724700" cy="1940706"/>
              <a:chOff x="238407" y="766950"/>
              <a:chExt cx="5724700" cy="194070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82055" y="766950"/>
                <a:ext cx="3081998" cy="461665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自学问题</a:t>
                </a: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90" name="组合 78"/>
              <p:cNvGrpSpPr>
                <a:grpSpLocks/>
              </p:cNvGrpSpPr>
              <p:nvPr/>
            </p:nvGrpSpPr>
            <p:grpSpPr bwMode="auto">
              <a:xfrm>
                <a:off x="5349240" y="2102118"/>
                <a:ext cx="613867" cy="605538"/>
                <a:chOff x="5502097" y="2295716"/>
                <a:chExt cx="461010" cy="454755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594053" y="2381042"/>
                  <a:ext cx="369533" cy="36942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02265" y="2295239"/>
                  <a:ext cx="255097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84" name="文本框 79"/>
            <p:cNvSpPr txBox="1">
              <a:spLocks noChangeArrowheads="1"/>
            </p:cNvSpPr>
            <p:nvPr/>
          </p:nvSpPr>
          <p:spPr bwMode="auto">
            <a:xfrm>
              <a:off x="5488594" y="2241447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68" name="文本框 67"/>
          <p:cNvSpPr txBox="1"/>
          <p:nvPr/>
        </p:nvSpPr>
        <p:spPr bwMode="auto">
          <a:xfrm>
            <a:off x="6807199" y="1359340"/>
            <a:ext cx="5048250" cy="52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教</a:t>
            </a:r>
            <a:r>
              <a:rPr lang="zh-CN" altLang="zh-CN" dirty="0"/>
              <a:t>师的教学水平参差不齐，流动性强，也给热爱乐器的同学带来了选择上的困难。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257924" y="805302"/>
            <a:ext cx="5729288" cy="1941513"/>
            <a:chOff x="238407" y="2600596"/>
            <a:chExt cx="5728511" cy="1940544"/>
          </a:xfrm>
        </p:grpSpPr>
        <p:grpSp>
          <p:nvGrpSpPr>
            <p:cNvPr id="9273" name="组合 4"/>
            <p:cNvGrpSpPr>
              <a:grpSpLocks/>
            </p:cNvGrpSpPr>
            <p:nvPr/>
          </p:nvGrpSpPr>
          <p:grpSpPr bwMode="auto">
            <a:xfrm>
              <a:off x="238407" y="2600596"/>
              <a:ext cx="5724700" cy="1940544"/>
              <a:chOff x="238407" y="2600596"/>
              <a:chExt cx="5724700" cy="194054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38407" y="2830669"/>
                <a:ext cx="5712639" cy="1521652"/>
              </a:xfrm>
              <a:prstGeom prst="rect">
                <a:avLst/>
              </a:prstGeom>
              <a:noFill/>
              <a:ln w="1905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382055" y="2600596"/>
                <a:ext cx="3081998" cy="461665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rgbClr val="044875"/>
                    </a:solidFill>
                    <a:latin typeface="+mn-lt"/>
                    <a:ea typeface="+mn-ea"/>
                  </a:rPr>
                  <a:t>教学水平问题</a:t>
                </a: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86023" y="2614877"/>
                <a:ext cx="171427" cy="461731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80" name="组合 82"/>
              <p:cNvGrpSpPr>
                <a:grpSpLocks/>
              </p:cNvGrpSpPr>
              <p:nvPr/>
            </p:nvGrpSpPr>
            <p:grpSpPr bwMode="auto">
              <a:xfrm>
                <a:off x="5349240" y="3935602"/>
                <a:ext cx="613867" cy="605538"/>
                <a:chOff x="5502097" y="2295716"/>
                <a:chExt cx="461010" cy="454755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5594053" y="2381073"/>
                  <a:ext cx="369533" cy="369398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502265" y="2295277"/>
                  <a:ext cx="255097" cy="255004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74" name="文本框 83"/>
            <p:cNvSpPr txBox="1">
              <a:spLocks noChangeArrowheads="1"/>
            </p:cNvSpPr>
            <p:nvPr/>
          </p:nvSpPr>
          <p:spPr bwMode="auto">
            <a:xfrm>
              <a:off x="5488594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02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 bwMode="auto">
          <a:xfrm>
            <a:off x="638416" y="4072629"/>
            <a:ext cx="5048250" cy="7463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由于教乐器需要付出更多的精力和时间，而且是针对性的教学，乐器课收费价格昂贵，而且有指导下的训练仅限于课堂</a:t>
            </a:r>
            <a:r>
              <a:rPr lang="zh-CN" altLang="en-US" dirty="0"/>
              <a:t>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22250" y="3463331"/>
            <a:ext cx="5729288" cy="1927158"/>
            <a:chOff x="238407" y="4445257"/>
            <a:chExt cx="5728511" cy="1926730"/>
          </a:xfrm>
        </p:grpSpPr>
        <p:grpSp>
          <p:nvGrpSpPr>
            <p:cNvPr id="9263" name="组合 5"/>
            <p:cNvGrpSpPr>
              <a:grpSpLocks/>
            </p:cNvGrpSpPr>
            <p:nvPr/>
          </p:nvGrpSpPr>
          <p:grpSpPr bwMode="auto">
            <a:xfrm>
              <a:off x="238407" y="4445257"/>
              <a:ext cx="5724700" cy="1926730"/>
              <a:chOff x="238407" y="4445257"/>
              <a:chExt cx="5724700" cy="192673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238407" y="4664216"/>
                <a:ext cx="5712639" cy="1520488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754502" y="4445257"/>
                <a:ext cx="3081998" cy="461665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教学时长和收费问题</a:t>
                </a: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86023" y="4448364"/>
                <a:ext cx="171427" cy="46186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70" name="组合 87"/>
              <p:cNvGrpSpPr>
                <a:grpSpLocks/>
              </p:cNvGrpSpPr>
              <p:nvPr/>
            </p:nvGrpSpPr>
            <p:grpSpPr bwMode="auto">
              <a:xfrm>
                <a:off x="5349240" y="5766449"/>
                <a:ext cx="613867" cy="605538"/>
                <a:chOff x="5502097" y="2295716"/>
                <a:chExt cx="461010" cy="45475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5594053" y="2380970"/>
                  <a:ext cx="369533" cy="36950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5502265" y="2295151"/>
                  <a:ext cx="255097" cy="25507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64" name="文本框 88"/>
            <p:cNvSpPr txBox="1">
              <a:spLocks noChangeArrowheads="1"/>
            </p:cNvSpPr>
            <p:nvPr/>
          </p:nvSpPr>
          <p:spPr bwMode="auto">
            <a:xfrm>
              <a:off x="5488594" y="5905778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 bwMode="auto">
          <a:xfrm>
            <a:off x="6658258" y="3911657"/>
            <a:ext cx="504825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zh-CN" dirty="0"/>
              <a:t>教育资源</a:t>
            </a:r>
            <a:r>
              <a:rPr lang="zh-CN" altLang="en-US" dirty="0"/>
              <a:t>供应存在瓶颈，传统乐器教学方式不能</a:t>
            </a:r>
            <a:r>
              <a:rPr lang="zh-CN" altLang="zh-CN" dirty="0"/>
              <a:t>以普惠的价格提供给所有家庭，使得无论一二线还是三四线城市以及农村家庭都能承受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zh-CN" dirty="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242051" y="3441073"/>
            <a:ext cx="5727700" cy="1949416"/>
            <a:chOff x="6224731" y="2592697"/>
            <a:chExt cx="5727203" cy="1948443"/>
          </a:xfrm>
        </p:grpSpPr>
        <p:sp>
          <p:nvSpPr>
            <p:cNvPr id="48" name="矩形 47"/>
            <p:cNvSpPr/>
            <p:nvPr/>
          </p:nvSpPr>
          <p:spPr>
            <a:xfrm>
              <a:off x="6224731" y="2830669"/>
              <a:ext cx="5711329" cy="1521652"/>
            </a:xfrm>
            <a:prstGeom prst="rect">
              <a:avLst/>
            </a:prstGeom>
            <a:noFill/>
            <a:ln w="1905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90165" y="2592697"/>
              <a:ext cx="3081998" cy="461665"/>
            </a:xfrm>
            <a:prstGeom prst="rect">
              <a:avLst/>
            </a:prstGeom>
            <a:blipFill>
              <a:blip r:embed="rId2"/>
              <a:stretch>
                <a:fillRect t="-45000"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rgbClr val="044875"/>
                  </a:solidFill>
                  <a:latin typeface="+mn-lt"/>
                  <a:ea typeface="+mn-ea"/>
                </a:rPr>
                <a:t>教育平等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6572363" y="2614877"/>
              <a:ext cx="171435" cy="461731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250" name="组合 100"/>
            <p:cNvGrpSpPr>
              <a:grpSpLocks/>
            </p:cNvGrpSpPr>
            <p:nvPr/>
          </p:nvGrpSpPr>
          <p:grpSpPr bwMode="auto">
            <a:xfrm>
              <a:off x="11334256" y="3935602"/>
              <a:ext cx="613867" cy="605538"/>
              <a:chOff x="5502097" y="2295716"/>
              <a:chExt cx="461010" cy="454755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5594035" y="2381073"/>
                <a:ext cx="369551" cy="369398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502243" y="2295277"/>
                <a:ext cx="255109" cy="25500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51" name="文本框 101"/>
            <p:cNvSpPr txBox="1">
              <a:spLocks noChangeArrowheads="1"/>
            </p:cNvSpPr>
            <p:nvPr/>
          </p:nvSpPr>
          <p:spPr bwMode="auto">
            <a:xfrm>
              <a:off x="11473610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itchFamily="34" charset="0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828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8229" y="254001"/>
            <a:ext cx="8403771" cy="22860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85549" y="86519"/>
            <a:ext cx="3566433" cy="585788"/>
            <a:chOff x="551544" y="82976"/>
            <a:chExt cx="3565765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825469" y="100487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市场调查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309" name="组合 39"/>
          <p:cNvGrpSpPr>
            <a:grpSpLocks/>
          </p:cNvGrpSpPr>
          <p:nvPr/>
        </p:nvGrpSpPr>
        <p:grpSpPr bwMode="auto">
          <a:xfrm>
            <a:off x="10975963" y="1505354"/>
            <a:ext cx="803297" cy="1029318"/>
            <a:chOff x="10975553" y="1504766"/>
            <a:chExt cx="803146" cy="1029622"/>
          </a:xfrm>
        </p:grpSpPr>
        <p:sp>
          <p:nvSpPr>
            <p:cNvPr id="11310" name="Freeform 48"/>
            <p:cNvSpPr>
              <a:spLocks noEditPoints="1"/>
            </p:cNvSpPr>
            <p:nvPr/>
          </p:nvSpPr>
          <p:spPr bwMode="auto">
            <a:xfrm>
              <a:off x="11227025" y="1504766"/>
              <a:ext cx="300203" cy="476905"/>
            </a:xfrm>
            <a:custGeom>
              <a:avLst/>
              <a:gdLst>
                <a:gd name="T0" fmla="*/ 1144342472 w 67"/>
                <a:gd name="T1" fmla="*/ 202419178 h 106"/>
                <a:gd name="T2" fmla="*/ 1244722290 w 67"/>
                <a:gd name="T3" fmla="*/ 1032337357 h 106"/>
                <a:gd name="T4" fmla="*/ 1023884898 w 67"/>
                <a:gd name="T5" fmla="*/ 1335968374 h 106"/>
                <a:gd name="T6" fmla="*/ 1104186960 w 67"/>
                <a:gd name="T7" fmla="*/ 1315726906 h 106"/>
                <a:gd name="T8" fmla="*/ 1144342472 w 67"/>
                <a:gd name="T9" fmla="*/ 1477663148 h 106"/>
                <a:gd name="T10" fmla="*/ 1124264716 w 67"/>
                <a:gd name="T11" fmla="*/ 1619353423 h 106"/>
                <a:gd name="T12" fmla="*/ 1144342472 w 67"/>
                <a:gd name="T13" fmla="*/ 1740806729 h 106"/>
                <a:gd name="T14" fmla="*/ 1104186960 w 67"/>
                <a:gd name="T15" fmla="*/ 1882501504 h 106"/>
                <a:gd name="T16" fmla="*/ 301143935 w 67"/>
                <a:gd name="T17" fmla="*/ 1963467375 h 106"/>
                <a:gd name="T18" fmla="*/ 240915148 w 67"/>
                <a:gd name="T19" fmla="*/ 1922984439 h 106"/>
                <a:gd name="T20" fmla="*/ 240915148 w 67"/>
                <a:gd name="T21" fmla="*/ 1680082326 h 106"/>
                <a:gd name="T22" fmla="*/ 240915148 w 67"/>
                <a:gd name="T23" fmla="*/ 1659840858 h 106"/>
                <a:gd name="T24" fmla="*/ 240915148 w 67"/>
                <a:gd name="T25" fmla="*/ 1437175713 h 106"/>
                <a:gd name="T26" fmla="*/ 301143935 w 67"/>
                <a:gd name="T27" fmla="*/ 1396692777 h 106"/>
                <a:gd name="T28" fmla="*/ 321217210 w 67"/>
                <a:gd name="T29" fmla="*/ 1275243970 h 106"/>
                <a:gd name="T30" fmla="*/ 0 w 67"/>
                <a:gd name="T31" fmla="*/ 688227904 h 106"/>
                <a:gd name="T32" fmla="*/ 662512176 w 67"/>
                <a:gd name="T33" fmla="*/ 0 h 106"/>
                <a:gd name="T34" fmla="*/ 562132358 w 67"/>
                <a:gd name="T35" fmla="*/ 829918179 h 106"/>
                <a:gd name="T36" fmla="*/ 602283389 w 67"/>
                <a:gd name="T37" fmla="*/ 789435244 h 106"/>
                <a:gd name="T38" fmla="*/ 662512176 w 67"/>
                <a:gd name="T39" fmla="*/ 829918179 h 106"/>
                <a:gd name="T40" fmla="*/ 722740963 w 67"/>
                <a:gd name="T41" fmla="*/ 789435244 h 106"/>
                <a:gd name="T42" fmla="*/ 782969750 w 67"/>
                <a:gd name="T43" fmla="*/ 829918179 h 106"/>
                <a:gd name="T44" fmla="*/ 863276293 w 67"/>
                <a:gd name="T45" fmla="*/ 769193776 h 106"/>
                <a:gd name="T46" fmla="*/ 782969750 w 67"/>
                <a:gd name="T47" fmla="*/ 1052578825 h 106"/>
                <a:gd name="T48" fmla="*/ 883349568 w 67"/>
                <a:gd name="T49" fmla="*/ 1335968374 h 106"/>
                <a:gd name="T50" fmla="*/ 883349568 w 67"/>
                <a:gd name="T51" fmla="*/ 1174032132 h 106"/>
                <a:gd name="T52" fmla="*/ 1124264716 w 67"/>
                <a:gd name="T53" fmla="*/ 951371486 h 106"/>
                <a:gd name="T54" fmla="*/ 1043958173 w 67"/>
                <a:gd name="T55" fmla="*/ 303631016 h 106"/>
                <a:gd name="T56" fmla="*/ 301143935 w 67"/>
                <a:gd name="T57" fmla="*/ 303631016 h 106"/>
                <a:gd name="T58" fmla="*/ 220837392 w 67"/>
                <a:gd name="T59" fmla="*/ 971612954 h 106"/>
                <a:gd name="T60" fmla="*/ 461752540 w 67"/>
                <a:gd name="T61" fmla="*/ 1194273599 h 106"/>
                <a:gd name="T62" fmla="*/ 461752540 w 67"/>
                <a:gd name="T63" fmla="*/ 1356209842 h 106"/>
                <a:gd name="T64" fmla="*/ 582210114 w 67"/>
                <a:gd name="T65" fmla="*/ 1052578825 h 106"/>
                <a:gd name="T66" fmla="*/ 501903571 w 67"/>
                <a:gd name="T67" fmla="*/ 769193776 h 106"/>
                <a:gd name="T68" fmla="*/ 803047506 w 67"/>
                <a:gd name="T69" fmla="*/ 870401115 h 106"/>
                <a:gd name="T70" fmla="*/ 722740963 w 67"/>
                <a:gd name="T71" fmla="*/ 850159647 h 106"/>
                <a:gd name="T72" fmla="*/ 602283389 w 67"/>
                <a:gd name="T73" fmla="*/ 850159647 h 106"/>
                <a:gd name="T74" fmla="*/ 542054602 w 67"/>
                <a:gd name="T75" fmla="*/ 850159647 h 106"/>
                <a:gd name="T76" fmla="*/ 642438901 w 67"/>
                <a:gd name="T77" fmla="*/ 1032337357 h 106"/>
                <a:gd name="T78" fmla="*/ 642438901 w 67"/>
                <a:gd name="T79" fmla="*/ 1356209842 h 106"/>
                <a:gd name="T80" fmla="*/ 702663207 w 67"/>
                <a:gd name="T81" fmla="*/ 1032337357 h 106"/>
                <a:gd name="T82" fmla="*/ 702663207 w 67"/>
                <a:gd name="T83" fmla="*/ 1012095889 h 106"/>
                <a:gd name="T84" fmla="*/ 863276293 w 67"/>
                <a:gd name="T85" fmla="*/ 1943225907 h 106"/>
                <a:gd name="T86" fmla="*/ 682589932 w 67"/>
                <a:gd name="T87" fmla="*/ 2145645085 h 106"/>
                <a:gd name="T88" fmla="*/ 863276293 w 67"/>
                <a:gd name="T89" fmla="*/ 1943225907 h 106"/>
                <a:gd name="T90" fmla="*/ 341294966 w 67"/>
                <a:gd name="T91" fmla="*/ 1781289665 h 106"/>
                <a:gd name="T92" fmla="*/ 341294966 w 67"/>
                <a:gd name="T93" fmla="*/ 1821772601 h 106"/>
                <a:gd name="T94" fmla="*/ 1003807142 w 67"/>
                <a:gd name="T95" fmla="*/ 1740806729 h 106"/>
                <a:gd name="T96" fmla="*/ 1003807142 w 67"/>
                <a:gd name="T97" fmla="*/ 1477663148 h 106"/>
                <a:gd name="T98" fmla="*/ 341294966 w 67"/>
                <a:gd name="T99" fmla="*/ 1558629019 h 106"/>
                <a:gd name="T100" fmla="*/ 1003807142 w 67"/>
                <a:gd name="T101" fmla="*/ 1497904616 h 106"/>
                <a:gd name="T102" fmla="*/ 1003807142 w 67"/>
                <a:gd name="T103" fmla="*/ 1477663148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11311" name="组合 71"/>
            <p:cNvGrpSpPr>
              <a:grpSpLocks/>
            </p:cNvGrpSpPr>
            <p:nvPr/>
          </p:nvGrpSpPr>
          <p:grpSpPr bwMode="auto">
            <a:xfrm>
              <a:off x="10975553" y="2088558"/>
              <a:ext cx="803146" cy="445830"/>
              <a:chOff x="9503808" y="2106700"/>
              <a:chExt cx="803146" cy="445830"/>
            </a:xfrm>
          </p:grpSpPr>
          <p:sp>
            <p:nvSpPr>
              <p:cNvPr id="11312" name="文本框 72"/>
              <p:cNvSpPr txBox="1">
                <a:spLocks noChangeArrowheads="1"/>
              </p:cNvSpPr>
              <p:nvPr/>
            </p:nvSpPr>
            <p:spPr bwMode="auto">
              <a:xfrm>
                <a:off x="9503808" y="2152420"/>
                <a:ext cx="80314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  <a:cs typeface="+mn-cs"/>
                  </a:rPr>
                  <a:t>TILE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>
                <a:off x="9622861" y="2106876"/>
                <a:ext cx="54599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409989A-9522-44F1-8909-8988072DA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9" y="1717676"/>
            <a:ext cx="6096000" cy="40386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ECDB62E1-746B-4F6D-827B-456FB7AA548C}"/>
              </a:ext>
            </a:extLst>
          </p:cNvPr>
          <p:cNvSpPr txBox="1"/>
          <p:nvPr/>
        </p:nvSpPr>
        <p:spPr>
          <a:xfrm>
            <a:off x="7210491" y="1239725"/>
            <a:ext cx="6108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小米生态链“智能尤克里里”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9D3B2E5-18AD-41E5-B0AC-CE6E6CD9DE07}"/>
              </a:ext>
            </a:extLst>
          </p:cNvPr>
          <p:cNvSpPr txBox="1"/>
          <p:nvPr/>
        </p:nvSpPr>
        <p:spPr>
          <a:xfrm>
            <a:off x="7209977" y="2139003"/>
            <a:ext cx="449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灯指引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807BA8-F448-4CFF-875B-D41E0841DD47}"/>
              </a:ext>
            </a:extLst>
          </p:cNvPr>
          <p:cNvSpPr txBox="1"/>
          <p:nvPr/>
        </p:nvSpPr>
        <p:spPr>
          <a:xfrm>
            <a:off x="7209977" y="3576245"/>
            <a:ext cx="449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sp>
        <p:nvSpPr>
          <p:cNvPr id="13" name="文本框 79">
            <a:extLst>
              <a:ext uri="{FF2B5EF4-FFF2-40B4-BE49-F238E27FC236}">
                <a16:creationId xmlns:a16="http://schemas.microsoft.com/office/drawing/2014/main" id="{58A48822-4F8B-4B89-BEA4-83FD62D79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588" y="2123531"/>
            <a:ext cx="478389" cy="40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Impact" pitchFamily="34" charset="0"/>
              </a:rPr>
              <a:t>01</a:t>
            </a:r>
            <a:endParaRPr lang="zh-CN" altLang="en-US" sz="2000" dirty="0">
              <a:latin typeface="Impact" pitchFamily="34" charset="0"/>
            </a:endParaRPr>
          </a:p>
        </p:txBody>
      </p:sp>
      <p:sp>
        <p:nvSpPr>
          <p:cNvPr id="20" name="文本框 79">
            <a:extLst>
              <a:ext uri="{FF2B5EF4-FFF2-40B4-BE49-F238E27FC236}">
                <a16:creationId xmlns:a16="http://schemas.microsoft.com/office/drawing/2014/main" id="{C8556672-72CF-4923-84CF-F9CDC5BA8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588" y="3575676"/>
            <a:ext cx="478389" cy="40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Impact" pitchFamily="34" charset="0"/>
              </a:rPr>
              <a:t>02</a:t>
            </a:r>
            <a:endParaRPr lang="zh-CN" altLang="en-US" sz="2000" dirty="0">
              <a:latin typeface="Impact" pitchFamily="34" charset="0"/>
            </a:endParaRPr>
          </a:p>
        </p:txBody>
      </p:sp>
      <p:sp>
        <p:nvSpPr>
          <p:cNvPr id="2" name="文本框 79">
            <a:extLst>
              <a:ext uri="{FF2B5EF4-FFF2-40B4-BE49-F238E27FC236}">
                <a16:creationId xmlns:a16="http://schemas.microsoft.com/office/drawing/2014/main" id="{F224BA26-9687-40DF-AD54-2DCB3B716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587" y="5021006"/>
            <a:ext cx="478389" cy="40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Impact" pitchFamily="34" charset="0"/>
              </a:rPr>
              <a:t>03</a:t>
            </a:r>
            <a:endParaRPr lang="zh-CN" altLang="en-US" sz="2000" dirty="0">
              <a:latin typeface="Impact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238DA4-F2C6-4864-916C-E304CD0879A5}"/>
              </a:ext>
            </a:extLst>
          </p:cNvPr>
          <p:cNvSpPr txBox="1"/>
          <p:nvPr/>
        </p:nvSpPr>
        <p:spPr>
          <a:xfrm>
            <a:off x="7209977" y="5041193"/>
            <a:ext cx="449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娱乐学习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4726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19828" y="261936"/>
            <a:ext cx="5672172" cy="247364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2" y="82550"/>
            <a:ext cx="5968966" cy="584775"/>
            <a:chOff x="551544" y="82976"/>
            <a:chExt cx="3780108" cy="3165963"/>
          </a:xfrm>
        </p:grpSpPr>
        <p:sp>
          <p:nvSpPr>
            <p:cNvPr id="13358" name="文本框 12"/>
            <p:cNvSpPr txBox="1">
              <a:spLocks noChangeArrowheads="1"/>
            </p:cNvSpPr>
            <p:nvPr/>
          </p:nvSpPr>
          <p:spPr bwMode="auto">
            <a:xfrm>
              <a:off x="1039812" y="346226"/>
              <a:ext cx="3291840" cy="2832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可行性分析</a:t>
              </a:r>
              <a:r>
                <a:rPr lang="en-US" altLang="zh-CN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项目进程规划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3165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9440863" y="1147763"/>
            <a:ext cx="2200275" cy="2654300"/>
            <a:chOff x="9326343" y="1367749"/>
            <a:chExt cx="2200785" cy="2654355"/>
          </a:xfrm>
        </p:grpSpPr>
        <p:sp>
          <p:nvSpPr>
            <p:cNvPr id="19" name="L 形 18"/>
            <p:cNvSpPr/>
            <p:nvPr/>
          </p:nvSpPr>
          <p:spPr>
            <a:xfrm rot="5400000">
              <a:off x="9765528" y="2260503"/>
              <a:ext cx="1322415" cy="2200785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7" name="Freeform 288"/>
            <p:cNvSpPr>
              <a:spLocks noEditPoints="1"/>
            </p:cNvSpPr>
            <p:nvPr/>
          </p:nvSpPr>
          <p:spPr bwMode="auto">
            <a:xfrm>
              <a:off x="9884865" y="1367749"/>
              <a:ext cx="1083740" cy="1034481"/>
            </a:xfrm>
            <a:custGeom>
              <a:avLst/>
              <a:gdLst>
                <a:gd name="T0" fmla="*/ 2147483646 w 109"/>
                <a:gd name="T1" fmla="*/ 989411448 h 104"/>
                <a:gd name="T2" fmla="*/ 2147483646 w 109"/>
                <a:gd name="T3" fmla="*/ 2147483646 h 104"/>
                <a:gd name="T4" fmla="*/ 2147483646 w 109"/>
                <a:gd name="T5" fmla="*/ 2147483646 h 104"/>
                <a:gd name="T6" fmla="*/ 2147483646 w 109"/>
                <a:gd name="T7" fmla="*/ 2147483646 h 104"/>
                <a:gd name="T8" fmla="*/ 2147483646 w 109"/>
                <a:gd name="T9" fmla="*/ 2147483646 h 104"/>
                <a:gd name="T10" fmla="*/ 2147483646 w 109"/>
                <a:gd name="T11" fmla="*/ 2147483646 h 104"/>
                <a:gd name="T12" fmla="*/ 2147483646 w 109"/>
                <a:gd name="T13" fmla="*/ 2147483646 h 104"/>
                <a:gd name="T14" fmla="*/ 2147483646 w 109"/>
                <a:gd name="T15" fmla="*/ 2147483646 h 104"/>
                <a:gd name="T16" fmla="*/ 2147483646 w 109"/>
                <a:gd name="T17" fmla="*/ 2147483646 h 104"/>
                <a:gd name="T18" fmla="*/ 2147483646 w 109"/>
                <a:gd name="T19" fmla="*/ 0 h 104"/>
                <a:gd name="T20" fmla="*/ 2147483646 w 109"/>
                <a:gd name="T21" fmla="*/ 2147483646 h 104"/>
                <a:gd name="T22" fmla="*/ 2147483646 w 109"/>
                <a:gd name="T23" fmla="*/ 2147483646 h 104"/>
                <a:gd name="T24" fmla="*/ 2147483646 w 109"/>
                <a:gd name="T25" fmla="*/ 2147483646 h 104"/>
                <a:gd name="T26" fmla="*/ 2147483646 w 109"/>
                <a:gd name="T27" fmla="*/ 2147483646 h 104"/>
                <a:gd name="T28" fmla="*/ 2147483646 w 109"/>
                <a:gd name="T29" fmla="*/ 2147483646 h 104"/>
                <a:gd name="T30" fmla="*/ 2147483646 w 109"/>
                <a:gd name="T31" fmla="*/ 2147483646 h 104"/>
                <a:gd name="T32" fmla="*/ 2147483646 w 109"/>
                <a:gd name="T33" fmla="*/ 2147483646 h 104"/>
                <a:gd name="T34" fmla="*/ 2147483646 w 109"/>
                <a:gd name="T35" fmla="*/ 2147483646 h 104"/>
                <a:gd name="T36" fmla="*/ 2147483646 w 109"/>
                <a:gd name="T37" fmla="*/ 2147483646 h 104"/>
                <a:gd name="T38" fmla="*/ 2147483646 w 109"/>
                <a:gd name="T39" fmla="*/ 2147483646 h 104"/>
                <a:gd name="T40" fmla="*/ 2147483646 w 109"/>
                <a:gd name="T41" fmla="*/ 2147483646 h 104"/>
                <a:gd name="T42" fmla="*/ 2147483646 w 109"/>
                <a:gd name="T43" fmla="*/ 2147483646 h 104"/>
                <a:gd name="T44" fmla="*/ 2147483646 w 109"/>
                <a:gd name="T45" fmla="*/ 2147483646 h 104"/>
                <a:gd name="T46" fmla="*/ 2147483646 w 109"/>
                <a:gd name="T47" fmla="*/ 2147483646 h 104"/>
                <a:gd name="T48" fmla="*/ 2147483646 w 109"/>
                <a:gd name="T49" fmla="*/ 2147483646 h 104"/>
                <a:gd name="T50" fmla="*/ 2147483646 w 109"/>
                <a:gd name="T51" fmla="*/ 2147483646 h 104"/>
                <a:gd name="T52" fmla="*/ 2147483646 w 109"/>
                <a:gd name="T53" fmla="*/ 2147483646 h 104"/>
                <a:gd name="T54" fmla="*/ 2147483646 w 109"/>
                <a:gd name="T55" fmla="*/ 2147483646 h 104"/>
                <a:gd name="T56" fmla="*/ 2147483646 w 109"/>
                <a:gd name="T57" fmla="*/ 2147483646 h 104"/>
                <a:gd name="T58" fmla="*/ 2147483646 w 109"/>
                <a:gd name="T59" fmla="*/ 2147483646 h 104"/>
                <a:gd name="T60" fmla="*/ 2147483646 w 109"/>
                <a:gd name="T61" fmla="*/ 2147483646 h 104"/>
                <a:gd name="T62" fmla="*/ 2147483646 w 109"/>
                <a:gd name="T63" fmla="*/ 2147483646 h 104"/>
                <a:gd name="T64" fmla="*/ 2147483646 w 109"/>
                <a:gd name="T65" fmla="*/ 2147483646 h 104"/>
                <a:gd name="T66" fmla="*/ 2147483646 w 109"/>
                <a:gd name="T67" fmla="*/ 2147483646 h 104"/>
                <a:gd name="T68" fmla="*/ 2147483646 w 109"/>
                <a:gd name="T69" fmla="*/ 2147483646 h 104"/>
                <a:gd name="T70" fmla="*/ 2147483646 w 109"/>
                <a:gd name="T71" fmla="*/ 593652837 h 104"/>
                <a:gd name="T72" fmla="*/ 2147483646 w 109"/>
                <a:gd name="T73" fmla="*/ 1583064285 h 104"/>
                <a:gd name="T74" fmla="*/ 2147483646 w 109"/>
                <a:gd name="T75" fmla="*/ 593652837 h 104"/>
                <a:gd name="T76" fmla="*/ 2147483646 w 109"/>
                <a:gd name="T77" fmla="*/ 593652837 h 104"/>
                <a:gd name="T78" fmla="*/ 2147483646 w 109"/>
                <a:gd name="T79" fmla="*/ 1583064285 h 104"/>
                <a:gd name="T80" fmla="*/ 2147483646 w 109"/>
                <a:gd name="T81" fmla="*/ 1682006424 h 104"/>
                <a:gd name="T82" fmla="*/ 2147483646 w 109"/>
                <a:gd name="T83" fmla="*/ 791527169 h 104"/>
                <a:gd name="T84" fmla="*/ 2147483646 w 109"/>
                <a:gd name="T85" fmla="*/ 2077774982 h 104"/>
                <a:gd name="T86" fmla="*/ 2147483646 w 109"/>
                <a:gd name="T87" fmla="*/ 1682006424 h 104"/>
                <a:gd name="T88" fmla="*/ 2147483646 w 109"/>
                <a:gd name="T89" fmla="*/ 989411448 h 104"/>
                <a:gd name="T90" fmla="*/ 2147483646 w 109"/>
                <a:gd name="T91" fmla="*/ 1978832843 h 104"/>
                <a:gd name="T92" fmla="*/ 2147483646 w 109"/>
                <a:gd name="T93" fmla="*/ 1385180006 h 1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9" h="104">
                  <a:moveTo>
                    <a:pt x="62" y="0"/>
                  </a:moveTo>
                  <a:cubicBezTo>
                    <a:pt x="71" y="0"/>
                    <a:pt x="80" y="3"/>
                    <a:pt x="86" y="10"/>
                  </a:cubicBezTo>
                  <a:cubicBezTo>
                    <a:pt x="92" y="16"/>
                    <a:pt x="96" y="24"/>
                    <a:pt x="96" y="34"/>
                  </a:cubicBezTo>
                  <a:cubicBezTo>
                    <a:pt x="96" y="38"/>
                    <a:pt x="95" y="42"/>
                    <a:pt x="94" y="46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9" y="52"/>
                    <a:pt x="86" y="56"/>
                    <a:pt x="83" y="58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4" y="51"/>
                    <a:pt x="86" y="49"/>
                    <a:pt x="87" y="46"/>
                  </a:cubicBezTo>
                  <a:cubicBezTo>
                    <a:pt x="86" y="46"/>
                    <a:pt x="86" y="47"/>
                    <a:pt x="85" y="47"/>
                  </a:cubicBezTo>
                  <a:cubicBezTo>
                    <a:pt x="83" y="48"/>
                    <a:pt x="80" y="49"/>
                    <a:pt x="78" y="50"/>
                  </a:cubicBezTo>
                  <a:cubicBezTo>
                    <a:pt x="78" y="50"/>
                    <a:pt x="77" y="51"/>
                    <a:pt x="77" y="51"/>
                  </a:cubicBezTo>
                  <a:cubicBezTo>
                    <a:pt x="65" y="47"/>
                    <a:pt x="54" y="47"/>
                    <a:pt x="44" y="49"/>
                  </a:cubicBezTo>
                  <a:cubicBezTo>
                    <a:pt x="42" y="49"/>
                    <a:pt x="40" y="48"/>
                    <a:pt x="38" y="47"/>
                  </a:cubicBezTo>
                  <a:cubicBezTo>
                    <a:pt x="38" y="47"/>
                    <a:pt x="37" y="46"/>
                    <a:pt x="36" y="46"/>
                  </a:cubicBezTo>
                  <a:cubicBezTo>
                    <a:pt x="37" y="48"/>
                    <a:pt x="38" y="49"/>
                    <a:pt x="39" y="51"/>
                  </a:cubicBezTo>
                  <a:cubicBezTo>
                    <a:pt x="38" y="52"/>
                    <a:pt x="36" y="52"/>
                    <a:pt x="34" y="53"/>
                  </a:cubicBezTo>
                  <a:cubicBezTo>
                    <a:pt x="30" y="48"/>
                    <a:pt x="28" y="41"/>
                    <a:pt x="28" y="34"/>
                  </a:cubicBezTo>
                  <a:cubicBezTo>
                    <a:pt x="28" y="24"/>
                    <a:pt x="31" y="16"/>
                    <a:pt x="38" y="10"/>
                  </a:cubicBezTo>
                  <a:cubicBezTo>
                    <a:pt x="44" y="3"/>
                    <a:pt x="52" y="0"/>
                    <a:pt x="62" y="0"/>
                  </a:cubicBezTo>
                  <a:close/>
                  <a:moveTo>
                    <a:pt x="0" y="104"/>
                  </a:moveTo>
                  <a:cubicBezTo>
                    <a:pt x="37" y="103"/>
                    <a:pt x="37" y="103"/>
                    <a:pt x="37" y="103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83" y="72"/>
                    <a:pt x="70" y="74"/>
                    <a:pt x="49" y="68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66" y="70"/>
                    <a:pt x="73" y="68"/>
                    <a:pt x="77" y="64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38" y="44"/>
                    <a:pt x="15" y="73"/>
                    <a:pt x="0" y="104"/>
                  </a:cubicBezTo>
                  <a:close/>
                  <a:moveTo>
                    <a:pt x="90" y="35"/>
                  </a:moveTo>
                  <a:cubicBezTo>
                    <a:pt x="80" y="35"/>
                    <a:pt x="80" y="35"/>
                    <a:pt x="80" y="35"/>
                  </a:cubicBezTo>
                  <a:cubicBezTo>
                    <a:pt x="80" y="38"/>
                    <a:pt x="80" y="41"/>
                    <a:pt x="79" y="43"/>
                  </a:cubicBezTo>
                  <a:cubicBezTo>
                    <a:pt x="80" y="43"/>
                    <a:pt x="81" y="42"/>
                    <a:pt x="83" y="42"/>
                  </a:cubicBezTo>
                  <a:cubicBezTo>
                    <a:pt x="86" y="40"/>
                    <a:pt x="89" y="38"/>
                    <a:pt x="90" y="35"/>
                  </a:cubicBezTo>
                  <a:close/>
                  <a:moveTo>
                    <a:pt x="74" y="35"/>
                  </a:moveTo>
                  <a:cubicBezTo>
                    <a:pt x="64" y="35"/>
                    <a:pt x="64" y="35"/>
                    <a:pt x="64" y="3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7" y="46"/>
                    <a:pt x="70" y="46"/>
                    <a:pt x="73" y="45"/>
                  </a:cubicBezTo>
                  <a:cubicBezTo>
                    <a:pt x="74" y="42"/>
                    <a:pt x="74" y="39"/>
                    <a:pt x="74" y="35"/>
                  </a:cubicBezTo>
                  <a:close/>
                  <a:moveTo>
                    <a:pt x="59" y="35"/>
                  </a:moveTo>
                  <a:cubicBezTo>
                    <a:pt x="50" y="35"/>
                    <a:pt x="50" y="35"/>
                    <a:pt x="50" y="35"/>
                  </a:cubicBezTo>
                  <a:cubicBezTo>
                    <a:pt x="50" y="39"/>
                    <a:pt x="50" y="42"/>
                    <a:pt x="51" y="45"/>
                  </a:cubicBezTo>
                  <a:cubicBezTo>
                    <a:pt x="53" y="46"/>
                    <a:pt x="56" y="46"/>
                    <a:pt x="59" y="46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4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5" y="38"/>
                    <a:pt x="37" y="40"/>
                    <a:pt x="41" y="42"/>
                  </a:cubicBezTo>
                  <a:cubicBezTo>
                    <a:pt x="42" y="42"/>
                    <a:pt x="43" y="43"/>
                    <a:pt x="44" y="43"/>
                  </a:cubicBezTo>
                  <a:cubicBezTo>
                    <a:pt x="44" y="41"/>
                    <a:pt x="44" y="38"/>
                    <a:pt x="44" y="35"/>
                  </a:cubicBezTo>
                  <a:close/>
                  <a:moveTo>
                    <a:pt x="35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8"/>
                    <a:pt x="44" y="26"/>
                    <a:pt x="44" y="24"/>
                  </a:cubicBezTo>
                  <a:cubicBezTo>
                    <a:pt x="43" y="24"/>
                    <a:pt x="42" y="25"/>
                    <a:pt x="41" y="25"/>
                  </a:cubicBezTo>
                  <a:cubicBezTo>
                    <a:pt x="38" y="27"/>
                    <a:pt x="36" y="28"/>
                    <a:pt x="35" y="30"/>
                  </a:cubicBezTo>
                  <a:close/>
                  <a:moveTo>
                    <a:pt x="50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1"/>
                    <a:pt x="53" y="22"/>
                    <a:pt x="51" y="22"/>
                  </a:cubicBezTo>
                  <a:cubicBezTo>
                    <a:pt x="50" y="25"/>
                    <a:pt x="50" y="27"/>
                    <a:pt x="50" y="30"/>
                  </a:cubicBezTo>
                  <a:close/>
                  <a:moveTo>
                    <a:pt x="64" y="30"/>
                  </a:moveTo>
                  <a:cubicBezTo>
                    <a:pt x="74" y="30"/>
                    <a:pt x="74" y="30"/>
                    <a:pt x="74" y="30"/>
                  </a:cubicBezTo>
                  <a:cubicBezTo>
                    <a:pt x="74" y="27"/>
                    <a:pt x="73" y="25"/>
                    <a:pt x="73" y="22"/>
                  </a:cubicBezTo>
                  <a:cubicBezTo>
                    <a:pt x="70" y="22"/>
                    <a:pt x="67" y="21"/>
                    <a:pt x="64" y="21"/>
                  </a:cubicBezTo>
                  <a:cubicBezTo>
                    <a:pt x="64" y="30"/>
                    <a:pt x="64" y="30"/>
                    <a:pt x="64" y="30"/>
                  </a:cubicBezTo>
                  <a:close/>
                  <a:moveTo>
                    <a:pt x="80" y="30"/>
                  </a:moveTo>
                  <a:cubicBezTo>
                    <a:pt x="89" y="30"/>
                    <a:pt x="89" y="30"/>
                    <a:pt x="89" y="30"/>
                  </a:cubicBezTo>
                  <a:cubicBezTo>
                    <a:pt x="87" y="28"/>
                    <a:pt x="85" y="27"/>
                    <a:pt x="83" y="25"/>
                  </a:cubicBezTo>
                  <a:cubicBezTo>
                    <a:pt x="81" y="25"/>
                    <a:pt x="80" y="24"/>
                    <a:pt x="79" y="24"/>
                  </a:cubicBezTo>
                  <a:cubicBezTo>
                    <a:pt x="79" y="26"/>
                    <a:pt x="80" y="28"/>
                    <a:pt x="80" y="30"/>
                  </a:cubicBezTo>
                  <a:close/>
                  <a:moveTo>
                    <a:pt x="64" y="6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7" y="15"/>
                    <a:pt x="69" y="16"/>
                    <a:pt x="71" y="16"/>
                  </a:cubicBezTo>
                  <a:cubicBezTo>
                    <a:pt x="71" y="15"/>
                    <a:pt x="70" y="14"/>
                    <a:pt x="70" y="13"/>
                  </a:cubicBezTo>
                  <a:cubicBezTo>
                    <a:pt x="68" y="10"/>
                    <a:pt x="66" y="7"/>
                    <a:pt x="64" y="6"/>
                  </a:cubicBezTo>
                  <a:close/>
                  <a:moveTo>
                    <a:pt x="59" y="15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7"/>
                    <a:pt x="55" y="10"/>
                    <a:pt x="54" y="13"/>
                  </a:cubicBezTo>
                  <a:cubicBezTo>
                    <a:pt x="53" y="14"/>
                    <a:pt x="53" y="15"/>
                    <a:pt x="52" y="16"/>
                  </a:cubicBezTo>
                  <a:cubicBezTo>
                    <a:pt x="55" y="16"/>
                    <a:pt x="57" y="15"/>
                    <a:pt x="59" y="15"/>
                  </a:cubicBezTo>
                  <a:close/>
                  <a:moveTo>
                    <a:pt x="46" y="17"/>
                  </a:moveTo>
                  <a:cubicBezTo>
                    <a:pt x="46" y="15"/>
                    <a:pt x="47" y="12"/>
                    <a:pt x="48" y="10"/>
                  </a:cubicBezTo>
                  <a:cubicBezTo>
                    <a:pt x="49" y="10"/>
                    <a:pt x="49" y="9"/>
                    <a:pt x="50" y="8"/>
                  </a:cubicBezTo>
                  <a:cubicBezTo>
                    <a:pt x="47" y="10"/>
                    <a:pt x="44" y="11"/>
                    <a:pt x="42" y="14"/>
                  </a:cubicBezTo>
                  <a:cubicBezTo>
                    <a:pt x="40" y="16"/>
                    <a:pt x="38" y="18"/>
                    <a:pt x="36" y="21"/>
                  </a:cubicBezTo>
                  <a:cubicBezTo>
                    <a:pt x="37" y="21"/>
                    <a:pt x="38" y="20"/>
                    <a:pt x="38" y="20"/>
                  </a:cubicBezTo>
                  <a:cubicBezTo>
                    <a:pt x="41" y="19"/>
                    <a:pt x="43" y="18"/>
                    <a:pt x="46" y="17"/>
                  </a:cubicBezTo>
                  <a:close/>
                  <a:moveTo>
                    <a:pt x="74" y="8"/>
                  </a:moveTo>
                  <a:cubicBezTo>
                    <a:pt x="74" y="9"/>
                    <a:pt x="75" y="10"/>
                    <a:pt x="75" y="10"/>
                  </a:cubicBezTo>
                  <a:cubicBezTo>
                    <a:pt x="76" y="12"/>
                    <a:pt x="77" y="15"/>
                    <a:pt x="78" y="17"/>
                  </a:cubicBezTo>
                  <a:cubicBezTo>
                    <a:pt x="80" y="18"/>
                    <a:pt x="83" y="19"/>
                    <a:pt x="85" y="20"/>
                  </a:cubicBezTo>
                  <a:cubicBezTo>
                    <a:pt x="86" y="20"/>
                    <a:pt x="86" y="21"/>
                    <a:pt x="87" y="21"/>
                  </a:cubicBezTo>
                  <a:cubicBezTo>
                    <a:pt x="86" y="18"/>
                    <a:pt x="84" y="16"/>
                    <a:pt x="82" y="14"/>
                  </a:cubicBezTo>
                  <a:cubicBezTo>
                    <a:pt x="79" y="11"/>
                    <a:pt x="77" y="10"/>
                    <a:pt x="74" y="8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576763" y="2724150"/>
            <a:ext cx="2205037" cy="2281238"/>
            <a:chOff x="4461681" y="2944009"/>
            <a:chExt cx="2205196" cy="2281860"/>
          </a:xfrm>
        </p:grpSpPr>
        <p:sp>
          <p:nvSpPr>
            <p:cNvPr id="22" name="L 形 21"/>
            <p:cNvSpPr/>
            <p:nvPr/>
          </p:nvSpPr>
          <p:spPr>
            <a:xfrm rot="5400000">
              <a:off x="4900524" y="3464277"/>
              <a:ext cx="1322749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等腰三角形 22"/>
            <p:cNvSpPr/>
            <p:nvPr/>
          </p:nvSpPr>
          <p:spPr>
            <a:xfrm>
              <a:off x="6292200" y="3302882"/>
              <a:ext cx="374677" cy="374752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5" name="Freeform 48"/>
            <p:cNvSpPr>
              <a:spLocks noEditPoints="1"/>
            </p:cNvSpPr>
            <p:nvPr/>
          </p:nvSpPr>
          <p:spPr bwMode="auto">
            <a:xfrm>
              <a:off x="5430453" y="2944009"/>
              <a:ext cx="449918" cy="714745"/>
            </a:xfrm>
            <a:custGeom>
              <a:avLst/>
              <a:gdLst>
                <a:gd name="T0" fmla="*/ 2147483646 w 67"/>
                <a:gd name="T1" fmla="*/ 454665477 h 106"/>
                <a:gd name="T2" fmla="*/ 2147483646 w 67"/>
                <a:gd name="T3" fmla="*/ 2147483646 h 106"/>
                <a:gd name="T4" fmla="*/ 2147483646 w 67"/>
                <a:gd name="T5" fmla="*/ 2147483646 h 106"/>
                <a:gd name="T6" fmla="*/ 2147483646 w 67"/>
                <a:gd name="T7" fmla="*/ 2147483646 h 106"/>
                <a:gd name="T8" fmla="*/ 2147483646 w 67"/>
                <a:gd name="T9" fmla="*/ 2147483646 h 106"/>
                <a:gd name="T10" fmla="*/ 2147483646 w 67"/>
                <a:gd name="T11" fmla="*/ 2147483646 h 106"/>
                <a:gd name="T12" fmla="*/ 2147483646 w 67"/>
                <a:gd name="T13" fmla="*/ 2147483646 h 106"/>
                <a:gd name="T14" fmla="*/ 2147483646 w 67"/>
                <a:gd name="T15" fmla="*/ 2147483646 h 106"/>
                <a:gd name="T16" fmla="*/ 676408064 w 67"/>
                <a:gd name="T17" fmla="*/ 2147483646 h 106"/>
                <a:gd name="T18" fmla="*/ 541123765 w 67"/>
                <a:gd name="T19" fmla="*/ 2147483646 h 106"/>
                <a:gd name="T20" fmla="*/ 541123765 w 67"/>
                <a:gd name="T21" fmla="*/ 2147483646 h 106"/>
                <a:gd name="T22" fmla="*/ 541123765 w 67"/>
                <a:gd name="T23" fmla="*/ 2147483646 h 106"/>
                <a:gd name="T24" fmla="*/ 541123765 w 67"/>
                <a:gd name="T25" fmla="*/ 2147483646 h 106"/>
                <a:gd name="T26" fmla="*/ 676408064 w 67"/>
                <a:gd name="T27" fmla="*/ 2147483646 h 106"/>
                <a:gd name="T28" fmla="*/ 721500592 w 67"/>
                <a:gd name="T29" fmla="*/ 2147483646 h 106"/>
                <a:gd name="T30" fmla="*/ 0 w 67"/>
                <a:gd name="T31" fmla="*/ 1545858577 h 106"/>
                <a:gd name="T32" fmla="*/ 1488093712 w 67"/>
                <a:gd name="T33" fmla="*/ 0 h 106"/>
                <a:gd name="T34" fmla="*/ 1262624357 w 67"/>
                <a:gd name="T35" fmla="*/ 1864122389 h 106"/>
                <a:gd name="T36" fmla="*/ 1352816128 w 67"/>
                <a:gd name="T37" fmla="*/ 1773187945 h 106"/>
                <a:gd name="T38" fmla="*/ 1488093712 w 67"/>
                <a:gd name="T39" fmla="*/ 1864122389 h 106"/>
                <a:gd name="T40" fmla="*/ 1623378011 w 67"/>
                <a:gd name="T41" fmla="*/ 1773187945 h 106"/>
                <a:gd name="T42" fmla="*/ 1758662310 w 67"/>
                <a:gd name="T43" fmla="*/ 1864122389 h 106"/>
                <a:gd name="T44" fmla="*/ 1939032422 w 67"/>
                <a:gd name="T45" fmla="*/ 1727720723 h 106"/>
                <a:gd name="T46" fmla="*/ 1758662310 w 67"/>
                <a:gd name="T47" fmla="*/ 2147483646 h 106"/>
                <a:gd name="T48" fmla="*/ 1984131665 w 67"/>
                <a:gd name="T49" fmla="*/ 2147483646 h 106"/>
                <a:gd name="T50" fmla="*/ 1984131665 w 67"/>
                <a:gd name="T51" fmla="*/ 2147483646 h 106"/>
                <a:gd name="T52" fmla="*/ 2147483646 w 67"/>
                <a:gd name="T53" fmla="*/ 2136918978 h 106"/>
                <a:gd name="T54" fmla="*/ 2147483646 w 67"/>
                <a:gd name="T55" fmla="*/ 681994845 h 106"/>
                <a:gd name="T56" fmla="*/ 676408064 w 67"/>
                <a:gd name="T57" fmla="*/ 681994845 h 106"/>
                <a:gd name="T58" fmla="*/ 496031237 w 67"/>
                <a:gd name="T59" fmla="*/ 2147483646 h 106"/>
                <a:gd name="T60" fmla="*/ 1037155003 w 67"/>
                <a:gd name="T61" fmla="*/ 2147483646 h 106"/>
                <a:gd name="T62" fmla="*/ 1037155003 w 67"/>
                <a:gd name="T63" fmla="*/ 2147483646 h 106"/>
                <a:gd name="T64" fmla="*/ 1307723601 w 67"/>
                <a:gd name="T65" fmla="*/ 2147483646 h 106"/>
                <a:gd name="T66" fmla="*/ 1127346774 w 67"/>
                <a:gd name="T67" fmla="*/ 1727720723 h 106"/>
                <a:gd name="T68" fmla="*/ 1803754838 w 67"/>
                <a:gd name="T69" fmla="*/ 1955056833 h 106"/>
                <a:gd name="T70" fmla="*/ 1623378011 w 67"/>
                <a:gd name="T71" fmla="*/ 1909589611 h 106"/>
                <a:gd name="T72" fmla="*/ 1352816128 w 67"/>
                <a:gd name="T73" fmla="*/ 1909589611 h 106"/>
                <a:gd name="T74" fmla="*/ 1217531830 w 67"/>
                <a:gd name="T75" fmla="*/ 1909589611 h 106"/>
                <a:gd name="T76" fmla="*/ 1443001184 w 67"/>
                <a:gd name="T77" fmla="*/ 2147483646 h 106"/>
                <a:gd name="T78" fmla="*/ 1443001184 w 67"/>
                <a:gd name="T79" fmla="*/ 2147483646 h 106"/>
                <a:gd name="T80" fmla="*/ 1578285483 w 67"/>
                <a:gd name="T81" fmla="*/ 2147483646 h 106"/>
                <a:gd name="T82" fmla="*/ 1578285483 w 67"/>
                <a:gd name="T83" fmla="*/ 2147483646 h 106"/>
                <a:gd name="T84" fmla="*/ 1939032422 w 67"/>
                <a:gd name="T85" fmla="*/ 2147483646 h 106"/>
                <a:gd name="T86" fmla="*/ 1533192955 w 67"/>
                <a:gd name="T87" fmla="*/ 2147483646 h 106"/>
                <a:gd name="T88" fmla="*/ 1939032422 w 67"/>
                <a:gd name="T89" fmla="*/ 2147483646 h 106"/>
                <a:gd name="T90" fmla="*/ 766593120 w 67"/>
                <a:gd name="T91" fmla="*/ 2147483646 h 106"/>
                <a:gd name="T92" fmla="*/ 766593120 w 67"/>
                <a:gd name="T93" fmla="*/ 2147483646 h 106"/>
                <a:gd name="T94" fmla="*/ 2147483646 w 67"/>
                <a:gd name="T95" fmla="*/ 2147483646 h 106"/>
                <a:gd name="T96" fmla="*/ 2147483646 w 67"/>
                <a:gd name="T97" fmla="*/ 2147483646 h 106"/>
                <a:gd name="T98" fmla="*/ 766593120 w 67"/>
                <a:gd name="T99" fmla="*/ 2147483646 h 106"/>
                <a:gd name="T100" fmla="*/ 2147483646 w 67"/>
                <a:gd name="T101" fmla="*/ 2147483646 h 106"/>
                <a:gd name="T102" fmla="*/ 2147483646 w 67"/>
                <a:gd name="T103" fmla="*/ 2147483646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43125" y="3579813"/>
            <a:ext cx="2205038" cy="2027237"/>
            <a:chOff x="2029350" y="3799864"/>
            <a:chExt cx="2205195" cy="2027888"/>
          </a:xfrm>
        </p:grpSpPr>
        <p:sp>
          <p:nvSpPr>
            <p:cNvPr id="26" name="L 形 25"/>
            <p:cNvSpPr/>
            <p:nvPr/>
          </p:nvSpPr>
          <p:spPr>
            <a:xfrm rot="5400000">
              <a:off x="2468160" y="4066130"/>
              <a:ext cx="1322812" cy="2200432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等腰三角形 26"/>
            <p:cNvSpPr/>
            <p:nvPr/>
          </p:nvSpPr>
          <p:spPr>
            <a:xfrm>
              <a:off x="3859868" y="3904673"/>
              <a:ext cx="374677" cy="374770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2" name="Freeform 98"/>
            <p:cNvSpPr>
              <a:spLocks noEditPoints="1"/>
            </p:cNvSpPr>
            <p:nvPr/>
          </p:nvSpPr>
          <p:spPr bwMode="auto">
            <a:xfrm>
              <a:off x="2817995" y="3799864"/>
              <a:ext cx="623494" cy="479027"/>
            </a:xfrm>
            <a:custGeom>
              <a:avLst/>
              <a:gdLst>
                <a:gd name="T0" fmla="*/ 754775458 w 104"/>
                <a:gd name="T1" fmla="*/ 1577585607 h 80"/>
                <a:gd name="T2" fmla="*/ 467242807 w 104"/>
                <a:gd name="T3" fmla="*/ 2147483646 h 80"/>
                <a:gd name="T4" fmla="*/ 1186071437 w 104"/>
                <a:gd name="T5" fmla="*/ 2147483646 h 80"/>
                <a:gd name="T6" fmla="*/ 1833024399 w 104"/>
                <a:gd name="T7" fmla="*/ 2147483646 h 80"/>
                <a:gd name="T8" fmla="*/ 2147483646 w 104"/>
                <a:gd name="T9" fmla="*/ 2147483646 h 80"/>
                <a:gd name="T10" fmla="*/ 2147483646 w 104"/>
                <a:gd name="T11" fmla="*/ 2147483646 h 80"/>
                <a:gd name="T12" fmla="*/ 2147483646 w 104"/>
                <a:gd name="T13" fmla="*/ 1577585607 h 80"/>
                <a:gd name="T14" fmla="*/ 2147483646 w 104"/>
                <a:gd name="T15" fmla="*/ 1577585607 h 80"/>
                <a:gd name="T16" fmla="*/ 2147483646 w 104"/>
                <a:gd name="T17" fmla="*/ 1003914847 h 80"/>
                <a:gd name="T18" fmla="*/ 2147483646 w 104"/>
                <a:gd name="T19" fmla="*/ 896355322 h 80"/>
                <a:gd name="T20" fmla="*/ 2147483646 w 104"/>
                <a:gd name="T21" fmla="*/ 1219039885 h 80"/>
                <a:gd name="T22" fmla="*/ 2147483646 w 104"/>
                <a:gd name="T23" fmla="*/ 1828565816 h 80"/>
                <a:gd name="T24" fmla="*/ 2147483646 w 104"/>
                <a:gd name="T25" fmla="*/ 1828565816 h 80"/>
                <a:gd name="T26" fmla="*/ 2147483646 w 104"/>
                <a:gd name="T27" fmla="*/ 1219039885 h 80"/>
                <a:gd name="T28" fmla="*/ 2147483646 w 104"/>
                <a:gd name="T29" fmla="*/ 824644981 h 80"/>
                <a:gd name="T30" fmla="*/ 2147483646 w 104"/>
                <a:gd name="T31" fmla="*/ 788789810 h 80"/>
                <a:gd name="T32" fmla="*/ 2147483646 w 104"/>
                <a:gd name="T33" fmla="*/ 537815589 h 80"/>
                <a:gd name="T34" fmla="*/ 1868965231 w 104"/>
                <a:gd name="T35" fmla="*/ 0 h 80"/>
                <a:gd name="T36" fmla="*/ 0 w 104"/>
                <a:gd name="T37" fmla="*/ 537815589 h 80"/>
                <a:gd name="T38" fmla="*/ 0 w 104"/>
                <a:gd name="T39" fmla="*/ 788789810 h 80"/>
                <a:gd name="T40" fmla="*/ 682893794 w 104"/>
                <a:gd name="T41" fmla="*/ 1003914847 h 80"/>
                <a:gd name="T42" fmla="*/ 682893794 w 104"/>
                <a:gd name="T43" fmla="*/ 1577585607 h 80"/>
                <a:gd name="T44" fmla="*/ 754775458 w 104"/>
                <a:gd name="T45" fmla="*/ 1577585607 h 80"/>
                <a:gd name="T46" fmla="*/ 2147483646 w 104"/>
                <a:gd name="T47" fmla="*/ 1577585607 h 80"/>
                <a:gd name="T48" fmla="*/ 2147483646 w 104"/>
                <a:gd name="T49" fmla="*/ 1721000303 h 80"/>
                <a:gd name="T50" fmla="*/ 2147483646 w 104"/>
                <a:gd name="T51" fmla="*/ 2147483646 h 80"/>
                <a:gd name="T52" fmla="*/ 1833024399 w 104"/>
                <a:gd name="T53" fmla="*/ 2147483646 h 80"/>
                <a:gd name="T54" fmla="*/ 1329840760 w 104"/>
                <a:gd name="T55" fmla="*/ 2147483646 h 80"/>
                <a:gd name="T56" fmla="*/ 1114189773 w 104"/>
                <a:gd name="T57" fmla="*/ 1721000303 h 80"/>
                <a:gd name="T58" fmla="*/ 1114189773 w 104"/>
                <a:gd name="T59" fmla="*/ 1577585607 h 80"/>
                <a:gd name="T60" fmla="*/ 2147483646 w 104"/>
                <a:gd name="T61" fmla="*/ 1577585607 h 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7008813" y="2006600"/>
            <a:ext cx="2205037" cy="2397125"/>
            <a:chOff x="6894012" y="2226903"/>
            <a:chExt cx="2205196" cy="2397084"/>
          </a:xfrm>
        </p:grpSpPr>
        <p:sp>
          <p:nvSpPr>
            <p:cNvPr id="30" name="L 形 29"/>
            <p:cNvSpPr/>
            <p:nvPr/>
          </p:nvSpPr>
          <p:spPr>
            <a:xfrm rot="5400000">
              <a:off x="7333047" y="2862588"/>
              <a:ext cx="1322364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等腰三角形 30"/>
            <p:cNvSpPr/>
            <p:nvPr/>
          </p:nvSpPr>
          <p:spPr>
            <a:xfrm>
              <a:off x="8724531" y="2699970"/>
              <a:ext cx="374677" cy="374644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49" name="Freeform 105"/>
            <p:cNvSpPr>
              <a:spLocks noEditPoints="1"/>
            </p:cNvSpPr>
            <p:nvPr/>
          </p:nvSpPr>
          <p:spPr bwMode="auto">
            <a:xfrm>
              <a:off x="7653443" y="2226903"/>
              <a:ext cx="681922" cy="824299"/>
            </a:xfrm>
            <a:custGeom>
              <a:avLst/>
              <a:gdLst>
                <a:gd name="T0" fmla="*/ 0 w 77"/>
                <a:gd name="T1" fmla="*/ 2147483646 h 93"/>
                <a:gd name="T2" fmla="*/ 2147483646 w 77"/>
                <a:gd name="T3" fmla="*/ 1571211392 h 93"/>
                <a:gd name="T4" fmla="*/ 2147483646 w 77"/>
                <a:gd name="T5" fmla="*/ 2042568605 h 93"/>
                <a:gd name="T6" fmla="*/ 2147483646 w 77"/>
                <a:gd name="T7" fmla="*/ 2121134049 h 93"/>
                <a:gd name="T8" fmla="*/ 2147483646 w 77"/>
                <a:gd name="T9" fmla="*/ 2121134049 h 93"/>
                <a:gd name="T10" fmla="*/ 2147483646 w 77"/>
                <a:gd name="T11" fmla="*/ 2121134049 h 93"/>
                <a:gd name="T12" fmla="*/ 2147483646 w 77"/>
                <a:gd name="T13" fmla="*/ 2147483646 h 93"/>
                <a:gd name="T14" fmla="*/ 2147483646 w 77"/>
                <a:gd name="T15" fmla="*/ 2147483646 h 93"/>
                <a:gd name="T16" fmla="*/ 2147483646 w 77"/>
                <a:gd name="T17" fmla="*/ 2147483646 h 93"/>
                <a:gd name="T18" fmla="*/ 2147483646 w 77"/>
                <a:gd name="T19" fmla="*/ 2147483646 h 93"/>
                <a:gd name="T20" fmla="*/ 2147483646 w 77"/>
                <a:gd name="T21" fmla="*/ 2147483646 h 93"/>
                <a:gd name="T22" fmla="*/ 2147483646 w 77"/>
                <a:gd name="T23" fmla="*/ 2147483646 h 93"/>
                <a:gd name="T24" fmla="*/ 2147483646 w 77"/>
                <a:gd name="T25" fmla="*/ 2147483646 h 93"/>
                <a:gd name="T26" fmla="*/ 2147483646 w 77"/>
                <a:gd name="T27" fmla="*/ 2147483646 h 93"/>
                <a:gd name="T28" fmla="*/ 2147483646 w 77"/>
                <a:gd name="T29" fmla="*/ 2147483646 h 93"/>
                <a:gd name="T30" fmla="*/ 2147483646 w 77"/>
                <a:gd name="T31" fmla="*/ 2147483646 h 93"/>
                <a:gd name="T32" fmla="*/ 2147483646 w 77"/>
                <a:gd name="T33" fmla="*/ 2147483646 h 93"/>
                <a:gd name="T34" fmla="*/ 2147483646 w 77"/>
                <a:gd name="T35" fmla="*/ 2147483646 h 93"/>
                <a:gd name="T36" fmla="*/ 2147483646 w 77"/>
                <a:gd name="T37" fmla="*/ 2147483646 h 93"/>
                <a:gd name="T38" fmla="*/ 2147483646 w 77"/>
                <a:gd name="T39" fmla="*/ 2147483646 h 93"/>
                <a:gd name="T40" fmla="*/ 2147483646 w 77"/>
                <a:gd name="T41" fmla="*/ 2147483646 h 93"/>
                <a:gd name="T42" fmla="*/ 2147483646 w 77"/>
                <a:gd name="T43" fmla="*/ 2147483646 h 93"/>
                <a:gd name="T44" fmla="*/ 2147483646 w 77"/>
                <a:gd name="T45" fmla="*/ 2147483646 h 93"/>
                <a:gd name="T46" fmla="*/ 2147483646 w 77"/>
                <a:gd name="T47" fmla="*/ 2147483646 h 93"/>
                <a:gd name="T48" fmla="*/ 2147483646 w 77"/>
                <a:gd name="T49" fmla="*/ 2147483646 h 93"/>
                <a:gd name="T50" fmla="*/ 2147483646 w 77"/>
                <a:gd name="T51" fmla="*/ 2147483646 h 93"/>
                <a:gd name="T52" fmla="*/ 2147483646 w 77"/>
                <a:gd name="T53" fmla="*/ 2147483646 h 93"/>
                <a:gd name="T54" fmla="*/ 2147483646 w 77"/>
                <a:gd name="T55" fmla="*/ 2147483646 h 93"/>
                <a:gd name="T56" fmla="*/ 2147483646 w 77"/>
                <a:gd name="T57" fmla="*/ 2147483646 h 93"/>
                <a:gd name="T58" fmla="*/ 549018059 w 77"/>
                <a:gd name="T59" fmla="*/ 2147483646 h 93"/>
                <a:gd name="T60" fmla="*/ 2147483646 w 77"/>
                <a:gd name="T61" fmla="*/ 2147483646 h 93"/>
                <a:gd name="T62" fmla="*/ 1490185549 w 77"/>
                <a:gd name="T63" fmla="*/ 2147483646 h 93"/>
                <a:gd name="T64" fmla="*/ 235289658 w 77"/>
                <a:gd name="T65" fmla="*/ 2147483646 h 93"/>
                <a:gd name="T66" fmla="*/ 2147483646 w 77"/>
                <a:gd name="T67" fmla="*/ 2147483646 h 93"/>
                <a:gd name="T68" fmla="*/ 2147483646 w 77"/>
                <a:gd name="T69" fmla="*/ 2147483646 h 93"/>
                <a:gd name="T70" fmla="*/ 2147483646 w 77"/>
                <a:gd name="T71" fmla="*/ 2147483646 h 93"/>
                <a:gd name="T72" fmla="*/ 2147483646 w 77"/>
                <a:gd name="T73" fmla="*/ 0 h 93"/>
                <a:gd name="T74" fmla="*/ 2147483646 w 77"/>
                <a:gd name="T75" fmla="*/ 2147483646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2289175" y="4491038"/>
            <a:ext cx="3168650" cy="1183292"/>
            <a:chOff x="1896905" y="629070"/>
            <a:chExt cx="3168549" cy="1182540"/>
          </a:xfrm>
        </p:grpSpPr>
        <p:sp>
          <p:nvSpPr>
            <p:cNvPr id="34" name="文本框 33"/>
            <p:cNvSpPr txBox="1"/>
            <p:nvPr/>
          </p:nvSpPr>
          <p:spPr>
            <a:xfrm>
              <a:off x="1896905" y="629070"/>
              <a:ext cx="3168549" cy="3997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智能拨弦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933417" y="1027279"/>
              <a:ext cx="2381174" cy="784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软硬件结合，实现</a:t>
              </a:r>
              <a:r>
                <a:rPr lang="en-US" altLang="zh-CN" sz="1600" dirty="0" err="1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MusicCoach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识别乐谱以及自动拨弦功能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993740" y="1019347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4730750" y="3973513"/>
            <a:ext cx="3168650" cy="1480800"/>
            <a:chOff x="1820705" y="667170"/>
            <a:chExt cx="3168549" cy="1480954"/>
          </a:xfrm>
        </p:grpSpPr>
        <p:sp>
          <p:nvSpPr>
            <p:cNvPr id="38" name="文本框 37"/>
            <p:cNvSpPr txBox="1"/>
            <p:nvPr/>
          </p:nvSpPr>
          <p:spPr>
            <a:xfrm>
              <a:off x="1820705" y="667170"/>
              <a:ext cx="3168549" cy="4000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听音辨错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858804" y="1132355"/>
              <a:ext cx="2236718" cy="1015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err="1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MusicCoach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通过对演奏时声音的收集分析，判断乐器演奏何时出现问题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955639" y="1075199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7162800" y="3328988"/>
            <a:ext cx="3168650" cy="1269017"/>
            <a:chOff x="1896905" y="667170"/>
            <a:chExt cx="3168549" cy="1269269"/>
          </a:xfrm>
        </p:grpSpPr>
        <p:sp>
          <p:nvSpPr>
            <p:cNvPr id="42" name="文本框 41"/>
            <p:cNvSpPr txBox="1"/>
            <p:nvPr/>
          </p:nvSpPr>
          <p:spPr>
            <a:xfrm>
              <a:off x="1896905" y="667170"/>
              <a:ext cx="3168549" cy="4001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听音纠错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896905" y="1151453"/>
              <a:ext cx="2312914" cy="7849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经过数据训练的</a:t>
              </a:r>
              <a:r>
                <a:rPr lang="en-US" altLang="zh-CN" sz="1600" dirty="0" err="1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MusicCoach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判断吉他演奏的错误原因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993740" y="1075238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9623425" y="2787650"/>
            <a:ext cx="3168650" cy="1326169"/>
            <a:chOff x="1896905" y="667170"/>
            <a:chExt cx="3168549" cy="1326337"/>
          </a:xfrm>
        </p:grpSpPr>
        <p:sp>
          <p:nvSpPr>
            <p:cNvPr id="46" name="文本框 45"/>
            <p:cNvSpPr txBox="1"/>
            <p:nvPr/>
          </p:nvSpPr>
          <p:spPr>
            <a:xfrm>
              <a:off x="1896905" y="667170"/>
              <a:ext cx="3168549" cy="4001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AI</a:t>
              </a:r>
              <a:r>
                <a:rPr lang="zh-CN" altLang="en-US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谱曲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901668" y="1208577"/>
              <a:ext cx="2512932" cy="7849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根据使用者提供的部分旋律进行完整乐曲的谱写和演奏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1993740" y="1113315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257175" y="4322763"/>
            <a:ext cx="1679575" cy="1568450"/>
            <a:chOff x="142583" y="4542955"/>
            <a:chExt cx="1679145" cy="1567915"/>
          </a:xfrm>
        </p:grpSpPr>
        <p:sp>
          <p:nvSpPr>
            <p:cNvPr id="50" name="L 形 49"/>
            <p:cNvSpPr/>
            <p:nvPr/>
          </p:nvSpPr>
          <p:spPr>
            <a:xfrm rot="5400000">
              <a:off x="477503" y="4766644"/>
              <a:ext cx="1009306" cy="1679145"/>
            </a:xfrm>
            <a:prstGeom prst="corner">
              <a:avLst>
                <a:gd name="adj1" fmla="val 21783"/>
                <a:gd name="adj2" fmla="val 21773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34" name="Freeform 46"/>
            <p:cNvSpPr>
              <a:spLocks noEditPoints="1"/>
            </p:cNvSpPr>
            <p:nvPr/>
          </p:nvSpPr>
          <p:spPr bwMode="auto">
            <a:xfrm>
              <a:off x="757315" y="4542955"/>
              <a:ext cx="449681" cy="453558"/>
            </a:xfrm>
            <a:custGeom>
              <a:avLst/>
              <a:gdLst>
                <a:gd name="T0" fmla="*/ 905368453 w 98"/>
                <a:gd name="T1" fmla="*/ 1595177230 h 99"/>
                <a:gd name="T2" fmla="*/ 842202039 w 98"/>
                <a:gd name="T3" fmla="*/ 1469243874 h 99"/>
                <a:gd name="T4" fmla="*/ 779040212 w 98"/>
                <a:gd name="T5" fmla="*/ 1553197918 h 99"/>
                <a:gd name="T6" fmla="*/ 736926210 w 98"/>
                <a:gd name="T7" fmla="*/ 1595177230 h 99"/>
                <a:gd name="T8" fmla="*/ 673764384 w 98"/>
                <a:gd name="T9" fmla="*/ 1574189865 h 99"/>
                <a:gd name="T10" fmla="*/ 42109414 w 98"/>
                <a:gd name="T11" fmla="*/ 944513919 h 99"/>
                <a:gd name="T12" fmla="*/ 147385242 w 98"/>
                <a:gd name="T13" fmla="*/ 209891982 h 99"/>
                <a:gd name="T14" fmla="*/ 842202039 w 98"/>
                <a:gd name="T15" fmla="*/ 545717320 h 99"/>
                <a:gd name="T16" fmla="*/ 1494909422 w 98"/>
                <a:gd name="T17" fmla="*/ 0 h 99"/>
                <a:gd name="T18" fmla="*/ 1010644282 w 98"/>
                <a:gd name="T19" fmla="*/ 1658143908 h 99"/>
                <a:gd name="T20" fmla="*/ 736926210 w 98"/>
                <a:gd name="T21" fmla="*/ 2077927872 h 99"/>
                <a:gd name="T22" fmla="*/ 610597969 w 98"/>
                <a:gd name="T23" fmla="*/ 1993969247 h 99"/>
                <a:gd name="T24" fmla="*/ 905368453 w 98"/>
                <a:gd name="T25" fmla="*/ 1595177230 h 99"/>
                <a:gd name="T26" fmla="*/ 989587281 w 98"/>
                <a:gd name="T27" fmla="*/ 1196380632 h 99"/>
                <a:gd name="T28" fmla="*/ 1052753695 w 98"/>
                <a:gd name="T29" fmla="*/ 1322318570 h 99"/>
                <a:gd name="T30" fmla="*/ 1368581181 w 98"/>
                <a:gd name="T31" fmla="*/ 377804651 h 99"/>
                <a:gd name="T32" fmla="*/ 989587281 w 98"/>
                <a:gd name="T33" fmla="*/ 671655258 h 99"/>
                <a:gd name="T34" fmla="*/ 968534868 w 98"/>
                <a:gd name="T35" fmla="*/ 713629990 h 99"/>
                <a:gd name="T36" fmla="*/ 989587281 w 98"/>
                <a:gd name="T37" fmla="*/ 1196380632 h 99"/>
                <a:gd name="T38" fmla="*/ 589540968 w 98"/>
                <a:gd name="T39" fmla="*/ 1322318570 h 99"/>
                <a:gd name="T40" fmla="*/ 336879898 w 98"/>
                <a:gd name="T41" fmla="*/ 503738008 h 99"/>
                <a:gd name="T42" fmla="*/ 336879898 w 98"/>
                <a:gd name="T43" fmla="*/ 503738008 h 99"/>
                <a:gd name="T44" fmla="*/ 694816797 w 98"/>
                <a:gd name="T45" fmla="*/ 1280339257 h 99"/>
                <a:gd name="T46" fmla="*/ 273718072 w 98"/>
                <a:gd name="T47" fmla="*/ 440771330 h 99"/>
                <a:gd name="T48" fmla="*/ 210551657 w 98"/>
                <a:gd name="T49" fmla="*/ 923521972 h 99"/>
                <a:gd name="T50" fmla="*/ 589540968 w 98"/>
                <a:gd name="T51" fmla="*/ 1322318570 h 99"/>
                <a:gd name="T52" fmla="*/ 1158029524 w 98"/>
                <a:gd name="T53" fmla="*/ 1343305936 h 99"/>
                <a:gd name="T54" fmla="*/ 1431747595 w 98"/>
                <a:gd name="T55" fmla="*/ 377804651 h 99"/>
                <a:gd name="T56" fmla="*/ 1158029524 w 98"/>
                <a:gd name="T57" fmla="*/ 1343305936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8" h="99">
                  <a:moveTo>
                    <a:pt x="43" y="76"/>
                  </a:moveTo>
                  <a:cubicBezTo>
                    <a:pt x="42" y="75"/>
                    <a:pt x="41" y="73"/>
                    <a:pt x="40" y="70"/>
                  </a:cubicBezTo>
                  <a:cubicBezTo>
                    <a:pt x="39" y="71"/>
                    <a:pt x="38" y="73"/>
                    <a:pt x="37" y="74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2"/>
                    <a:pt x="4" y="62"/>
                    <a:pt x="2" y="45"/>
                  </a:cubicBezTo>
                  <a:cubicBezTo>
                    <a:pt x="0" y="28"/>
                    <a:pt x="10" y="19"/>
                    <a:pt x="7" y="10"/>
                  </a:cubicBezTo>
                  <a:cubicBezTo>
                    <a:pt x="21" y="13"/>
                    <a:pt x="33" y="19"/>
                    <a:pt x="40" y="26"/>
                  </a:cubicBezTo>
                  <a:cubicBezTo>
                    <a:pt x="52" y="11"/>
                    <a:pt x="67" y="11"/>
                    <a:pt x="71" y="0"/>
                  </a:cubicBezTo>
                  <a:cubicBezTo>
                    <a:pt x="98" y="38"/>
                    <a:pt x="94" y="74"/>
                    <a:pt x="48" y="79"/>
                  </a:cubicBezTo>
                  <a:cubicBezTo>
                    <a:pt x="44" y="86"/>
                    <a:pt x="40" y="93"/>
                    <a:pt x="35" y="99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4" y="89"/>
                    <a:pt x="39" y="83"/>
                    <a:pt x="43" y="76"/>
                  </a:cubicBezTo>
                  <a:close/>
                  <a:moveTo>
                    <a:pt x="47" y="57"/>
                  </a:moveTo>
                  <a:cubicBezTo>
                    <a:pt x="48" y="60"/>
                    <a:pt x="49" y="62"/>
                    <a:pt x="50" y="63"/>
                  </a:cubicBezTo>
                  <a:cubicBezTo>
                    <a:pt x="56" y="49"/>
                    <a:pt x="61" y="33"/>
                    <a:pt x="65" y="18"/>
                  </a:cubicBezTo>
                  <a:cubicBezTo>
                    <a:pt x="61" y="22"/>
                    <a:pt x="53" y="24"/>
                    <a:pt x="47" y="32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50" y="41"/>
                    <a:pt x="50" y="49"/>
                    <a:pt x="47" y="57"/>
                  </a:cubicBezTo>
                  <a:close/>
                  <a:moveTo>
                    <a:pt x="28" y="63"/>
                  </a:moveTo>
                  <a:cubicBezTo>
                    <a:pt x="25" y="49"/>
                    <a:pt x="22" y="36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2" y="33"/>
                    <a:pt x="29" y="46"/>
                    <a:pt x="33" y="61"/>
                  </a:cubicBezTo>
                  <a:cubicBezTo>
                    <a:pt x="47" y="44"/>
                    <a:pt x="38" y="27"/>
                    <a:pt x="13" y="21"/>
                  </a:cubicBezTo>
                  <a:cubicBezTo>
                    <a:pt x="15" y="27"/>
                    <a:pt x="9" y="33"/>
                    <a:pt x="10" y="44"/>
                  </a:cubicBezTo>
                  <a:cubicBezTo>
                    <a:pt x="11" y="56"/>
                    <a:pt x="24" y="61"/>
                    <a:pt x="28" y="63"/>
                  </a:cubicBezTo>
                  <a:close/>
                  <a:moveTo>
                    <a:pt x="55" y="64"/>
                  </a:moveTo>
                  <a:cubicBezTo>
                    <a:pt x="80" y="60"/>
                    <a:pt x="83" y="40"/>
                    <a:pt x="68" y="18"/>
                  </a:cubicBezTo>
                  <a:cubicBezTo>
                    <a:pt x="67" y="31"/>
                    <a:pt x="62" y="48"/>
                    <a:pt x="55" y="64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231775" y="5289550"/>
            <a:ext cx="1930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创意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-1181894" y="1200151"/>
            <a:ext cx="7023100" cy="1196975"/>
            <a:chOff x="-1181647" y="962885"/>
            <a:chExt cx="7022722" cy="1197926"/>
          </a:xfrm>
        </p:grpSpPr>
        <p:sp>
          <p:nvSpPr>
            <p:cNvPr id="2" name="矩形 1"/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-1181647" y="1289839"/>
              <a:ext cx="7022722" cy="4620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spc="3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AI-</a:t>
              </a:r>
              <a:r>
                <a:rPr lang="en-US" altLang="zh-CN" sz="2400" b="1" spc="300" dirty="0" err="1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MusicCoach</a:t>
              </a:r>
              <a:endParaRPr lang="zh-CN" altLang="en-US" sz="2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828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88229" y="254001"/>
            <a:ext cx="8403771" cy="22860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85549" y="86519"/>
            <a:ext cx="3566433" cy="585788"/>
            <a:chOff x="551544" y="82976"/>
            <a:chExt cx="3565765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825469" y="100487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项目可行性分析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815167" y="1146171"/>
            <a:ext cx="2957513" cy="4838700"/>
            <a:chOff x="146663" y="1194708"/>
            <a:chExt cx="2956560" cy="4838700"/>
          </a:xfrm>
        </p:grpSpPr>
        <p:grpSp>
          <p:nvGrpSpPr>
            <p:cNvPr id="11332" name="组合 8"/>
            <p:cNvGrpSpPr>
              <a:grpSpLocks/>
            </p:cNvGrpSpPr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grpSp>
            <p:nvGrpSpPr>
              <p:cNvPr id="11334" name="组合 3"/>
              <p:cNvGrpSpPr>
                <a:grpSpLocks/>
              </p:cNvGrpSpPr>
              <p:nvPr/>
            </p:nvGrpSpPr>
            <p:grpSpPr bwMode="auto">
              <a:xfrm>
                <a:off x="146663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272393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音乐信号处理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1751667" y="2074858"/>
            <a:ext cx="2944813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Python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的语音信号处理函数库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有限的单音、和弦的识别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时域频域多重分析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DSP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、通信原理等相关理论支持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905528" y="1146171"/>
            <a:ext cx="2955925" cy="4838700"/>
            <a:chOff x="3179561" y="1194708"/>
            <a:chExt cx="2956560" cy="4838700"/>
          </a:xfrm>
        </p:grpSpPr>
        <p:grpSp>
          <p:nvGrpSpPr>
            <p:cNvPr id="11326" name="组合 19"/>
            <p:cNvGrpSpPr>
              <a:grpSpLocks/>
            </p:cNvGrpSpPr>
            <p:nvPr/>
          </p:nvGrpSpPr>
          <p:grpSpPr bwMode="auto">
            <a:xfrm>
              <a:off x="3179561" y="1194708"/>
              <a:ext cx="2956560" cy="4838700"/>
              <a:chOff x="3179561" y="1194708"/>
              <a:chExt cx="2956560" cy="4838700"/>
            </a:xfrm>
          </p:grpSpPr>
          <p:grpSp>
            <p:nvGrpSpPr>
              <p:cNvPr id="11328" name="组合 27"/>
              <p:cNvGrpSpPr>
                <a:grpSpLocks/>
              </p:cNvGrpSpPr>
              <p:nvPr/>
            </p:nvGrpSpPr>
            <p:grpSpPr bwMode="auto">
              <a:xfrm>
                <a:off x="3179561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3179561" y="5804808"/>
                <a:ext cx="2956560" cy="228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27" name="文本框 25"/>
            <p:cNvSpPr txBox="1">
              <a:spLocks noChangeArrowheads="1"/>
            </p:cNvSpPr>
            <p:nvPr/>
          </p:nvSpPr>
          <p:spPr bwMode="auto">
            <a:xfrm>
              <a:off x="3305291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机器学习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6840441" y="2085994"/>
            <a:ext cx="2944812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学习各种错误下的音谱，完成错误类型判断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学习基本乐理，完成智能谱曲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.</a:t>
            </a: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机器学习和弦，分辨和弦中的单音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1309" name="组合 39"/>
          <p:cNvGrpSpPr>
            <a:grpSpLocks/>
          </p:cNvGrpSpPr>
          <p:nvPr/>
        </p:nvGrpSpPr>
        <p:grpSpPr bwMode="auto">
          <a:xfrm>
            <a:off x="10975963" y="1505354"/>
            <a:ext cx="803297" cy="1029318"/>
            <a:chOff x="10975553" y="1504766"/>
            <a:chExt cx="803146" cy="1029622"/>
          </a:xfrm>
        </p:grpSpPr>
        <p:sp>
          <p:nvSpPr>
            <p:cNvPr id="11310" name="Freeform 48"/>
            <p:cNvSpPr>
              <a:spLocks noEditPoints="1"/>
            </p:cNvSpPr>
            <p:nvPr/>
          </p:nvSpPr>
          <p:spPr bwMode="auto">
            <a:xfrm>
              <a:off x="11227025" y="1504766"/>
              <a:ext cx="300203" cy="476905"/>
            </a:xfrm>
            <a:custGeom>
              <a:avLst/>
              <a:gdLst>
                <a:gd name="T0" fmla="*/ 1144342472 w 67"/>
                <a:gd name="T1" fmla="*/ 202419178 h 106"/>
                <a:gd name="T2" fmla="*/ 1244722290 w 67"/>
                <a:gd name="T3" fmla="*/ 1032337357 h 106"/>
                <a:gd name="T4" fmla="*/ 1023884898 w 67"/>
                <a:gd name="T5" fmla="*/ 1335968374 h 106"/>
                <a:gd name="T6" fmla="*/ 1104186960 w 67"/>
                <a:gd name="T7" fmla="*/ 1315726906 h 106"/>
                <a:gd name="T8" fmla="*/ 1144342472 w 67"/>
                <a:gd name="T9" fmla="*/ 1477663148 h 106"/>
                <a:gd name="T10" fmla="*/ 1124264716 w 67"/>
                <a:gd name="T11" fmla="*/ 1619353423 h 106"/>
                <a:gd name="T12" fmla="*/ 1144342472 w 67"/>
                <a:gd name="T13" fmla="*/ 1740806729 h 106"/>
                <a:gd name="T14" fmla="*/ 1104186960 w 67"/>
                <a:gd name="T15" fmla="*/ 1882501504 h 106"/>
                <a:gd name="T16" fmla="*/ 301143935 w 67"/>
                <a:gd name="T17" fmla="*/ 1963467375 h 106"/>
                <a:gd name="T18" fmla="*/ 240915148 w 67"/>
                <a:gd name="T19" fmla="*/ 1922984439 h 106"/>
                <a:gd name="T20" fmla="*/ 240915148 w 67"/>
                <a:gd name="T21" fmla="*/ 1680082326 h 106"/>
                <a:gd name="T22" fmla="*/ 240915148 w 67"/>
                <a:gd name="T23" fmla="*/ 1659840858 h 106"/>
                <a:gd name="T24" fmla="*/ 240915148 w 67"/>
                <a:gd name="T25" fmla="*/ 1437175713 h 106"/>
                <a:gd name="T26" fmla="*/ 301143935 w 67"/>
                <a:gd name="T27" fmla="*/ 1396692777 h 106"/>
                <a:gd name="T28" fmla="*/ 321217210 w 67"/>
                <a:gd name="T29" fmla="*/ 1275243970 h 106"/>
                <a:gd name="T30" fmla="*/ 0 w 67"/>
                <a:gd name="T31" fmla="*/ 688227904 h 106"/>
                <a:gd name="T32" fmla="*/ 662512176 w 67"/>
                <a:gd name="T33" fmla="*/ 0 h 106"/>
                <a:gd name="T34" fmla="*/ 562132358 w 67"/>
                <a:gd name="T35" fmla="*/ 829918179 h 106"/>
                <a:gd name="T36" fmla="*/ 602283389 w 67"/>
                <a:gd name="T37" fmla="*/ 789435244 h 106"/>
                <a:gd name="T38" fmla="*/ 662512176 w 67"/>
                <a:gd name="T39" fmla="*/ 829918179 h 106"/>
                <a:gd name="T40" fmla="*/ 722740963 w 67"/>
                <a:gd name="T41" fmla="*/ 789435244 h 106"/>
                <a:gd name="T42" fmla="*/ 782969750 w 67"/>
                <a:gd name="T43" fmla="*/ 829918179 h 106"/>
                <a:gd name="T44" fmla="*/ 863276293 w 67"/>
                <a:gd name="T45" fmla="*/ 769193776 h 106"/>
                <a:gd name="T46" fmla="*/ 782969750 w 67"/>
                <a:gd name="T47" fmla="*/ 1052578825 h 106"/>
                <a:gd name="T48" fmla="*/ 883349568 w 67"/>
                <a:gd name="T49" fmla="*/ 1335968374 h 106"/>
                <a:gd name="T50" fmla="*/ 883349568 w 67"/>
                <a:gd name="T51" fmla="*/ 1174032132 h 106"/>
                <a:gd name="T52" fmla="*/ 1124264716 w 67"/>
                <a:gd name="T53" fmla="*/ 951371486 h 106"/>
                <a:gd name="T54" fmla="*/ 1043958173 w 67"/>
                <a:gd name="T55" fmla="*/ 303631016 h 106"/>
                <a:gd name="T56" fmla="*/ 301143935 w 67"/>
                <a:gd name="T57" fmla="*/ 303631016 h 106"/>
                <a:gd name="T58" fmla="*/ 220837392 w 67"/>
                <a:gd name="T59" fmla="*/ 971612954 h 106"/>
                <a:gd name="T60" fmla="*/ 461752540 w 67"/>
                <a:gd name="T61" fmla="*/ 1194273599 h 106"/>
                <a:gd name="T62" fmla="*/ 461752540 w 67"/>
                <a:gd name="T63" fmla="*/ 1356209842 h 106"/>
                <a:gd name="T64" fmla="*/ 582210114 w 67"/>
                <a:gd name="T65" fmla="*/ 1052578825 h 106"/>
                <a:gd name="T66" fmla="*/ 501903571 w 67"/>
                <a:gd name="T67" fmla="*/ 769193776 h 106"/>
                <a:gd name="T68" fmla="*/ 803047506 w 67"/>
                <a:gd name="T69" fmla="*/ 870401115 h 106"/>
                <a:gd name="T70" fmla="*/ 722740963 w 67"/>
                <a:gd name="T71" fmla="*/ 850159647 h 106"/>
                <a:gd name="T72" fmla="*/ 602283389 w 67"/>
                <a:gd name="T73" fmla="*/ 850159647 h 106"/>
                <a:gd name="T74" fmla="*/ 542054602 w 67"/>
                <a:gd name="T75" fmla="*/ 850159647 h 106"/>
                <a:gd name="T76" fmla="*/ 642438901 w 67"/>
                <a:gd name="T77" fmla="*/ 1032337357 h 106"/>
                <a:gd name="T78" fmla="*/ 642438901 w 67"/>
                <a:gd name="T79" fmla="*/ 1356209842 h 106"/>
                <a:gd name="T80" fmla="*/ 702663207 w 67"/>
                <a:gd name="T81" fmla="*/ 1032337357 h 106"/>
                <a:gd name="T82" fmla="*/ 702663207 w 67"/>
                <a:gd name="T83" fmla="*/ 1012095889 h 106"/>
                <a:gd name="T84" fmla="*/ 863276293 w 67"/>
                <a:gd name="T85" fmla="*/ 1943225907 h 106"/>
                <a:gd name="T86" fmla="*/ 682589932 w 67"/>
                <a:gd name="T87" fmla="*/ 2145645085 h 106"/>
                <a:gd name="T88" fmla="*/ 863276293 w 67"/>
                <a:gd name="T89" fmla="*/ 1943225907 h 106"/>
                <a:gd name="T90" fmla="*/ 341294966 w 67"/>
                <a:gd name="T91" fmla="*/ 1781289665 h 106"/>
                <a:gd name="T92" fmla="*/ 341294966 w 67"/>
                <a:gd name="T93" fmla="*/ 1821772601 h 106"/>
                <a:gd name="T94" fmla="*/ 1003807142 w 67"/>
                <a:gd name="T95" fmla="*/ 1740806729 h 106"/>
                <a:gd name="T96" fmla="*/ 1003807142 w 67"/>
                <a:gd name="T97" fmla="*/ 1477663148 h 106"/>
                <a:gd name="T98" fmla="*/ 341294966 w 67"/>
                <a:gd name="T99" fmla="*/ 1558629019 h 106"/>
                <a:gd name="T100" fmla="*/ 1003807142 w 67"/>
                <a:gd name="T101" fmla="*/ 1497904616 h 106"/>
                <a:gd name="T102" fmla="*/ 1003807142 w 67"/>
                <a:gd name="T103" fmla="*/ 1477663148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11" name="组合 71"/>
            <p:cNvGrpSpPr>
              <a:grpSpLocks/>
            </p:cNvGrpSpPr>
            <p:nvPr/>
          </p:nvGrpSpPr>
          <p:grpSpPr bwMode="auto">
            <a:xfrm>
              <a:off x="10975553" y="2088558"/>
              <a:ext cx="803146" cy="445830"/>
              <a:chOff x="9503808" y="2106700"/>
              <a:chExt cx="803146" cy="445830"/>
            </a:xfrm>
          </p:grpSpPr>
          <p:sp>
            <p:nvSpPr>
              <p:cNvPr id="11312" name="文本框 72"/>
              <p:cNvSpPr txBox="1">
                <a:spLocks noChangeArrowheads="1"/>
              </p:cNvSpPr>
              <p:nvPr/>
            </p:nvSpPr>
            <p:spPr bwMode="auto">
              <a:xfrm>
                <a:off x="9503808" y="2152420"/>
                <a:ext cx="80314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TILE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>
                <a:off x="9622861" y="2106876"/>
                <a:ext cx="54599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92313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谢谢您的观看与聆听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992313" y="3924203"/>
            <a:ext cx="2967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答辩人：冯韵菱</a:t>
            </a: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5865967" y="4929843"/>
            <a:ext cx="36342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号</a:t>
            </a: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5874692" y="3924203"/>
            <a:ext cx="3116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专业：通信工程</a:t>
            </a:r>
          </a:p>
        </p:txBody>
      </p:sp>
      <p:sp>
        <p:nvSpPr>
          <p:cNvPr id="33" name="矩形 32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2" cy="584775"/>
          </a:xfrm>
          <a:prstGeom prst="rect">
            <a:avLst/>
          </a:prstGeom>
          <a:blipFill dpi="0" rotWithShape="1">
            <a:blip r:embed="rId2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智能音乐助手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342</Words>
  <Application>Microsoft Office PowerPoint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微软雅黑</vt:lpstr>
      <vt:lpstr>微软雅黑 Light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yanan peng</dc:creator>
  <cp:lastModifiedBy>冯 韵菱</cp:lastModifiedBy>
  <cp:revision>83</cp:revision>
  <dcterms:created xsi:type="dcterms:W3CDTF">2015-04-13T12:15:43Z</dcterms:created>
  <dcterms:modified xsi:type="dcterms:W3CDTF">2020-09-04T01:23:19Z</dcterms:modified>
</cp:coreProperties>
</file>