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5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8288000" cy="10287000"/>
  <p:notesSz cx="6858000" cy="9144000"/>
  <p:embeddedFontLst>
    <p:embeddedFont>
      <p:font typeface="Agrandir Bold" charset="1" panose="00000800000000000000"/>
      <p:regular r:id="rId53"/>
    </p:embeddedFont>
    <p:embeddedFont>
      <p:font typeface="Agrandir" charset="1" panose="00000500000000000000"/>
      <p:regular r:id="rId54"/>
    </p:embeddedFont>
    <p:embeddedFont>
      <p:font typeface="The Seasons Italics" charset="1" panose="00000000000000000000"/>
      <p:regular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55" Target="notesMasters/notesMaster1.xml" Type="http://schemas.openxmlformats.org/officeDocument/2006/relationships/notesMaster"/><Relationship Id="rId56" Target="theme/theme2.xml" Type="http://schemas.openxmlformats.org/officeDocument/2006/relationships/theme"/><Relationship Id="rId57" Target="notesSlides/notesSlide1.xml" Type="http://schemas.openxmlformats.org/officeDocument/2006/relationships/notesSlide"/><Relationship Id="rId58" Target="fonts/font58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3545643"/>
          </a:xfrm>
          <a:custGeom>
            <a:avLst/>
            <a:gdLst/>
            <a:ahLst/>
            <a:cxnLst/>
            <a:rect r="r" b="b" t="t" l="l"/>
            <a:pathLst>
              <a:path h="3545643" w="18288000">
                <a:moveTo>
                  <a:pt x="0" y="0"/>
                </a:moveTo>
                <a:lnTo>
                  <a:pt x="18288000" y="0"/>
                </a:lnTo>
                <a:lnTo>
                  <a:pt x="18288000" y="3545643"/>
                </a:lnTo>
                <a:lnTo>
                  <a:pt x="0" y="354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2588" y="4506818"/>
            <a:ext cx="12816126" cy="582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3"/>
              </a:lnSpc>
              <a:spcBef>
                <a:spcPct val="0"/>
              </a:spcBef>
            </a:pPr>
            <a:r>
              <a:rPr lang="en-US" b="true" sz="2952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Zerobite: A Real-Time Food Donation and Waste Management System?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25013" y="5493221"/>
            <a:ext cx="220801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TEAM DETAILS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25013" y="6013286"/>
            <a:ext cx="6773098" cy="100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9"/>
              </a:lnSpc>
            </a:pPr>
            <a:r>
              <a:rPr lang="en-US" sz="2100" spc="88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NAME:   ALIN JEBITHA B      / 211423104032</a:t>
            </a:r>
          </a:p>
          <a:p>
            <a:pPr algn="l">
              <a:lnSpc>
                <a:spcPts val="3969"/>
              </a:lnSpc>
            </a:pPr>
            <a:r>
              <a:rPr lang="en-US" sz="2100" spc="88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NAME:   AMRIN JOSHIGA A / 211423104036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2519" y="8116751"/>
            <a:ext cx="3022521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BATCH NUMBER : A9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7871" y="9407388"/>
            <a:ext cx="325006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Date  :   31/10/2025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44587" y="8116751"/>
            <a:ext cx="449794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Domain: Full Stack Development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35300" y="8775245"/>
            <a:ext cx="4719638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Coordinator Name &amp; Designation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4644" y="9433740"/>
            <a:ext cx="4973836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Dr.Kavitha Subramaniam Professor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1385" y="8762069"/>
            <a:ext cx="6480201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2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rs. K. Cinthuja, M.E Assistant Professor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9889" y="5429554"/>
            <a:ext cx="1630442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SDG Goals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9889" y="6108536"/>
            <a:ext cx="2592943" cy="43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SDG 2: Zero Hunger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9889" y="6681306"/>
            <a:ext cx="6549628" cy="43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SDG 12: Responsible Consumption and Production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9889" y="7203885"/>
            <a:ext cx="3305532" cy="4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SDG 13: Climate Action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1184" y="3789268"/>
            <a:ext cx="6379607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23CS1512 S</a:t>
            </a:r>
            <a:r>
              <a:rPr lang="en-US" b="true" sz="2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ocially Relevant MiniProject.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333" y="2101599"/>
            <a:ext cx="17358056" cy="734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Food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wastage and hunger remain interconnected global problems, with large amounts of edible food wasted while millions suffer from hunger.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Restaurants, events, and households discard surplus food daily, even as nearby communities face food insecurity.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 absence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of a centralized, automated platform leads to poor coordination and delayed redistribution.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Manual p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rocesses such as phone calls or social media coordination are inefficient and prone to errors.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xisting systems lack real-time tracking and automation, reducing speed and effectiveness in food collection.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Expiry-time validation is often miss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ing, l</a:t>
            </a: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eading to potential distribution of unsafe or spoiled food.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Environmental pollution increases as food waste contributes to methane emissions and resource wastage.</a:t>
            </a:r>
          </a:p>
          <a:p>
            <a:pPr algn="just" marL="594989" indent="-297494" lvl="1">
              <a:lnSpc>
                <a:spcPts val="3858"/>
              </a:lnSpc>
              <a:spcBef>
                <a:spcPct val="0"/>
              </a:spcBef>
              <a:buFont typeface="Arial"/>
              <a:buChar char="•"/>
            </a:pPr>
            <a:r>
              <a:rPr lang="en-US" sz="2755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 smart digital solution is essential to connect donors and NGOs in real time for faster, safer food redistribution.</a:t>
            </a:r>
          </a:p>
          <a:p>
            <a:pPr algn="just">
              <a:lnSpc>
                <a:spcPts val="385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965450" y="127648"/>
            <a:ext cx="8357100" cy="1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 STATEMENT</a:t>
            </a:r>
          </a:p>
        </p:txBody>
      </p:sp>
      <p:sp>
        <p:nvSpPr>
          <p:cNvPr name="AutoShape 4" id="4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1649" y="2551274"/>
            <a:ext cx="14852509" cy="6813589"/>
          </a:xfrm>
          <a:custGeom>
            <a:avLst/>
            <a:gdLst/>
            <a:ahLst/>
            <a:cxnLst/>
            <a:rect r="r" b="b" t="t" l="l"/>
            <a:pathLst>
              <a:path h="6813589" w="14852509">
                <a:moveTo>
                  <a:pt x="0" y="0"/>
                </a:moveTo>
                <a:lnTo>
                  <a:pt x="14852510" y="0"/>
                </a:lnTo>
                <a:lnTo>
                  <a:pt x="14852510" y="6813588"/>
                </a:lnTo>
                <a:lnTo>
                  <a:pt x="0" y="6813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24016" y="221290"/>
            <a:ext cx="11992690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SYSTEM ARCHITECTURE DIAGRAM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76723" y="2093665"/>
            <a:ext cx="9887277" cy="7415458"/>
          </a:xfrm>
          <a:custGeom>
            <a:avLst/>
            <a:gdLst/>
            <a:ahLst/>
            <a:cxnLst/>
            <a:rect r="r" b="b" t="t" l="l"/>
            <a:pathLst>
              <a:path h="7415458" w="9887277">
                <a:moveTo>
                  <a:pt x="0" y="0"/>
                </a:moveTo>
                <a:lnTo>
                  <a:pt x="9887276" y="0"/>
                </a:lnTo>
                <a:lnTo>
                  <a:pt x="9887276" y="7415458"/>
                </a:lnTo>
                <a:lnTo>
                  <a:pt x="0" y="74154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10850" y="221290"/>
            <a:ext cx="7419023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SEQUENCE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528555" y="2026237"/>
            <a:ext cx="9230891" cy="7535323"/>
          </a:xfrm>
          <a:custGeom>
            <a:avLst/>
            <a:gdLst/>
            <a:ahLst/>
            <a:cxnLst/>
            <a:rect r="r" b="b" t="t" l="l"/>
            <a:pathLst>
              <a:path h="7535323" w="9230891">
                <a:moveTo>
                  <a:pt x="0" y="0"/>
                </a:moveTo>
                <a:lnTo>
                  <a:pt x="9230890" y="0"/>
                </a:lnTo>
                <a:lnTo>
                  <a:pt x="9230890" y="7535323"/>
                </a:lnTo>
                <a:lnTo>
                  <a:pt x="0" y="7535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5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95709" y="221290"/>
            <a:ext cx="5849303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STATE DIAGRAM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065380" y="221290"/>
            <a:ext cx="350996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89279" y="1728493"/>
            <a:ext cx="6417056" cy="4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1.  USER</a:t>
            </a: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AUTHENTICATION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9705" y="2441597"/>
            <a:ext cx="17068589" cy="725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Ensur</a:t>
            </a: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 only verified users (Donors or NGOs) can securely access and interact with the ZeroBite platform.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is built using Django REST Framework (DRF) with JSON Web Tokens (JWT) for secure, stateless authentication.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This supports role-based access control (RBAC) to limit actions based on user type (Donor or NGO).</a:t>
            </a:r>
          </a:p>
          <a:p>
            <a:pPr algn="just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Registration Process: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Collects user details — name, email, password, and role.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Validates all inputs for accuracy and security.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Passwords are encrypted using Django’s PBKDF2 hashing algorithm before storage.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Verified user information is stored in the MySQL database, and a success response is sent to the frontend.</a:t>
            </a:r>
          </a:p>
          <a:p>
            <a:pPr algn="just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Login and Token Handling: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User logs in with email and password; backend verifies credentials.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If valid, the system generates JWT access and refresh tokens.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frontend stores tokens securely and includes them in each request for authorization.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Expired tokens are refreshed using the refresh token to maintain secure sessions.</a:t>
            </a:r>
          </a:p>
          <a:p>
            <a:pPr algn="just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Role-Based Access: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Donors: Can add and manage their own food donation posts.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NGOs: Can browse, request, and confirm available donations.</a:t>
            </a:r>
          </a:p>
          <a:p>
            <a:pPr algn="just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Any unauthorized action outside a user’s role is denied automatically by the backend.</a:t>
            </a: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065380" y="221290"/>
            <a:ext cx="350996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386" y="1614193"/>
            <a:ext cx="6833541" cy="4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2.  FOOD DONATION MANAGEMENT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4732" y="2212828"/>
            <a:ext cx="17098537" cy="285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Food Donation Management Module is the core component of the ZeroBite System, responsible for managing the complete donation lifecycle — from creation and storage to viewing and confirmation.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seamlessly integrates the React.js frontend with the Django REST Framework backend, ensuring smooth data flow and communication between users and the server.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All donation records are securely stored in a MySQL database, maintaining data integrity, accuracy, and real-time accessibility for both donors and NGOs.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4732" y="4764026"/>
            <a:ext cx="17098537" cy="4856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Donation Process: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Donors log in and create donation entries with food type, quantity, expiry time, and pickup location.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Frontend validates inputs and sends data to the backend via POST API.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Backend verifies the donor, stores details in the Donation Table, and returns a success response.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Viewing and Access: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NGOs can view available, non-expired donations through the dashboard using GET API calls.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New donations appear instantly without page refresh, ensuring real-time updates.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Management and Tracking: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Donors can update or withdraw donations; expired ones can’t be edited.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All donation actions are logged for transparency and accountability.</a:t>
            </a:r>
          </a:p>
          <a:p>
            <a:pPr algn="just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Follows RESTful design for fast performance and accurate data handling.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065380" y="221290"/>
            <a:ext cx="350996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614193"/>
            <a:ext cx="6833541" cy="4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3.  AUTOMATIC EXPIRY REMOVAL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3441" y="2098697"/>
            <a:ext cx="17098537" cy="39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Automatic Expiry Removal Module automatically detects and removes expired food donations to ensure food safety and reliability within the ZeroBite system.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operates silently in the background, checking expiry times at regular intervals without requiring any manual action.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When donors add a donation, they are required to specify an expiry time (Tₑ), which is stored in the MySQL database.</a:t>
            </a:r>
          </a:p>
          <a:p>
            <a:pPr algn="just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system continuously compares the current time (Tₙ) with the expiry time (Tₑ) to determine whether a donation remains valid or needs to be marked as expired.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41519" y="6416697"/>
            <a:ext cx="8563333" cy="224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Condition for expiry: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If Tₙ ≥ Tₑ, the donation is considered Expired.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Remaining time before expiry: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ΔT = Tₑ – Tₙ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If ΔT ≤ 0, the donation is marked as Expired automatically.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1519" y="5791222"/>
            <a:ext cx="3123486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EXPIRY TIME LOGIC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295825" y="221290"/>
            <a:ext cx="304907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MODULE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343725" y="1614193"/>
            <a:ext cx="6833541" cy="45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4. LIVE MAP INTEGRATION MODULE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4732" y="2365397"/>
            <a:ext cx="17098537" cy="304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Live Map Integration Module in the ZeroBite system enables real-time connectivity between donors and NGOs through an interactive map interface.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visualizes donation locations, tracks routes, and ensures quick, efficient food collection.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By integrating location and mapping technologies, this module plays a key role in reducing food wastage and improving coordination.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4732" y="5000625"/>
            <a:ext cx="17098537" cy="452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Aut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omatically captures latitude and longitude of donor locations using the Geolocation API.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Displays all active donations as interactive map markers via the Google Maps API.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ach marker shows important details such as donor name, food type, quantity, and expiry time.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NGOs can click on a marker to view the shortest route for pickup, saving time and preserving food freshness.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map updates dynamically as new donations are added or old ones expire.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Ensures real-time data accuracy and smooth donor–NGO coordination.</a:t>
            </a:r>
          </a:p>
          <a:p>
            <a:pPr algn="just" marL="604518" indent="-302259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Promotes faster response, efficient logistics, and reduced food wastage across multiple locations.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385" y="2023292"/>
            <a:ext cx="17298457" cy="794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proposed system implements secure user authentication and role-based access control to manage user permissions effectively.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Each user is assigned a specific role — Restaurant, NGO, or Volunteer — which determines their access level and functionalities.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Restaurants and event organizers can create and post detailed food donations.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NGOs can browse, filter, and request available food items from nearby donors.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Volunteers play a support role by assisting in collection, transportation, and delivery of food to recipients.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When a donation is created, all essential details such as food name, quantity, expiry time, location coordinates (latitude &amp; longitude), and donor info are stored in the MySQL database.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system includes a freshness monitoring mechanism that uses a countdown timer to track the remaining valid time for each donation.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remaining time before expiry is dynamically calculated using the formula: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Remaining Seconds = max(0, (ExpiryTime − CurrentTime) / 1000)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Once the remaining time reaches zero, the donation is automatically flagged as expired and removed from the active donation list.</a:t>
            </a:r>
          </a:p>
          <a:p>
            <a:pPr algn="just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This feature ensures food safety and hygiene, allowing NGOs to access only safe, non-expired food items, while improving efficiency and trust in the redistribution process.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AutoShape 3" id="3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008878" y="221290"/>
            <a:ext cx="562296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METHODOLOGY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324936" y="221290"/>
            <a:ext cx="2990850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0279" y="1822718"/>
            <a:ext cx="17120163" cy="793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Functional Testing: Conducted to verify the operation of each core module including login, donation posting, expiry removal, and live map tracking.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Usability Testing: Focused on ensuring the interface is simple, responsive, and easily navigable for both donors and NGOs with minimal training.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Performance Testing: Measured how efficiently the system responds under multiple concurrent user requests and database operations.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Security Testing: Validated JWT authentication, encrypted passwords, and secure API communication to prevent unauthorized data access.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Integration Testing: Checked the seamless interaction between frontend, backend, and database layers for error-free synchronization.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Compatibility Testing: Ensured smooth functioning across different browsers and devices, including mobile and desktop platforms.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Load Testing: Evaluated system stability when multiple donations and NGO requests were processed simultaneously.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API Testing: Performed using Postman to verify all REST endpoints return correct data and handle edge cases properly.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Validation Testing: Confirmed that user inputs, expiry checks, and food listings meet all functional and safety requirements.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965450" y="127648"/>
            <a:ext cx="8357100" cy="1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2255" y="2479013"/>
            <a:ext cx="6770399" cy="707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Abstract                                                                  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Introduction                                                              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Objective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Litreature survey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Problem statement 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Architecture diagram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State Diagram</a:t>
            </a:r>
          </a:p>
          <a:p>
            <a:pPr algn="l" marL="669286" indent="-334643" lvl="1">
              <a:lnSpc>
                <a:spcPts val="7005"/>
              </a:lnSpc>
              <a:buAutoNum type="arabicPeriod" startAt="1"/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Modules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85975" y="2479013"/>
            <a:ext cx="4483775" cy="707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9.</a:t>
            </a: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Methodology 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10.Testing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11.Validation test Cases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12.Performance analysis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13.Experimental Results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14.Conclusion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15.Future work </a:t>
            </a:r>
          </a:p>
          <a:p>
            <a:pPr algn="l">
              <a:lnSpc>
                <a:spcPts val="7005"/>
              </a:lnSpc>
            </a:pPr>
            <a:r>
              <a:rPr lang="en-US" sz="30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16.References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74726" y="1877723"/>
          <a:ext cx="15538549" cy="8193857"/>
        </p:xfrm>
        <a:graphic>
          <a:graphicData uri="http://schemas.openxmlformats.org/drawingml/2006/table">
            <a:tbl>
              <a:tblPr/>
              <a:tblGrid>
                <a:gridCol w="3884637"/>
                <a:gridCol w="3884637"/>
                <a:gridCol w="3884637"/>
                <a:gridCol w="3884637"/>
              </a:tblGrid>
              <a:tr h="8708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Test 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Input 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Expected 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Actual 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Login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Valid username &amp; password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User redirected to dashboard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Add Donation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Valid donation details entered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Donation saved successfully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Expiry Check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Expired food entry detected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Automatically removed from 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5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Map 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Valid coordinates provided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Live markers displayed on map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Token Authentication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Expired token used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Access denied with error message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731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Role Restriction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NGO tries to add donation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Action blocked by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576616" y="221290"/>
            <a:ext cx="8487489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VALIDATION TEST CASES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1793" y="2059305"/>
            <a:ext cx="17224414" cy="7198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system achieved an average response time of under 2 seconds for all major actions such as login, posting, and map updates.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Data synchronization accuracy reached nearly 100%, ensuring all users view updated food listings without delay.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Expiry validation efficiency was recorded at 98%, with automatic removal of expired items verified during testing.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live map module updated within 1 second, maintaining real-time accuracy of donor and NGO locations.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System uptime measured at 99%, confirming high availability and reliability under normal operating conditions.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Database query performance remained consistent even with large data volumes, ensuring scalability for future expansion.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Error rate was minimal, with most detected issues resolved during early test iterations.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Overall, the system proved to be stable, secure, and responsive, meeting all functional and non-functional requirements.</a:t>
            </a:r>
          </a:p>
        </p:txBody>
      </p:sp>
      <p:sp>
        <p:nvSpPr>
          <p:cNvPr name="AutoShape 3" id="3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319441" y="221290"/>
            <a:ext cx="9001839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PERFORMANCE ANALYSIS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3813" y="3279003"/>
            <a:ext cx="7964239" cy="4121494"/>
          </a:xfrm>
          <a:custGeom>
            <a:avLst/>
            <a:gdLst/>
            <a:ahLst/>
            <a:cxnLst/>
            <a:rect r="r" b="b" t="t" l="l"/>
            <a:pathLst>
              <a:path h="4121494" w="7964239">
                <a:moveTo>
                  <a:pt x="0" y="0"/>
                </a:moveTo>
                <a:lnTo>
                  <a:pt x="7964239" y="0"/>
                </a:lnTo>
                <a:lnTo>
                  <a:pt x="7964239" y="4121494"/>
                </a:lnTo>
                <a:lnTo>
                  <a:pt x="0" y="4121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3459" y="106330"/>
            <a:ext cx="866108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EXPERIMENTAL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79615" y="7678497"/>
            <a:ext cx="1912635" cy="32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7"/>
              </a:lnSpc>
              <a:spcBef>
                <a:spcPct val="0"/>
              </a:spcBef>
            </a:pPr>
            <a:r>
              <a:rPr lang="en-US" b="true" sz="169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Registration Page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356743" y="3255186"/>
            <a:ext cx="8177444" cy="4139831"/>
          </a:xfrm>
          <a:custGeom>
            <a:avLst/>
            <a:gdLst/>
            <a:ahLst/>
            <a:cxnLst/>
            <a:rect r="r" b="b" t="t" l="l"/>
            <a:pathLst>
              <a:path h="4139831" w="8177444">
                <a:moveTo>
                  <a:pt x="0" y="0"/>
                </a:moveTo>
                <a:lnTo>
                  <a:pt x="8177444" y="0"/>
                </a:lnTo>
                <a:lnTo>
                  <a:pt x="8177444" y="4139831"/>
                </a:lnTo>
                <a:lnTo>
                  <a:pt x="0" y="4139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43432" y="7676217"/>
            <a:ext cx="1145332" cy="33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9"/>
              </a:lnSpc>
              <a:spcBef>
                <a:spcPct val="0"/>
              </a:spcBef>
            </a:pPr>
            <a:r>
              <a:rPr lang="en-US" b="true" sz="1706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Login Page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6717" y="3127692"/>
            <a:ext cx="8744271" cy="3989573"/>
          </a:xfrm>
          <a:custGeom>
            <a:avLst/>
            <a:gdLst/>
            <a:ahLst/>
            <a:cxnLst/>
            <a:rect r="r" b="b" t="t" l="l"/>
            <a:pathLst>
              <a:path h="3989573" w="8744271">
                <a:moveTo>
                  <a:pt x="0" y="0"/>
                </a:moveTo>
                <a:lnTo>
                  <a:pt x="8744270" y="0"/>
                </a:lnTo>
                <a:lnTo>
                  <a:pt x="8744270" y="3989574"/>
                </a:lnTo>
                <a:lnTo>
                  <a:pt x="0" y="3989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3459" y="171183"/>
            <a:ext cx="866108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EXPERIMENTAL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50991" y="7688225"/>
            <a:ext cx="1295721" cy="362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9"/>
              </a:lnSpc>
              <a:spcBef>
                <a:spcPct val="0"/>
              </a:spcBef>
            </a:pPr>
            <a:r>
              <a:rPr lang="en-US" b="true" sz="1856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Dashboard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144000" y="3127692"/>
            <a:ext cx="8880560" cy="4073957"/>
          </a:xfrm>
          <a:custGeom>
            <a:avLst/>
            <a:gdLst/>
            <a:ahLst/>
            <a:cxnLst/>
            <a:rect r="r" b="b" t="t" l="l"/>
            <a:pathLst>
              <a:path h="4073957" w="8880560">
                <a:moveTo>
                  <a:pt x="0" y="0"/>
                </a:moveTo>
                <a:lnTo>
                  <a:pt x="8880560" y="0"/>
                </a:lnTo>
                <a:lnTo>
                  <a:pt x="8880560" y="4073957"/>
                </a:lnTo>
                <a:lnTo>
                  <a:pt x="0" y="40739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08778" y="7413927"/>
            <a:ext cx="1551004" cy="330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6"/>
              </a:lnSpc>
              <a:spcBef>
                <a:spcPct val="0"/>
              </a:spcBef>
            </a:pPr>
            <a:r>
              <a:rPr lang="en-US" b="true" sz="1704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Donation Page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10524" y="3014435"/>
            <a:ext cx="6860058" cy="4819191"/>
          </a:xfrm>
          <a:custGeom>
            <a:avLst/>
            <a:gdLst/>
            <a:ahLst/>
            <a:cxnLst/>
            <a:rect r="r" b="b" t="t" l="l"/>
            <a:pathLst>
              <a:path h="4819191" w="6860058">
                <a:moveTo>
                  <a:pt x="0" y="0"/>
                </a:moveTo>
                <a:lnTo>
                  <a:pt x="6860058" y="0"/>
                </a:lnTo>
                <a:lnTo>
                  <a:pt x="6860058" y="4819191"/>
                </a:lnTo>
                <a:lnTo>
                  <a:pt x="0" y="4819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3459" y="127711"/>
            <a:ext cx="8661082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EXPERIMENTAL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27066" y="8135829"/>
            <a:ext cx="2226974" cy="33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1"/>
              </a:lnSpc>
              <a:spcBef>
                <a:spcPct val="0"/>
              </a:spcBef>
            </a:pPr>
            <a:r>
              <a:rPr lang="en-US" b="true" sz="176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Donation Form Page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671243" y="3385901"/>
            <a:ext cx="9085382" cy="4042995"/>
          </a:xfrm>
          <a:custGeom>
            <a:avLst/>
            <a:gdLst/>
            <a:ahLst/>
            <a:cxnLst/>
            <a:rect r="r" b="b" t="t" l="l"/>
            <a:pathLst>
              <a:path h="4042995" w="9085382">
                <a:moveTo>
                  <a:pt x="0" y="0"/>
                </a:moveTo>
                <a:lnTo>
                  <a:pt x="9085382" y="0"/>
                </a:lnTo>
                <a:lnTo>
                  <a:pt x="9085382" y="4042995"/>
                </a:lnTo>
                <a:lnTo>
                  <a:pt x="0" y="40429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97736" y="7733789"/>
            <a:ext cx="2232395" cy="32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0"/>
              </a:lnSpc>
              <a:spcBef>
                <a:spcPct val="0"/>
              </a:spcBef>
            </a:pPr>
            <a:r>
              <a:rPr lang="en-US" b="true" sz="169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Location being visible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93930" y="3284832"/>
            <a:ext cx="8572729" cy="3879160"/>
          </a:xfrm>
          <a:custGeom>
            <a:avLst/>
            <a:gdLst/>
            <a:ahLst/>
            <a:cxnLst/>
            <a:rect r="r" b="b" t="t" l="l"/>
            <a:pathLst>
              <a:path h="3879160" w="8572729">
                <a:moveTo>
                  <a:pt x="0" y="0"/>
                </a:moveTo>
                <a:lnTo>
                  <a:pt x="8572729" y="0"/>
                </a:lnTo>
                <a:lnTo>
                  <a:pt x="8572729" y="3879160"/>
                </a:lnTo>
                <a:lnTo>
                  <a:pt x="0" y="3879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80295" y="221290"/>
            <a:ext cx="9190487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EXPERIMENTAL RESULTS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09577" y="7399428"/>
            <a:ext cx="3341436" cy="321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  <a:spcBef>
                <a:spcPct val="0"/>
              </a:spcBef>
            </a:pPr>
            <a:r>
              <a:rPr lang="en-US" b="true" sz="1583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Track Donation Using Google Map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075538" y="3284832"/>
            <a:ext cx="8934536" cy="4020541"/>
          </a:xfrm>
          <a:custGeom>
            <a:avLst/>
            <a:gdLst/>
            <a:ahLst/>
            <a:cxnLst/>
            <a:rect r="r" b="b" t="t" l="l"/>
            <a:pathLst>
              <a:path h="4020541" w="8934536">
                <a:moveTo>
                  <a:pt x="0" y="0"/>
                </a:moveTo>
                <a:lnTo>
                  <a:pt x="8934536" y="0"/>
                </a:lnTo>
                <a:lnTo>
                  <a:pt x="8934536" y="4020542"/>
                </a:lnTo>
                <a:lnTo>
                  <a:pt x="0" y="40205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719278" y="7918542"/>
            <a:ext cx="1647057" cy="36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6"/>
              </a:lnSpc>
              <a:spcBef>
                <a:spcPct val="0"/>
              </a:spcBef>
            </a:pPr>
            <a:r>
              <a:rPr lang="en-US" b="true" sz="1897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Order Placed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00832" y="170711"/>
            <a:ext cx="4839057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CONCULSION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3696" y="1658582"/>
            <a:ext cx="16700607" cy="880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ZeroBite system c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onnects restaurants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, event organizers,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and NGOs to enable efficient redis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tribution of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surplus food.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en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sur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ex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cess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dible food reaches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those in need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safely and promptly.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platform allows donors to share precise pickup locations for easy coordination and faste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 colle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ion.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xpiry time tracking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ensures all redistrib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uted food remains fresh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nd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afe for consumption.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 system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enhances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ef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ficiency a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transpar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ency in th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 food do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nation and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collection process.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ts simple and 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iable de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ign makes it easy for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us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rs to 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operat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during time-critical situations.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ZeroBite minimiz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 food wast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ag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 by redirecti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ng surplus foo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to underprivileged communities.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actively suppo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 hunger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relief efforts and st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rengthens community engagement.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project encourages social responsibility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and sustainability through technology.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Overall, ZeroBite transforms food surplus into a social good, reducing both hunger and environmental impact</a:t>
            </a:r>
            <a:r>
              <a:rPr lang="en-US" sz="28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.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265399" y="221290"/>
            <a:ext cx="5479926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FUTURE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057" y="2473444"/>
            <a:ext cx="16700607" cy="646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5" indent="-356233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Mobile Application Development</a:t>
            </a:r>
            <a:r>
              <a:rPr lang="en-US" sz="3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Expand ZeroBite into mobile platforms for easy access and real-time food management.</a:t>
            </a:r>
          </a:p>
          <a:p>
            <a:pPr algn="l" marL="712465" indent="-356233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AI-Based Expiry Prediction</a:t>
            </a:r>
            <a:r>
              <a:rPr lang="en-US" sz="3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Use AI to predict food shelf life based on type, temperature, and storage conditions.</a:t>
            </a:r>
          </a:p>
          <a:p>
            <a:pPr algn="l" marL="712465" indent="-356233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Real-Time Notification System</a:t>
            </a:r>
            <a:r>
              <a:rPr lang="en-US" sz="3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Send instant alerts to donors and NGOs about new donations, approvals, or expiry reminders.</a:t>
            </a:r>
          </a:p>
          <a:p>
            <a:pPr algn="l" marL="712465" indent="-356233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Blockchain for Transparency</a:t>
            </a:r>
            <a:r>
              <a:rPr lang="en-US" sz="3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Track donation records securely to enhance trust and accountability in the redistribution process.</a:t>
            </a:r>
          </a:p>
          <a:p>
            <a:pPr algn="l" marL="712465" indent="-356233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Multilingual and Accessibility Support</a:t>
            </a:r>
            <a:r>
              <a:rPr lang="en-US" sz="32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Add multiple languages and accessibility features to make the system inclusive for all users.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265399" y="221290"/>
            <a:ext cx="5479926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4417" y="1858010"/>
            <a:ext cx="16761888" cy="74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[1] Chowdhury, M. &amp; Ahmad, A. (2023) Helping Hand: Interactive Mobile Application for Donation &amp; Beneficiary Selection, IEEE CSITSS 2023, Karnataka.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[2] Lagorio, A. et al. (2018) Food Waste Reduction in School Canteens: Evidence from an Italian Case, Journal of Cleaner Production.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[3] Food and Agriculture Organization (FAO). (2020) Technical Platform on Food Loss and Waste Measurement &amp; Reduction.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[4] Kruthika, V. et al. (2023) Food Waste Management System in the Midst of a Food Crisis, IRJMETS Journal.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[5] Gallego-García, M. et al. (2023) Advances in Pretreatment of Food Waste and Lignocellulosic Residues, Bioresource Technology, 369.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[6] Panchal, V., Kuchekar, K., &amp; Tambe, S. (2021) Availability of Food for NGO through Mobile Application: Food for All, IRJET Journal.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[7] Nawab, N.A. &amp; Malik, H.R. (2022) Solving Food Wastage Issues Through BYOD Application, IEEE NCCC 2022.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[8] Raras, B. (2022) Household Food Waste Contribution in Indonesia, GoodStats Research Report.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[9] Mathisen, T. &amp; Johansen, F. (2022) Impact of Smartphone Apps on Food Waste and Eating Habits, JMIR Formative Research.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[10] Närvänen, E., Mattila, M., &amp; Mesiranta, N. (2021) Start-ups’ Role in Circular Economy for Food Waste Reduction, Industrial Marketing Management.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265399" y="221290"/>
            <a:ext cx="5479926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549" y="1995730"/>
            <a:ext cx="16622751" cy="749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[11] Amicarelli, V. &amp; Bux, C. (2021) Food Waste Measurement Toward a Fair and Sustainable System, British Food Journal.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[12] Mazzucchelli, A. et al. (2021) How to Fight Against Food Waste in the Digital Era, Journal of Business Research.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[13] Aierzhati, A. et al. (2021) Mobile Hydrothermal Liquefaction Reactor for Food Waste Conversion, Energy Conversion and Management: X.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[14] Ciccullo, F., Pero, M., Caridi, M., &amp; Gosling, J. (2021) Circular Economy in Agri-Food Chains: Waste Prevention Tech., Resources, Conservation and Recycling.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[15] Annosi, M.C., Brunetta, F., &amp; Barlattani, M. (2021) Digitalization Within Food Supply Chains to Prevent Waste, Industrial Marketing Management.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[16] Bajželj, B. et al. (2020) Reducing Food Waste for Resilient Food Systems, Ecosystem Services Journal.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[17] Read, Q.D. et al. (2020) Environmental Impacts of Halving Food Waste, Science of the Total Environment.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[18] Harvey, J., Smith, S., &amp; Golightly, D. (2020) Food Sharing and Waste Reduction via Mobile Apps, Industrial Marketing Management.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[19] Kruthika, V. et al. (2023) Food Waste Management System in the Midst of a Food Crisis, IRJMETS Journal.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[20] Johnson, S.G.B. &amp; Park, S.Y. (2022) Moral Signalling Through Donations of Money and Time, Behavioral Science Review.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5529" y="1814356"/>
            <a:ext cx="17036942" cy="847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Food wa</a:t>
            </a: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stage and hunger continue to be major global problems, with large amounts of edible food discarded while millions remain undernourished.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lack of a centralized and automated platform leads to delays, inefficiency, and increased food spoilage.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ZeroBite system aims to bridge this gap by providing a real-time web-based food redistribution platform.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It facilitates digital coordination between food donors, NGOs, and beneficiaries for faster and safer food collection.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The system is b</a:t>
            </a: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uilt using HTML, SCSS, and JavaScript for the frontend and Django REST Framework with MySQL for the backend.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Donors can easily post food details, including expiry time, quantity, and location, through the web interface.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 integrated live map </a:t>
            </a: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helps NGOs locate nearby donations, while the expiry module automatically removes expired items.</a:t>
            </a:r>
          </a:p>
          <a:p>
            <a:pPr algn="just" marL="605888" indent="-302944" lvl="1">
              <a:lnSpc>
                <a:spcPts val="3928"/>
              </a:lnSpc>
              <a:spcBef>
                <a:spcPct val="0"/>
              </a:spcBef>
              <a:buFont typeface="Arial"/>
              <a:buChar char="•"/>
            </a:pPr>
            <a:r>
              <a:rPr lang="en-US" sz="2806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By promoting transparency, automation, and sustainability, ZeroBite reduces food waste and supports community welfare.</a:t>
            </a:r>
          </a:p>
          <a:p>
            <a:pPr algn="just">
              <a:lnSpc>
                <a:spcPts val="392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965450" y="127648"/>
            <a:ext cx="8357100" cy="1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ABSTRACT</a:t>
            </a:r>
          </a:p>
        </p:txBody>
      </p:sp>
      <p:sp>
        <p:nvSpPr>
          <p:cNvPr name="AutoShape 4" id="4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7469" y="3495101"/>
            <a:ext cx="10053062" cy="4056994"/>
            <a:chOff x="0" y="0"/>
            <a:chExt cx="13404082" cy="540932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66725"/>
              <a:ext cx="13404082" cy="3738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231"/>
                </a:lnSpc>
                <a:spcBef>
                  <a:spcPct val="0"/>
                </a:spcBef>
              </a:pPr>
              <a:r>
                <a:rPr lang="en-US" sz="15879" i="true">
                  <a:solidFill>
                    <a:srgbClr val="F6E4E3"/>
                  </a:solidFill>
                  <a:latin typeface="The Seasons Italics"/>
                  <a:ea typeface="The Seasons Italics"/>
                  <a:cs typeface="The Seasons Italics"/>
                  <a:sym typeface="The Seasons Italics"/>
                </a:rPr>
                <a:t>Thank You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26002"/>
              <a:ext cx="13404082" cy="3683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23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Lagorio, Alexandra,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Investigated waste management in school canteens through monitoring and awareness strategies.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Highlights the importance of tracking and feedback systems to reduce food waste.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digital or automated data tracking mechanisms.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Inspires use of data-driven tools for automation as implemented in ZeroBite.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[1] Food Waste Reduction in School Canteens: Evidence from an Italian Case (2018)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Food and Agriculture Organization of the United Nations (FAO).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Focused on global strategies for measuring and preventing food loss and waste.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Provides a theoretical foundation for digital redistribution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Lacks a practical web or app-based implementation.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the creation of web-based platforms like ZeroBite for effective food management.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[2] Technical Platform on the Measurement and Reduction of Food Loss and Waste (2020)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Panchal, V., Kuchekar, K., and Tambe, 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Developed a mobile application enabling NGOs to locate and request food donations.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Demonstrates how digital tools can bridge the donor–NGO gap.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Lacks expiry tracking, notifications, and live map integration.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Inspires ZeroBite’s real-time database and geolocation modules.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[3] Availability of Food for NGO through Mobile Application: Food for All (2021)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Nawab, Naeem A., and Malik, Hamid Raza.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 Introduced a BYOD-based donation system allowing easy user access via personal devices.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Highlights convenience and flexibility in digital donation management.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automation or expiry validation for food safety.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Motivates inclusion of expiry management and auto-updates in ZeroBite.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[4] Solving Food Wastage Issues through BYOD Application (2022)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Raras, B.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Reported that household sectors contribute most to food waste in Indonesia.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Emphasizes public need for awareness and redistribution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 Lacks a structured technological solution.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Validates ZeroBite’s goal of promoting digital awareness and redistribution.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[5] Household Food Waste in Indonesia (2022)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Mathisen, T., and Johansen, F.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Analyzed how mobile applications influence user behavior toward waste reduction.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use of technology to encourage sustainable food practices.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Limited real-world scalability.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Reinforces ZeroBite’s community-based real-time food sharing model.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[6] The Impact of Smartphone Apps Designed to Reduce Food Waste (2022)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Närvänen, Elina, Mattila, Malla, and Mesiranta, Nina.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 Examined how startups use digital solutions to prevent food waste.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Highlights innovation and entrepreneurship in waste reduction.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real-time application shown.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ZeroBite’s potential as a scalable social-impact platform.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[7] Start-Ups’ Role in Moving Towards a Circular Economy (2021)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Amicarelli, Vera, and Bux, Christian.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Reviewed global techniques for food waste measurement.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Stresses importance of systematic tracking in waste reduction.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live or automated monitoring tools.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Inspires ZeroBite’s real-time monitoring and MySQL-based tracking.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[8] Food Waste Measurement Toward a Fair and Sustainable System (2021)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Mazzucchelli, Alice,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Studied success factors for digital food sharing platforms.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Emphasizes automation, trust, and transparency in redistribution.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expiry or location validation system.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Encourages transparent food sharing systems like ZeroBite.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[9] How to Fight Against Food Waste in the Digital Era (2021)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5450" y="127648"/>
            <a:ext cx="8357100" cy="1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46233" y="2049780"/>
            <a:ext cx="17449508" cy="828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Food wastage and hunger are two deeply interconnected problems that persist globally despite abundant food resources.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Every day, tons of edible food from restaurants, events, and households are discarded instead of being redistributed.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This unused food could potentially feed millions of undernourished people suffering from hunger and malnutrition.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Improper food management systems and lack of coordination between donors and NGOs worsen the issue.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Food waste also impacts the environment, contributing to greenhouse gas emissions and resource wastage.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According to global studies, nearly one-third of all food produced is wasted before consumption.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 imbalance between food availability and food access highlights the need for a better redistribution system.</a:t>
            </a:r>
          </a:p>
          <a:p>
            <a:pPr algn="just" marL="626107" indent="-313054" lvl="1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Current donation practices are manual, unstructured, and time-consuming, leading to inefficiency.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Aierzhati, Aersi,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Proposed a mobile system for food waste conversion into bioenergy.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Shows innovation in sustainable waste utilization.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Focused on waste reuse, not redistribution.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sustainability-driven technological applications like ZeroBite.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[10] Development of a Mobile Hydrothermal Liquefaction Reactor (2021)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Ciccullo, Federica,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Discussed applying circular economy practices to reduce waste.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Promotes efficiency and recycling in food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Industrial-level model, not consumer-level.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Reinforces the circular logic adopted in ZeroBite’s redistribution model.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[11]  Implementing the Circular Economy in Agri-Food Supply Chains (2021)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Annosi, Maria Carmela,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Explored digital tools and collaboration for waste prevention.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Highlights how technology can enhance efficiency in food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automation or expiry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ZeroBite’s real-time coordination design.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[12] Digitalization within Food Supply Chains to Prevent Waste (2021)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 Bajželj, Bojana,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Linked food waste reduction with system resilience and sustainability.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Underlines the social and environmental benefits of waste prevention.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technological implementation discussed.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Strengthens ZeroBite’s purpose as a sustainable redistribution tool.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[13] Reducing Food Waste for Resilient Food Systems (2020)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Read, Quentin D.,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Evaluated how waste reduction lowers emissions and resource use.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Demonstrates environmental value of redistribution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real-time implementation model.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Reinforces ZeroBite’s eco-friendly and data-driven approach.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[14] Assessing Environmental Impacts of Halving Food Waste (2020)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Harvey, John,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Analyzed how social networks improve food sharing efficiency.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Highlights community participation in digital redistribution.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automation or expiry validation system.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ZeroBite’s focus on user connectivity and real-time updates.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[15] Food Sharing, Redistribution, and Waste Reduction via Mobile Apps (2020)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Kruthika V., Lavanya H.R., Mahalakshmi, Ranju P.S.R., Priyanka H.L., and Sindhu K.S.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Designed a system for managing food during emergencies.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Focuses on digital redistribution under crisis conditions.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Missing expiry and GPS modules.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Encourages ZeroBite’s automated validation and map integration.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[16] Food Waste Management System in the Midst of a Food Crisis (2023)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Johnson, Samuel G.B. and Park, Seo Young.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Studied motivation and moral reasoning behind digital donations.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Emphasizes the human and ethical side of donation systems.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technological aspect implemented.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Validates ZeroBite’s transparent and socially responsible approach.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5473" y="1782851"/>
            <a:ext cx="178540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[17] Moral Signalling Through Donations of Money and Time (2022)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5450" y="127648"/>
            <a:ext cx="8357100" cy="107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INTRODUCTION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24607" y="1800567"/>
            <a:ext cx="17449508" cy="876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Tra</a:t>
            </a: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ditional methods depend on phone calls, emails, or social media messages for coordination.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These methods often result in communication gaps and delayed pickups, causing food spoilage.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M</a:t>
            </a: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any existing food donation systems lack automation and require constant human intervention.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There is no standard mechanism for tracking food expiry times or verifying freshness.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Geolocation or route optimization is rarely implemented, making it hard to match nearby donors and NGOs.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As a result, valuable time is lost in locating and collecting food before it expires.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The absence of real-time data updates reduces system transparency and trust among users.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 digital, centralized platform can eliminate manual inefficiencies and connect all stakeholders instantly.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Suc</a:t>
            </a: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 a system should include features like real-time tracking, expiry validation, automated notifications, and secure data management.</a:t>
            </a:r>
          </a:p>
          <a:p>
            <a:pPr algn="just" marL="604518" indent="-302259" lvl="1">
              <a:lnSpc>
                <a:spcPts val="4647"/>
              </a:lnSpc>
              <a:buFont typeface="Arial"/>
              <a:buChar char="•"/>
            </a:pPr>
            <a:r>
              <a:rPr lang="en-US" sz="27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By integrating modern web technologies and automation, food redistribution can become faster, safer, and more reliable.</a:t>
            </a:r>
          </a:p>
          <a:p>
            <a:pPr algn="just">
              <a:lnSpc>
                <a:spcPts val="464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859282" y="221290"/>
            <a:ext cx="3922157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7843" y="1490537"/>
            <a:ext cx="17671642" cy="862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de</a:t>
            </a: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velop a real-time web-based platform that connects food donors, NGOs, and volunteers, enabling efficient food redistribution through a single centralized system.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reduce food wastage by ensuring that surplus edible food from restaurants and events is collected and delivered to the needy before expiry.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implement a secure and role-based authentication system that categorizes users as Donors, NGOs, or Admins for organized access and data management.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design an automatic expiry detection feature that continuously monitors donations and removes expired items to ensure food safety.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integrate a live location map that helps NGOs identify nearby food donations and plan quick pickups through real-time navigation.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ensure seamless data synchronization between frontend and backend using Django REST Framework and MySQL for instant updates and reliability.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establish a transparent donation tracking mechanism that verifies each transaction from posting to pickup, ensuring accountability and trust.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incorporate data analytics and reporting tools for monitoring donation patterns, expiry rates, and system performance metrics.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 contribute to social welfare and sustainability goals by aligning with UN SDG 2 (Zero Hunger) and SDG 12 (Responsible Consumption).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Chowdhury, Mahfuzulhoq and Ahmad, Alve.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Developed a digital platform connecting donors with beneficiaries through real-time interaction and food listing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Demonstrates the importance of technology-based solutions for donation coordination.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Lacks expiry management, live location tracking, and admin monitoring.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Serves as a base for ZeroBite’s automation, expiry validation, and geolocation features.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782851"/>
            <a:ext cx="17854053" cy="90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[1] Helping Hand: An Interactive Mobile Application Featuring Underprivileged People Assistance With Donation and Beneficiary Selection Facilities (2023)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Kruthika V., Lavanya H.R., Mahalakshmi, Ranju P.S.R., Priyanka H.L., and Sindhu K.S.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Proposed a web platform to manage food donations during crisis situations.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Shares the same goal of connecting donors and NGOs.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Lacks live map tracking and automatic expiry validation.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Strengthens the concept behind ZeroBite’s real-time tracking and expiry control.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782851"/>
            <a:ext cx="11358259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[2] Food Waste Management System in the Midst of a Food Crisis (2023)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535437" y="1452437"/>
            <a:ext cx="1935887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90947" y="2700006"/>
          <a:ext cx="17463107" cy="7179578"/>
        </p:xfrm>
        <a:graphic>
          <a:graphicData uri="http://schemas.openxmlformats.org/drawingml/2006/table">
            <a:tbl>
              <a:tblPr/>
              <a:tblGrid>
                <a:gridCol w="3646506"/>
                <a:gridCol w="13816601"/>
              </a:tblGrid>
              <a:tr h="8426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Details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Author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Gallego-García, María, et al.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Summary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Reviewed advanced methods for sustainable waste reuse and pretreatment technologies.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Relevance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Supports the role of automation and smart systems in food management.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2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Gaps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Focused on industrial waste processing rather than redistribution.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67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Impact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Encourages using technology-driven automation as integrated in ZeroBite.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258963" y="221290"/>
            <a:ext cx="7122795" cy="107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b="true" sz="5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448" y="1782851"/>
            <a:ext cx="13056744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[3] Recent Advances on Physical Technologies for Pretreatment of Food Waste (2023)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DAG2fh9DTDc</dc:identifier>
  <dcterms:modified xsi:type="dcterms:W3CDTF">2011-08-01T06:04:30Z</dcterms:modified>
  <cp:revision>1</cp:revision>
  <dc:title>Zerobite: A Real-Time Food Donation and Waste Management System</dc:title>
</cp:coreProperties>
</file>