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42" r:id="rId5"/>
    <p:sldId id="359" r:id="rId6"/>
    <p:sldId id="376" r:id="rId7"/>
    <p:sldId id="374" r:id="rId8"/>
    <p:sldId id="375" r:id="rId9"/>
    <p:sldId id="382" r:id="rId10"/>
    <p:sldId id="383" r:id="rId11"/>
    <p:sldId id="384" r:id="rId12"/>
    <p:sldId id="385" r:id="rId13"/>
    <p:sldId id="373" r:id="rId14"/>
    <p:sldId id="378" r:id="rId15"/>
    <p:sldId id="365" r:id="rId16"/>
    <p:sldId id="377" r:id="rId17"/>
    <p:sldId id="381" r:id="rId18"/>
    <p:sldId id="386" r:id="rId19"/>
    <p:sldId id="387" r:id="rId20"/>
    <p:sldId id="388" r:id="rId21"/>
    <p:sldId id="389" r:id="rId22"/>
    <p:sldId id="390" r:id="rId23"/>
    <p:sldId id="391" r:id="rId24"/>
    <p:sldId id="372" r:id="rId2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80" d="100"/>
          <a:sy n="80" d="100"/>
        </p:scale>
        <p:origin x="3996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170D80F0-0B6E-42C5-98A4-3D8F934A6F73}" type="datetime1">
              <a:rPr lang="ru-RU" smtClean="0"/>
              <a:t>29.03.2025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C95BFD6A-701E-4904-8222-6076900F364F}" type="datetime1">
              <a:rPr lang="ru-RU" smtClean="0"/>
              <a:pPr/>
              <a:t>29.03.2025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12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626" y="245808"/>
            <a:ext cx="8190272" cy="1700980"/>
          </a:xfrm>
        </p:spPr>
        <p:txBody>
          <a:bodyPr rtlCol="0" anchor="b"/>
          <a:lstStyle>
            <a:defPPr>
              <a:defRPr lang="ru-RU"/>
            </a:defPPr>
          </a:lstStyle>
          <a:p>
            <a:pPr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Государственное бюджетное профессиональное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образовательное учреждение Московской области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«Физико-технический колледж»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1582994"/>
            <a:ext cx="12191997" cy="46654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r>
              <a:rPr lang="ru-RU" dirty="0"/>
              <a:t>Отчет по кейсу «Самолёт»</a:t>
            </a:r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algn="r" rtl="0"/>
            <a:r>
              <a:rPr lang="ru-RU" sz="1600" dirty="0"/>
              <a:t>Работу выполнила</a:t>
            </a:r>
          </a:p>
          <a:p>
            <a:pPr algn="r" rtl="0"/>
            <a:r>
              <a:rPr lang="ru-RU" sz="1600" dirty="0"/>
              <a:t> студентка группы ИСП-21</a:t>
            </a:r>
          </a:p>
          <a:p>
            <a:pPr algn="r" rtl="0"/>
            <a:r>
              <a:rPr lang="ru-RU" sz="1600" dirty="0"/>
              <a:t> Воронина Алина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46" y="2290682"/>
            <a:ext cx="11562303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Аналитика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noProof="0" dirty="0"/>
              <a:t>Аналитика данных</a:t>
            </a:r>
          </a:p>
        </p:txBody>
      </p:sp>
      <p:pic>
        <p:nvPicPr>
          <p:cNvPr id="6" name="Рисунок 5" descr="Сине-лиловая спираль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Благодаря выведенным графикам, можно сделать выводы, что цена в основном зависит от типа отделки, материала дома, города. От года постройки зданий зависит лишь их количество на рынке и количество комнат во время СССР, а на цену никак не влияет.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516" y="264160"/>
            <a:ext cx="5094970" cy="3373973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1680" y="2465539"/>
            <a:ext cx="10500989" cy="372375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 результате аналитической работы были собраны, отсортированы, почищены данные, простроены удобные для анализа графики, благодаря которым получилось выявить не маловажные критерии в оценивании стоимости недвижимости в Московской Области, Москве и Новой Москве. Основными факторами, оказывающими влияние на стоимость, выявились тип отделки, материала здания и расположение. Полученные данные могут быть использованы для дальнейшей разработки прогностических моделей.</a:t>
            </a:r>
          </a:p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рисунки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14</a:t>
            </a:fld>
            <a:endParaRPr lang="ru-RU" dirty="0"/>
          </a:p>
        </p:txBody>
      </p:sp>
      <p:pic>
        <p:nvPicPr>
          <p:cNvPr id="7" name="Таблица 6">
            <a:extLst>
              <a:ext uri="{FF2B5EF4-FFF2-40B4-BE49-F238E27FC236}">
                <a16:creationId xmlns:a16="http://schemas.microsoft.com/office/drawing/2014/main" id="{E4D4E1EE-5552-DE28-06F9-5884E5BB6F0A}"/>
              </a:ext>
            </a:extLst>
          </p:cNvPr>
          <p:cNvPicPr>
            <a:picLocks noGrp="1" noChangeAspect="1"/>
          </p:cNvPicPr>
          <p:nvPr>
            <p:ph type="tbl" sz="quarter" idx="13"/>
          </p:nvPr>
        </p:nvPicPr>
        <p:blipFill>
          <a:blip r:embed="rId3"/>
          <a:stretch>
            <a:fillRect/>
          </a:stretch>
        </p:blipFill>
        <p:spPr bwMode="auto">
          <a:xfrm>
            <a:off x="835370" y="2015611"/>
            <a:ext cx="3156527" cy="44736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544E51-7CED-9FDA-B496-3828BA7B6209}"/>
              </a:ext>
            </a:extLst>
          </p:cNvPr>
          <p:cNvSpPr txBox="1"/>
          <p:nvPr/>
        </p:nvSpPr>
        <p:spPr>
          <a:xfrm>
            <a:off x="4070555" y="5844826"/>
            <a:ext cx="106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(рис.1)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A8048F-F515-C963-F7F2-EC108F38C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40357" y="643842"/>
            <a:ext cx="6119495" cy="4800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40564E-1E93-006B-46D6-CEBB6880DF07}"/>
              </a:ext>
            </a:extLst>
          </p:cNvPr>
          <p:cNvSpPr txBox="1"/>
          <p:nvPr/>
        </p:nvSpPr>
        <p:spPr>
          <a:xfrm>
            <a:off x="5476567" y="58448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(рис.2)</a:t>
            </a: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9D03A-83D9-AF34-0769-C6F17765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рисунки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FF83DB-ACF5-FAA6-D249-85715BEF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15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AB1862-7521-B183-0F2C-2653D7D6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6213" y="2202426"/>
            <a:ext cx="5575762" cy="3510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73D098-AF0B-F4AC-09B5-8119B5C403C9}"/>
              </a:ext>
            </a:extLst>
          </p:cNvPr>
          <p:cNvSpPr txBox="1"/>
          <p:nvPr/>
        </p:nvSpPr>
        <p:spPr>
          <a:xfrm>
            <a:off x="756212" y="58448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(рис.3)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9A9EAB-E8F4-70A0-D024-DA04C8A29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77880" y="476168"/>
            <a:ext cx="5406291" cy="4479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6F957A-2A2A-8668-E605-2DB35443FEC8}"/>
              </a:ext>
            </a:extLst>
          </p:cNvPr>
          <p:cNvSpPr txBox="1"/>
          <p:nvPr/>
        </p:nvSpPr>
        <p:spPr>
          <a:xfrm>
            <a:off x="6477880" y="52154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(рис.4)</a:t>
            </a:r>
          </a:p>
        </p:txBody>
      </p:sp>
    </p:spTree>
    <p:extLst>
      <p:ext uri="{BB962C8B-B14F-4D97-AF65-F5344CB8AC3E}">
        <p14:creationId xmlns:p14="http://schemas.microsoft.com/office/powerpoint/2010/main" val="313264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DD1AC-ECBF-92D6-9B62-F15AF000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рисунки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034AC3-8806-1DFF-F252-8BC381E6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16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33DA9A-9E68-02C9-A764-E301A93E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5370" y="2087286"/>
            <a:ext cx="4778849" cy="3880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B20DA-DB0C-5CE0-B40B-B2C7281AB0F4}"/>
              </a:ext>
            </a:extLst>
          </p:cNvPr>
          <p:cNvSpPr txBox="1"/>
          <p:nvPr/>
        </p:nvSpPr>
        <p:spPr>
          <a:xfrm>
            <a:off x="835370" y="6029492"/>
            <a:ext cx="477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(рис.5)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AF8DD2-5F42-69E6-2D4B-789A76FC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347030" y="2087287"/>
            <a:ext cx="4591050" cy="39422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4B4A3-B5DC-D521-3A9B-FE66A37EDC31}"/>
              </a:ext>
            </a:extLst>
          </p:cNvPr>
          <p:cNvSpPr txBox="1"/>
          <p:nvPr/>
        </p:nvSpPr>
        <p:spPr>
          <a:xfrm>
            <a:off x="6204155" y="60415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(рис.6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9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87734-F584-501B-32A7-0F53A112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рисунок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194489-C1E1-4FF2-468A-4AB76A38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17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B4DD87-E364-68EF-DEE5-A67430E0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5370" y="2083507"/>
            <a:ext cx="2839085" cy="3865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E1002-CCBA-9AE8-400B-139DB1FE81A9}"/>
              </a:ext>
            </a:extLst>
          </p:cNvPr>
          <p:cNvSpPr txBox="1"/>
          <p:nvPr/>
        </p:nvSpPr>
        <p:spPr>
          <a:xfrm>
            <a:off x="737048" y="6039428"/>
            <a:ext cx="3009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(рис.7)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6D230C-A1E4-C83A-D7EB-19AA388F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38045" y="643842"/>
            <a:ext cx="5940425" cy="19272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0217CB-2351-53C1-1145-A3745556B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338045" y="2571067"/>
            <a:ext cx="5940425" cy="1558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D884C-BCBB-F589-7907-155EF51203B9}"/>
              </a:ext>
            </a:extLst>
          </p:cNvPr>
          <p:cNvSpPr txBox="1"/>
          <p:nvPr/>
        </p:nvSpPr>
        <p:spPr>
          <a:xfrm>
            <a:off x="5338045" y="42139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(рис.8)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B28F091-5820-193F-73A2-3A4A83E2A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338044" y="4731045"/>
            <a:ext cx="5940425" cy="6845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8EDCB0-B1DE-A355-D985-ED71ADD37CDC}"/>
              </a:ext>
            </a:extLst>
          </p:cNvPr>
          <p:cNvSpPr txBox="1"/>
          <p:nvPr/>
        </p:nvSpPr>
        <p:spPr>
          <a:xfrm>
            <a:off x="5338044" y="56336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(рис.9)</a:t>
            </a:r>
          </a:p>
        </p:txBody>
      </p:sp>
    </p:spTree>
    <p:extLst>
      <p:ext uri="{BB962C8B-B14F-4D97-AF65-F5344CB8AC3E}">
        <p14:creationId xmlns:p14="http://schemas.microsoft.com/office/powerpoint/2010/main" val="92344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05F72-81C9-44FD-2F57-F0CC442E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рисунки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4A34E7-7DA4-3EF3-45A2-1E887EEC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1C34A6-4748-31F1-A016-DD766DDB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73445" y="407328"/>
            <a:ext cx="6195193" cy="6043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275A7D-FB68-F1C0-E6B9-47CAE38E3B85}"/>
              </a:ext>
            </a:extLst>
          </p:cNvPr>
          <p:cNvSpPr txBox="1"/>
          <p:nvPr/>
        </p:nvSpPr>
        <p:spPr>
          <a:xfrm>
            <a:off x="599768" y="57343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(рис.10)</a:t>
            </a:r>
          </a:p>
        </p:txBody>
      </p:sp>
    </p:spTree>
    <p:extLst>
      <p:ext uri="{BB962C8B-B14F-4D97-AF65-F5344CB8AC3E}">
        <p14:creationId xmlns:p14="http://schemas.microsoft.com/office/powerpoint/2010/main" val="63385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E6E3C-1BD6-AAC1-51A1-AC13ADE2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рисунки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682E55-F5DB-BFDE-7D36-5A176B98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3F0410-C33D-9571-DCD3-E3B70F09E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5370" y="2104254"/>
            <a:ext cx="5063985" cy="3802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FB6183-8EFB-ED21-686C-CD0F8C01FCC7}"/>
              </a:ext>
            </a:extLst>
          </p:cNvPr>
          <p:cNvSpPr txBox="1"/>
          <p:nvPr/>
        </p:nvSpPr>
        <p:spPr>
          <a:xfrm>
            <a:off x="835370" y="60762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(рис.11)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F2DDE9-54B8-D66F-8669-15FC5566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3171" y="2104254"/>
            <a:ext cx="5410572" cy="3749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F0F175-54BA-B9A9-A997-BC110D833804}"/>
              </a:ext>
            </a:extLst>
          </p:cNvPr>
          <p:cNvSpPr txBox="1"/>
          <p:nvPr/>
        </p:nvSpPr>
        <p:spPr>
          <a:xfrm>
            <a:off x="6092971" y="60762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(рис.12)</a:t>
            </a:r>
          </a:p>
        </p:txBody>
      </p:sp>
    </p:spTree>
    <p:extLst>
      <p:ext uri="{BB962C8B-B14F-4D97-AF65-F5344CB8AC3E}">
        <p14:creationId xmlns:p14="http://schemas.microsoft.com/office/powerpoint/2010/main" val="69427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 данном отчёте рассматриваются выводы, полученные с аналитической работы над данными в области «Квартиры в Московской области, Новой Москве и Москве».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D3143-853B-851B-2161-93468547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рисунки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7A8F5E-EBC1-02F5-912C-37038047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20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6BD3D8-AD15-28A8-BB4A-95129D8D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5371" y="2110381"/>
            <a:ext cx="5014824" cy="3670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DC2A0F-E60C-351E-CDC9-522B221558AA}"/>
              </a:ext>
            </a:extLst>
          </p:cNvPr>
          <p:cNvSpPr txBox="1"/>
          <p:nvPr/>
        </p:nvSpPr>
        <p:spPr>
          <a:xfrm>
            <a:off x="835370" y="5922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(рис.13)</a:t>
            </a:r>
          </a:p>
        </p:txBody>
      </p:sp>
      <p:pic>
        <p:nvPicPr>
          <p:cNvPr id="8" name="Изображение2">
            <a:extLst>
              <a:ext uri="{FF2B5EF4-FFF2-40B4-BE49-F238E27FC236}">
                <a16:creationId xmlns:a16="http://schemas.microsoft.com/office/drawing/2014/main" id="{6386D1C2-5B98-C861-885E-75608FEF1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5999" y="2110381"/>
            <a:ext cx="5545395" cy="3241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113D40-4EA9-84B0-EFE8-014668C696D0}"/>
              </a:ext>
            </a:extLst>
          </p:cNvPr>
          <p:cNvSpPr txBox="1"/>
          <p:nvPr/>
        </p:nvSpPr>
        <p:spPr>
          <a:xfrm>
            <a:off x="6092971" y="55530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(рис.14)</a:t>
            </a:r>
          </a:p>
        </p:txBody>
      </p:sp>
    </p:spTree>
    <p:extLst>
      <p:ext uri="{BB962C8B-B14F-4D97-AF65-F5344CB8AC3E}">
        <p14:creationId xmlns:p14="http://schemas.microsoft.com/office/powerpoint/2010/main" val="424743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Хорошего дня!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403911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Цель: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Собрать данные и произвести аналитическую работу над ними для будущих работ, например, создание модели на основе выводов.</a:t>
            </a:r>
          </a:p>
          <a:p>
            <a:pPr rtl="0"/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042192"/>
            <a:ext cx="4889012" cy="352839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Задачи: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Используя открытые источники собрать список данных.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На основе полученной информации произвести удаление ненужных данных, дополнение необходимых, выявление аномалий и их блокировка.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ymbol" panose="05050102010706020507" pitchFamily="18" charset="2"/>
              </a:rPr>
              <a:t>Визуализация данных при помощи, как минимум, двух инструментов для подобных задач. Нахождение взаимосвязей между данными или их полное отсутствие, усреднённых показателей для уверенного отчёта.</a:t>
            </a:r>
          </a:p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2039273"/>
            <a:ext cx="4958081" cy="238786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Основная часть</a:t>
            </a:r>
          </a:p>
        </p:txBody>
      </p:sp>
      <p:pic>
        <p:nvPicPr>
          <p:cNvPr id="8" name="Рисунок 7" descr="Сине-лиловые спирали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Основная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1173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spcAft>
                <a:spcPts val="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Для выполнения основной задачи, существует небольшой выбор источников, откуда собирать данные, мною был выбрать интернет-ресурс «Циан». При помощи скриптов, написанных на языке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и библиотеке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CianParser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было получено свыше десяти тысяч объявлений в нужных регионах.</a:t>
            </a:r>
          </a:p>
          <a:p>
            <a:pPr>
              <a:spcAft>
                <a:spcPts val="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 следующей задаче подходит такое начало, как соединение собранных данных в одну таблицу при помощи написанной функции с библиотекой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После сбора всей информации воедино и уборки дубликатов, нужно узнать, какого типа наши данные (рис.1), так как отталкиваясь от типа данных, мы будем применять разные методы к их сортировке.</a:t>
            </a:r>
          </a:p>
          <a:p>
            <a:pPr rtl="0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F5608-8CDB-E9E1-0160-7D943894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82A30-0101-1914-FE78-B65BC731AC67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Теперь мы убираем -1 как базовое не собранное значение и смотрим, какие данные у нас смогли собраться(рис.2) при помощи библиотеки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missingno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Как мы можем увидеть,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heating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практически нигде не указываются, значит мы вынуждены их удалить, так как строить анализ будет невозможно.</a:t>
            </a:r>
          </a:p>
          <a:p>
            <a:pPr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Далее отсеиваем ненужные данные и форматируем некоторые столбцы, чтобы их было легче анализировать с помощью сторонних инструментов(рис.3). После выполнения объёмной чистки данных, нужно проверить их состояние – смотрим внутрь файла и бегло проверяем на аномалии, в случае их отсутствия приступаем к кодовой проверке данных(рис.4-7).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F8512-8D61-1802-6130-461AD370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13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BE4FF-8575-93CB-8B72-58091868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08F5D-AFBD-AE48-7600-03D5FDCE4DEE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После полной очистки данных вручную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программно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можем приступать к сбору графиков/аналитической работе при помощи библиотеки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для вывода графических изображений. Например будет 4 графика: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Цена за м^2 по городам.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Цена за м^2 в зависимости от материала, используемого при постройке здания.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Количество объявлений по городам.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Количество объявлений по годам постройки здания.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5A417F-2247-5249-F432-EEB73890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84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FA64F-231E-4E6D-3BEF-DE7893A3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1AB78-244D-71FC-3D0E-7057DCAFDA9B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057195"/>
            <a:ext cx="7420819" cy="3676649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Для первых и последних двух графиков будем использовать один метод подсчёта данных.</a:t>
            </a:r>
          </a:p>
          <a:p>
            <a:pPr>
              <a:spcAft>
                <a:spcPts val="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Первый метод – отбор цены за квадратный метр по трафаретному коду и запись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-файл(рис.8).</a:t>
            </a:r>
          </a:p>
          <a:p>
            <a:pPr>
              <a:spcAft>
                <a:spcPts val="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Второй метод – использование встроенной функции 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() и запись 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-файл для дальнейшей обработки(рис.9).</a:t>
            </a:r>
          </a:p>
          <a:p>
            <a:pPr>
              <a:spcAft>
                <a:spcPts val="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 итоге получаем графики(рис.10), на основе которых уже можно проводить анализ, но мы перейдём к составлению графиков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Power BI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Power BI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– максимально удобный инструмент для составления графиков и аналитики данных.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5A0658-EB26-21A6-048A-453979D9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11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E7685-2D98-721D-BAE6-F46131A1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CAB273-EF0B-DA16-2DA2-1D76D538EB8E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Для первого графика мы выбираем данные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меняем сумму на «среднее» и включаем их в график, на другую ось ставим 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construction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». Выбираем тип графика и получается примерный график со средней ценой квартиры, в зависимости от года его постройки(рис.11).</a:t>
            </a:r>
          </a:p>
          <a:p>
            <a:pPr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Второй график будет содержать в себе среднюю цену квартиры, в зависимости от материала здания(рис.12), просто вместо года постройки ставим тип материала. Добавлю к этим данным среднюю цену по виду отделки(рис.13).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UPD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: все графики были заменены на один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(рис.14).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1526AC-9DC6-8886-1DD6-2DE9E3A5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005208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8_TF11936837_Win32.potx" id="{B72F49F3-09E2-4865-8A2A-AA9B2A757565}" vid="{A5849C83-848C-4432-B41C-6248F8F45B6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результатов научных исследований</Template>
  <TotalTime>66</TotalTime>
  <Words>865</Words>
  <Application>Microsoft Office PowerPoint</Application>
  <PresentationFormat>Широкоэкранный</PresentationFormat>
  <Paragraphs>97</Paragraphs>
  <Slides>21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Arial Nova</vt:lpstr>
      <vt:lpstr>Biome</vt:lpstr>
      <vt:lpstr>Calibri</vt:lpstr>
      <vt:lpstr>Symbol</vt:lpstr>
      <vt:lpstr>Times New Roman</vt:lpstr>
      <vt:lpstr>Пользовательская</vt:lpstr>
      <vt:lpstr>  Государственное бюджетное профессиональное образовательное учреждение Московской области «Физико-технический колледж» </vt:lpstr>
      <vt:lpstr>введение</vt:lpstr>
      <vt:lpstr>Цель и задачи</vt:lpstr>
      <vt:lpstr>Презентация PowerPoint</vt:lpstr>
      <vt:lpstr>Основная часть</vt:lpstr>
      <vt:lpstr>Основная часть</vt:lpstr>
      <vt:lpstr>Основная часть</vt:lpstr>
      <vt:lpstr>Основная часть</vt:lpstr>
      <vt:lpstr>Основная часть</vt:lpstr>
      <vt:lpstr>Презентация PowerPoint</vt:lpstr>
      <vt:lpstr>Аналитика данных</vt:lpstr>
      <vt:lpstr>Заключение</vt:lpstr>
      <vt:lpstr>заключение</vt:lpstr>
      <vt:lpstr>рисунки</vt:lpstr>
      <vt:lpstr>рисунки</vt:lpstr>
      <vt:lpstr>рисунки</vt:lpstr>
      <vt:lpstr>рисунок</vt:lpstr>
      <vt:lpstr>рисунки</vt:lpstr>
      <vt:lpstr>рисунки</vt:lpstr>
      <vt:lpstr>рисунки</vt:lpstr>
      <vt:lpstr>Хорошего дня!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Алина Воронина</dc:creator>
  <cp:lastModifiedBy>Алина Воронина</cp:lastModifiedBy>
  <cp:revision>1</cp:revision>
  <dcterms:created xsi:type="dcterms:W3CDTF">2025-03-29T07:43:29Z</dcterms:created>
  <dcterms:modified xsi:type="dcterms:W3CDTF">2025-03-29T08:49:38Z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