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42" r:id="rId5"/>
    <p:sldId id="359" r:id="rId6"/>
    <p:sldId id="373" r:id="rId7"/>
    <p:sldId id="375" r:id="rId8"/>
    <p:sldId id="365" r:id="rId9"/>
    <p:sldId id="376" r:id="rId10"/>
    <p:sldId id="382" r:id="rId11"/>
    <p:sldId id="383" r:id="rId12"/>
    <p:sldId id="377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79" r:id="rId22"/>
    <p:sldId id="380" r:id="rId23"/>
    <p:sldId id="372" r:id="rId2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>
        <p:scale>
          <a:sx n="80" d="100"/>
          <a:sy n="80" d="100"/>
        </p:scale>
        <p:origin x="782" y="-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80" d="100"/>
          <a:sy n="80" d="100"/>
        </p:scale>
        <p:origin x="3996" y="1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170D80F0-0B6E-42C5-98A4-3D8F934A6F73}" type="datetime1">
              <a:rPr lang="ru-RU" smtClean="0"/>
              <a:t>24.02.2025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C95BFD6A-701E-4904-8222-6076900F364F}" type="datetime1">
              <a:rPr lang="ru-RU" smtClean="0"/>
              <a:pPr/>
              <a:t>24.02.2025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Модель склонности клиента к приобретению </a:t>
            </a:r>
            <a:r>
              <a:rPr lang="ru-RU" dirty="0" err="1"/>
              <a:t>машиноместа</a:t>
            </a:r>
            <a:endParaRPr lang="ru-RU" dirty="0"/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4826" y="5147187"/>
            <a:ext cx="6027174" cy="171081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Работу выполнила студентка группы ИСП-21 Воронина Алина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11CA8-DCB8-B15A-6FDC-068C39A7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2.5 кодируем и выводим корреляционные матрицы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13ABF5-A1E2-DF0D-2181-2BB3F0A2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10</a:t>
            </a:fld>
            <a:endParaRPr lang="ru-RU" dirty="0"/>
          </a:p>
        </p:txBody>
      </p:sp>
      <p:grpSp>
        <p:nvGrpSpPr>
          <p:cNvPr id="6" name="Group 1279">
            <a:extLst>
              <a:ext uri="{FF2B5EF4-FFF2-40B4-BE49-F238E27FC236}">
                <a16:creationId xmlns:a16="http://schemas.microsoft.com/office/drawing/2014/main" id="{7BFCAFBF-504A-D4CC-7F03-14E951E4434D}"/>
              </a:ext>
            </a:extLst>
          </p:cNvPr>
          <p:cNvGrpSpPr/>
          <p:nvPr/>
        </p:nvGrpSpPr>
        <p:grpSpPr>
          <a:xfrm>
            <a:off x="378163" y="2143433"/>
            <a:ext cx="11435674" cy="4416808"/>
            <a:chOff x="285138" y="1555800"/>
            <a:chExt cx="11435796" cy="4417006"/>
          </a:xfrm>
        </p:grpSpPr>
        <p:pic>
          <p:nvPicPr>
            <p:cNvPr id="7" name="Picture 131">
              <a:extLst>
                <a:ext uri="{FF2B5EF4-FFF2-40B4-BE49-F238E27FC236}">
                  <a16:creationId xmlns:a16="http://schemas.microsoft.com/office/drawing/2014/main" id="{E8ED14B5-6A1A-FF16-792F-555CE2A4B20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85138" y="1555800"/>
              <a:ext cx="5717898" cy="4417006"/>
            </a:xfrm>
            <a:prstGeom prst="rect">
              <a:avLst/>
            </a:prstGeom>
          </p:spPr>
        </p:pic>
        <p:pic>
          <p:nvPicPr>
            <p:cNvPr id="8" name="Picture 133">
              <a:extLst>
                <a:ext uri="{FF2B5EF4-FFF2-40B4-BE49-F238E27FC236}">
                  <a16:creationId xmlns:a16="http://schemas.microsoft.com/office/drawing/2014/main" id="{03E47E04-FCF6-2C58-D2FB-7C6EACC313E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140690" y="1555800"/>
              <a:ext cx="5580244" cy="4417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397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4F190-D2AA-248D-D9C8-8EC455DD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2.6 дополнительно выводим корреляционную таблицу в </a:t>
            </a:r>
            <a:r>
              <a:rPr lang="en-US" dirty="0"/>
              <a:t>target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8FFD61-3784-6C1C-08E6-B077A3FC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11</a:t>
            </a:fld>
            <a:endParaRPr lang="ru-RU" dirty="0"/>
          </a:p>
        </p:txBody>
      </p:sp>
      <p:grpSp>
        <p:nvGrpSpPr>
          <p:cNvPr id="6" name="Group 1302">
            <a:extLst>
              <a:ext uri="{FF2B5EF4-FFF2-40B4-BE49-F238E27FC236}">
                <a16:creationId xmlns:a16="http://schemas.microsoft.com/office/drawing/2014/main" id="{B4C7EB6B-2DA6-E790-43F0-0989228E7E4B}"/>
              </a:ext>
            </a:extLst>
          </p:cNvPr>
          <p:cNvGrpSpPr/>
          <p:nvPr/>
        </p:nvGrpSpPr>
        <p:grpSpPr>
          <a:xfrm>
            <a:off x="327786" y="2074605"/>
            <a:ext cx="11590529" cy="4352913"/>
            <a:chOff x="54102" y="395342"/>
            <a:chExt cx="11590782" cy="5434522"/>
          </a:xfrm>
        </p:grpSpPr>
        <p:pic>
          <p:nvPicPr>
            <p:cNvPr id="7" name="Picture 142">
              <a:extLst>
                <a:ext uri="{FF2B5EF4-FFF2-40B4-BE49-F238E27FC236}">
                  <a16:creationId xmlns:a16="http://schemas.microsoft.com/office/drawing/2014/main" id="{C002B757-9BC9-7A55-971D-C16A257AEB4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876544" y="395342"/>
              <a:ext cx="5768340" cy="5434522"/>
            </a:xfrm>
            <a:prstGeom prst="rect">
              <a:avLst/>
            </a:prstGeom>
          </p:spPr>
        </p:pic>
        <p:pic>
          <p:nvPicPr>
            <p:cNvPr id="8" name="Picture 144">
              <a:extLst>
                <a:ext uri="{FF2B5EF4-FFF2-40B4-BE49-F238E27FC236}">
                  <a16:creationId xmlns:a16="http://schemas.microsoft.com/office/drawing/2014/main" id="{8818F03F-83E7-21D6-DF96-B740988DE21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4102" y="395343"/>
              <a:ext cx="5768340" cy="2860162"/>
            </a:xfrm>
            <a:prstGeom prst="rect">
              <a:avLst/>
            </a:prstGeom>
          </p:spPr>
        </p:pic>
        <p:pic>
          <p:nvPicPr>
            <p:cNvPr id="9" name="Picture 146">
              <a:extLst>
                <a:ext uri="{FF2B5EF4-FFF2-40B4-BE49-F238E27FC236}">
                  <a16:creationId xmlns:a16="http://schemas.microsoft.com/office/drawing/2014/main" id="{5EEA8A95-B687-E1F8-D829-4FD55C3CADF6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4102" y="3355239"/>
              <a:ext cx="5768340" cy="2451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7458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DA846-788D-4203-737C-C83B9174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 обучение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2F545A-21A0-00AD-5346-02448B89877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44911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3. Добавляем нужные библиотеки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41493C-EECE-3C10-88D8-3E095414C53E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229352" y="2465539"/>
            <a:ext cx="5013317" cy="449111"/>
          </a:xfrm>
        </p:spPr>
        <p:txBody>
          <a:bodyPr/>
          <a:lstStyle/>
          <a:p>
            <a:r>
              <a:rPr lang="ru-RU" dirty="0"/>
              <a:t>3.1 Загружаем и подготавливаем данные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D8A431-947D-7584-30C5-1244738D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12</a:t>
            </a:fld>
            <a:endParaRPr lang="ru-RU" dirty="0"/>
          </a:p>
        </p:txBody>
      </p:sp>
      <p:pic>
        <p:nvPicPr>
          <p:cNvPr id="6" name="Picture 158">
            <a:extLst>
              <a:ext uri="{FF2B5EF4-FFF2-40B4-BE49-F238E27FC236}">
                <a16:creationId xmlns:a16="http://schemas.microsoft.com/office/drawing/2014/main" id="{8DAC3756-CDC1-BE1F-D581-37E3770531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9245" y="3723963"/>
            <a:ext cx="5653405" cy="1376092"/>
          </a:xfrm>
          <a:prstGeom prst="rect">
            <a:avLst/>
          </a:prstGeom>
        </p:spPr>
      </p:pic>
      <p:pic>
        <p:nvPicPr>
          <p:cNvPr id="7" name="Picture 162">
            <a:extLst>
              <a:ext uri="{FF2B5EF4-FFF2-40B4-BE49-F238E27FC236}">
                <a16:creationId xmlns:a16="http://schemas.microsoft.com/office/drawing/2014/main" id="{4DD031B6-A79A-3BA6-76B9-6ECB608594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9352" y="4062758"/>
            <a:ext cx="5438773" cy="8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D04B-9204-209E-3A68-F958428B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3.2 обучаем модель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F4CA8E-9245-48DF-5506-4C711F71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13</a:t>
            </a:fld>
            <a:endParaRPr lang="ru-RU" dirty="0"/>
          </a:p>
        </p:txBody>
      </p:sp>
      <p:pic>
        <p:nvPicPr>
          <p:cNvPr id="6" name="Picture 164">
            <a:extLst>
              <a:ext uri="{FF2B5EF4-FFF2-40B4-BE49-F238E27FC236}">
                <a16:creationId xmlns:a16="http://schemas.microsoft.com/office/drawing/2014/main" id="{8F7960C4-F1CA-DCEC-5FB0-1A40D6528C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1550" y="2894964"/>
            <a:ext cx="10153650" cy="16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6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39B52-425F-4343-8788-527671A7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3.2 обучаем модель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83E6A2-6B3A-1F5A-ECBE-02B58F0D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14</a:t>
            </a:fld>
            <a:endParaRPr lang="ru-RU" dirty="0"/>
          </a:p>
        </p:txBody>
      </p:sp>
      <p:pic>
        <p:nvPicPr>
          <p:cNvPr id="6" name="Picture 174">
            <a:extLst>
              <a:ext uri="{FF2B5EF4-FFF2-40B4-BE49-F238E27FC236}">
                <a16:creationId xmlns:a16="http://schemas.microsoft.com/office/drawing/2014/main" id="{6B62DFCB-3EC7-A502-409F-4F433563DB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1680" y="2228215"/>
            <a:ext cx="10500989" cy="353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7E072-B2AF-DF0B-4868-9102CC2C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3.2 обучение модели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023660-237E-73D7-7D4E-773D81A6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15</a:t>
            </a:fld>
            <a:endParaRPr lang="ru-RU" dirty="0"/>
          </a:p>
        </p:txBody>
      </p:sp>
      <p:pic>
        <p:nvPicPr>
          <p:cNvPr id="6" name="Picture 176">
            <a:extLst>
              <a:ext uri="{FF2B5EF4-FFF2-40B4-BE49-F238E27FC236}">
                <a16:creationId xmlns:a16="http://schemas.microsoft.com/office/drawing/2014/main" id="{848A2A64-6949-3C99-FDD5-A33BAA30F1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1681" y="2456814"/>
            <a:ext cx="10500988" cy="28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7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3D7A1-D44A-F6A1-78FD-03E3DB31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3.3 предсказываем вероятность покупки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5FD2CC-99FF-23B9-10CF-8708F72853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09626" y="3553885"/>
            <a:ext cx="10433043" cy="637115"/>
          </a:xfrm>
        </p:spPr>
        <p:txBody>
          <a:bodyPr/>
          <a:lstStyle/>
          <a:p>
            <a:r>
              <a:rPr lang="ru-RU" dirty="0"/>
              <a:t>Как мы видимо, модель выдает высокий результат предсказания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F6B9F9-36A8-60BC-8EA5-05A98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16</a:t>
            </a:fld>
            <a:endParaRPr lang="ru-RU" dirty="0"/>
          </a:p>
        </p:txBody>
      </p:sp>
      <p:pic>
        <p:nvPicPr>
          <p:cNvPr id="7" name="Picture 184">
            <a:extLst>
              <a:ext uri="{FF2B5EF4-FFF2-40B4-BE49-F238E27FC236}">
                <a16:creationId xmlns:a16="http://schemas.microsoft.com/office/drawing/2014/main" id="{A66CA1DB-9C04-2C6A-2F57-E590B59841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9626" y="2214879"/>
            <a:ext cx="10433043" cy="1089237"/>
          </a:xfrm>
          <a:prstGeom prst="rect">
            <a:avLst/>
          </a:prstGeom>
        </p:spPr>
      </p:pic>
      <p:pic>
        <p:nvPicPr>
          <p:cNvPr id="8" name="Picture 186">
            <a:extLst>
              <a:ext uri="{FF2B5EF4-FFF2-40B4-BE49-F238E27FC236}">
                <a16:creationId xmlns:a16="http://schemas.microsoft.com/office/drawing/2014/main" id="{4F0E8EEF-DEA1-8845-C3BD-BC2FB13D82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9626" y="4235981"/>
            <a:ext cx="10525124" cy="79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4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1B880-CAE8-F764-F0CF-B444A58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3.4 выводим графики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85B5C3-BFC0-3345-91CD-70D31F0F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17</a:t>
            </a:fld>
            <a:endParaRPr lang="ru-RU" dirty="0"/>
          </a:p>
        </p:txBody>
      </p:sp>
      <p:pic>
        <p:nvPicPr>
          <p:cNvPr id="6" name="Picture 189">
            <a:extLst>
              <a:ext uri="{FF2B5EF4-FFF2-40B4-BE49-F238E27FC236}">
                <a16:creationId xmlns:a16="http://schemas.microsoft.com/office/drawing/2014/main" id="{DC171D6F-0074-57CD-1DF5-C41EE6A273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7725" y="2155825"/>
            <a:ext cx="10394944" cy="35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7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171396"/>
            <a:ext cx="4152902" cy="2202350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noProof="0" dirty="0"/>
              <a:t>Выводим дополнительны графики</a:t>
            </a:r>
          </a:p>
        </p:txBody>
      </p:sp>
      <p:grpSp>
        <p:nvGrpSpPr>
          <p:cNvPr id="9" name="Group 1323">
            <a:extLst>
              <a:ext uri="{FF2B5EF4-FFF2-40B4-BE49-F238E27FC236}">
                <a16:creationId xmlns:a16="http://schemas.microsoft.com/office/drawing/2014/main" id="{5E9688A3-FAF5-BCF0-A1A9-CD944B41DEF1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0" y="-2810849"/>
            <a:chExt cx="12192257" cy="6858827"/>
          </a:xfrm>
        </p:grpSpPr>
        <p:pic>
          <p:nvPicPr>
            <p:cNvPr id="10" name="Picture 203">
              <a:extLst>
                <a:ext uri="{FF2B5EF4-FFF2-40B4-BE49-F238E27FC236}">
                  <a16:creationId xmlns:a16="http://schemas.microsoft.com/office/drawing/2014/main" id="{F88F60E3-899A-FD2D-16EB-D078870B42C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132730"/>
              <a:ext cx="6219956" cy="3915248"/>
            </a:xfrm>
            <a:prstGeom prst="rect">
              <a:avLst/>
            </a:prstGeom>
          </p:spPr>
        </p:pic>
        <p:pic>
          <p:nvPicPr>
            <p:cNvPr id="11" name="Picture 205">
              <a:extLst>
                <a:ext uri="{FF2B5EF4-FFF2-40B4-BE49-F238E27FC236}">
                  <a16:creationId xmlns:a16="http://schemas.microsoft.com/office/drawing/2014/main" id="{76ED26D2-5D9A-97E7-F420-8F0B936D531A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219956" y="-2810849"/>
              <a:ext cx="5972301" cy="3826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Подведение итогов и рефлексия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1" y="2465535"/>
            <a:ext cx="10434861" cy="3958559"/>
          </a:xfrm>
        </p:spPr>
        <p:txBody>
          <a:bodyPr rtlCol="0"/>
          <a:lstStyle>
            <a:defPPr>
              <a:defRPr lang="ru-RU"/>
            </a:defPPr>
          </a:lstStyle>
          <a:p>
            <a:pPr marL="487045" marR="1293495" indent="0">
              <a:lnSpc>
                <a:spcPct val="107000"/>
              </a:lnSpc>
              <a:spcAft>
                <a:spcPts val="1745"/>
              </a:spcAft>
              <a:buNone/>
            </a:pPr>
            <a:r>
              <a:rPr lang="ru-RU" sz="1800" kern="100" dirty="0">
                <a:effectLst/>
                <a:ea typeface="Century Gothic" panose="020B0502020202020204" pitchFamily="34" charset="0"/>
                <a:cs typeface="Century Gothic" panose="020B0502020202020204" pitchFamily="34" charset="0"/>
              </a:rPr>
              <a:t>Мы успешно провели грамотную очистку данных, что привело к высокой точности предсказаний нашей модели. В процессе работы мы освоили создание модели, которая демонстрирует высокую эффективность в выполнении заданной функциональности. </a:t>
            </a:r>
          </a:p>
          <a:p>
            <a:pPr marL="487045" marR="1293495" indent="0">
              <a:lnSpc>
                <a:spcPct val="107000"/>
              </a:lnSpc>
              <a:spcAft>
                <a:spcPts val="1745"/>
              </a:spcAft>
              <a:buNone/>
            </a:pPr>
            <a:r>
              <a:rPr lang="ru-RU" sz="1800" kern="100" dirty="0">
                <a:effectLst/>
                <a:ea typeface="Century Gothic" panose="020B0502020202020204" pitchFamily="34" charset="0"/>
                <a:cs typeface="Century Gothic" panose="020B0502020202020204" pitchFamily="34" charset="0"/>
              </a:rPr>
              <a:t> Однако есть возможности для дальнейшего улучшения: </a:t>
            </a:r>
          </a:p>
          <a:p>
            <a:pPr marL="487045" marR="1293495" indent="0">
              <a:lnSpc>
                <a:spcPct val="107000"/>
              </a:lnSpc>
              <a:spcAft>
                <a:spcPts val="1745"/>
              </a:spcAft>
              <a:buNone/>
            </a:pPr>
            <a:r>
              <a:rPr lang="ru-RU" sz="1800" kern="100" dirty="0">
                <a:effectLst/>
                <a:ea typeface="Century Gothic" panose="020B0502020202020204" pitchFamily="34" charset="0"/>
                <a:cs typeface="Century Gothic" panose="020B0502020202020204" pitchFamily="34" charset="0"/>
              </a:rPr>
              <a:t>-добавление дополнительных данных может значительно обогатить модель и повысить ее предсказательную силу. </a:t>
            </a:r>
          </a:p>
          <a:p>
            <a:pPr marL="487045" marR="1293495" indent="0">
              <a:lnSpc>
                <a:spcPct val="107000"/>
              </a:lnSpc>
              <a:spcAft>
                <a:spcPts val="1745"/>
              </a:spcAft>
              <a:buNone/>
            </a:pPr>
            <a:r>
              <a:rPr lang="ru-RU" sz="1800" kern="100" dirty="0">
                <a:effectLst/>
                <a:ea typeface="Century Gothic" panose="020B0502020202020204" pitchFamily="34" charset="0"/>
                <a:cs typeface="Century Gothic" panose="020B0502020202020204" pitchFamily="34" charset="0"/>
              </a:rPr>
              <a:t>-</a:t>
            </a:r>
            <a:r>
              <a:rPr lang="ru-RU" kern="100" dirty="0">
                <a:ea typeface="Century Gothic" panose="020B0502020202020204" pitchFamily="34" charset="0"/>
                <a:cs typeface="Century Gothic" panose="020B0502020202020204" pitchFamily="34" charset="0"/>
              </a:rPr>
              <a:t>т</a:t>
            </a:r>
            <a:r>
              <a:rPr lang="ru-RU" sz="1800" kern="100" dirty="0">
                <a:effectLst/>
                <a:ea typeface="Century Gothic" panose="020B0502020202020204" pitchFamily="34" charset="0"/>
                <a:cs typeface="Century Gothic" panose="020B0502020202020204" pitchFamily="34" charset="0"/>
              </a:rPr>
              <a:t>акже можно рассмотреть оптимизацию существующих признаков, что позволит улучшить качество результатов.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Ход работы</a:t>
            </a:r>
          </a:p>
        </p:txBody>
      </p:sp>
      <p:sp>
        <p:nvSpPr>
          <p:cNvPr id="31" name="Текст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ru-RU"/>
            </a:defPPr>
          </a:lstStyle>
          <a:p>
            <a:pPr marL="342900" indent="-342900" rtl="0">
              <a:buAutoNum type="arabicPeriod"/>
            </a:pPr>
            <a:r>
              <a:rPr lang="ru-RU" dirty="0"/>
              <a:t>Определение проблемы</a:t>
            </a:r>
          </a:p>
          <a:p>
            <a:pPr marL="342900" indent="-342900" rtl="0">
              <a:buAutoNum type="arabicPeriod"/>
            </a:pPr>
            <a:r>
              <a:rPr lang="ru-RU" dirty="0"/>
              <a:t>Подключение нужных для работы библиотек и работа по обработке и очистке данных</a:t>
            </a:r>
          </a:p>
          <a:p>
            <a:pPr marL="342900" indent="-342900" rtl="0">
              <a:buAutoNum type="arabicPeriod"/>
            </a:pPr>
            <a:r>
              <a:rPr lang="ru-RU" dirty="0"/>
              <a:t>Написание и обучение модели</a:t>
            </a:r>
          </a:p>
          <a:p>
            <a:pPr marL="342900" indent="-342900" rtl="0">
              <a:buAutoNum type="arabicPeriod"/>
            </a:pPr>
            <a:r>
              <a:rPr lang="ru-RU" dirty="0"/>
              <a:t>Подведение итогов и рефлексия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Хорошего дня!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Определение проблемы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Определение проблемы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121173"/>
          </a:xfrm>
        </p:spPr>
        <p:txBody>
          <a:bodyPr rtlCol="0"/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dirty="0"/>
              <a:t>1. </a:t>
            </a:r>
            <a:r>
              <a:rPr lang="ru-RU" sz="18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Ключевую роль в продажах играет эффективная целевая рассылка. </a:t>
            </a:r>
            <a:r>
              <a:rPr lang="ru-RU" sz="1800" kern="1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Рассылки позволяют оперативно информировать клиентов об актуальных предложениях и сервисах компании. Однако каждая рассылка сопряжена с издержками:</a:t>
            </a:r>
            <a:endParaRPr lang="ru-RU" sz="1800" kern="1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1800" kern="1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Финансовые затраты – на подготовку и доставку сообщений (SMS, </a:t>
            </a:r>
            <a:r>
              <a:rPr lang="ru-RU" sz="1800" kern="100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email</a:t>
            </a:r>
            <a:r>
              <a:rPr lang="ru-RU" sz="1800" kern="1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и </a:t>
            </a:r>
            <a:r>
              <a:rPr lang="ru-RU" sz="18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т.д.);</a:t>
            </a:r>
          </a:p>
          <a:p>
            <a:pPr marL="0" indent="0">
              <a:buNone/>
            </a:pPr>
            <a:r>
              <a:rPr lang="ru-RU" sz="1800" kern="1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Временные затраты маркетологов и продавцов;</a:t>
            </a:r>
          </a:p>
          <a:p>
            <a:pPr marL="0" indent="0">
              <a:buNone/>
            </a:pPr>
            <a:r>
              <a:rPr lang="ru-RU" sz="1800" kern="1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Риск раздражения получателей частыми сообщениями.</a:t>
            </a:r>
            <a:endParaRPr lang="ru-RU" sz="1800" kern="1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sz="1800" kern="1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Это может негативно сказаться на лояльности клиентов в долгосрочной перспективе.</a:t>
            </a:r>
            <a:endParaRPr lang="ru-RU" sz="1800" kern="1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kern="1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kern="1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kern="1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kern="1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kern="1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kern="1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0" indent="0">
              <a:buNone/>
            </a:pPr>
            <a:endParaRPr lang="ru-RU" sz="1800" kern="100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>
            <a:pPr marL="0" indent="0" rtl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5" y="264160"/>
            <a:ext cx="11395587" cy="3373973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Подключение нужных для работы библиотек и работа по обработке и очистке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Подключение нужных для работы библиотек и работа по обработке и очистке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245943" y="2369650"/>
            <a:ext cx="9150404" cy="963486"/>
          </a:xfrm>
        </p:spPr>
        <p:txBody>
          <a:bodyPr rtlCol="0"/>
          <a:lstStyle>
            <a:defPPr>
              <a:defRPr lang="ru-RU"/>
            </a:defPPr>
          </a:lstStyle>
          <a:p>
            <a:pPr marR="647065" lvl="0" fontAlgn="base">
              <a:lnSpc>
                <a:spcPct val="107000"/>
              </a:lnSpc>
              <a:spcAft>
                <a:spcPts val="15"/>
              </a:spcAft>
              <a:buClr>
                <a:srgbClr val="000000"/>
              </a:buClr>
              <a:buSzPts val="2000"/>
            </a:pPr>
            <a:r>
              <a:rPr lang="ru-RU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Для начала работы подключаем нужные библиотеки, который помогут нам в дальнейшей работе </a:t>
            </a:r>
          </a:p>
          <a:p>
            <a:pPr lvl="1"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6" name="Picture 91">
            <a:extLst>
              <a:ext uri="{FF2B5EF4-FFF2-40B4-BE49-F238E27FC236}">
                <a16:creationId xmlns:a16="http://schemas.microsoft.com/office/drawing/2014/main" id="{F16FB539-F4DA-08EA-6EEB-B7A0BA9E5C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53032" y="4149213"/>
            <a:ext cx="8489638" cy="156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CE474-C189-9528-DA04-C57BD377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ru-RU" dirty="0"/>
              <a:t>2.1 Выводим тепловую таблицу, которая будет показывать пропуски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05F03-16B8-9372-8172-29DA1D86E950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ru-RU" dirty="0"/>
              <a:t>2.3 Данную тепловую карту получили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A26EDD53-8E58-6FCA-7103-B7C7491F4963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ru-RU" dirty="0"/>
              <a:t>2.4 Далее чистим от пропусков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23CF43-C9D4-F765-D34D-16C6B6B0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6" name="Picture 94">
            <a:extLst>
              <a:ext uri="{FF2B5EF4-FFF2-40B4-BE49-F238E27FC236}">
                <a16:creationId xmlns:a16="http://schemas.microsoft.com/office/drawing/2014/main" id="{88BBA338-076E-9263-B32E-EA9757B2E6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73002" y="3741175"/>
            <a:ext cx="8869668" cy="16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9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6F112-42FA-7625-9C90-A29294C1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2.1 Выводим тепловую таблицу, которая будет показывать пропуски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CDA240-4833-4930-681B-995F3292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ru-RU" smtClean="0"/>
              <a:pPr rtl="0"/>
              <a:t>8</a:t>
            </a:fld>
            <a:endParaRPr lang="ru-RU" dirty="0"/>
          </a:p>
        </p:txBody>
      </p:sp>
      <p:grpSp>
        <p:nvGrpSpPr>
          <p:cNvPr id="6" name="Group 1139">
            <a:extLst>
              <a:ext uri="{FF2B5EF4-FFF2-40B4-BE49-F238E27FC236}">
                <a16:creationId xmlns:a16="http://schemas.microsoft.com/office/drawing/2014/main" id="{1B791103-DB26-C337-59AC-FC76F4A8BF46}"/>
              </a:ext>
            </a:extLst>
          </p:cNvPr>
          <p:cNvGrpSpPr/>
          <p:nvPr/>
        </p:nvGrpSpPr>
        <p:grpSpPr>
          <a:xfrm>
            <a:off x="1425677" y="2261419"/>
            <a:ext cx="10766323" cy="4434021"/>
            <a:chOff x="0" y="0"/>
            <a:chExt cx="11937065" cy="4866132"/>
          </a:xfrm>
        </p:grpSpPr>
        <p:pic>
          <p:nvPicPr>
            <p:cNvPr id="7" name="Picture 110">
              <a:extLst>
                <a:ext uri="{FF2B5EF4-FFF2-40B4-BE49-F238E27FC236}">
                  <a16:creationId xmlns:a16="http://schemas.microsoft.com/office/drawing/2014/main" id="{00ED2EB3-EBC5-009C-CFBB-E614491A60E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722620" cy="4866132"/>
            </a:xfrm>
            <a:prstGeom prst="rect">
              <a:avLst/>
            </a:prstGeom>
          </p:spPr>
        </p:pic>
        <p:pic>
          <p:nvPicPr>
            <p:cNvPr id="8" name="Picture 114">
              <a:extLst>
                <a:ext uri="{FF2B5EF4-FFF2-40B4-BE49-F238E27FC236}">
                  <a16:creationId xmlns:a16="http://schemas.microsoft.com/office/drawing/2014/main" id="{57F7B68E-2BF7-3E71-953E-93BA7646CFC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914217" y="1"/>
              <a:ext cx="6022848" cy="4866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010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Тепловая карта после очистки от пропусков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  <a:pPr rtl="0"/>
              <a:t>9</a:t>
            </a:fld>
            <a:endParaRPr lang="ru-RU" dirty="0"/>
          </a:p>
        </p:txBody>
      </p:sp>
      <p:pic>
        <p:nvPicPr>
          <p:cNvPr id="10" name="Picture 123">
            <a:extLst>
              <a:ext uri="{FF2B5EF4-FFF2-40B4-BE49-F238E27FC236}">
                <a16:creationId xmlns:a16="http://schemas.microsoft.com/office/drawing/2014/main" id="{B4FF3B1A-07B1-8295-654B-77F697C1F45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34201" y="2035277"/>
            <a:ext cx="6851650" cy="455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8_TF11936837_Win32.potx" id="{B72F49F3-09E2-4865-8A2A-AA9B2A757565}" vid="{A5849C83-848C-4432-B41C-6248F8F45B6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результатов научных исследований</Template>
  <TotalTime>70</TotalTime>
  <Words>338</Words>
  <Application>Microsoft Office PowerPoint</Application>
  <PresentationFormat>Широкоэкранный</PresentationFormat>
  <Paragraphs>71</Paragraphs>
  <Slides>20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Arial Nova</vt:lpstr>
      <vt:lpstr>Biome</vt:lpstr>
      <vt:lpstr>Calibri</vt:lpstr>
      <vt:lpstr>Century Gothic</vt:lpstr>
      <vt:lpstr>Пользовательская</vt:lpstr>
      <vt:lpstr>Модель склонности клиента к приобретению машиноместа</vt:lpstr>
      <vt:lpstr>Ход работы</vt:lpstr>
      <vt:lpstr>Определение проблемы</vt:lpstr>
      <vt:lpstr>Определение проблемы</vt:lpstr>
      <vt:lpstr>Подключение нужных для работы библиотек и работа по обработке и очистке данных</vt:lpstr>
      <vt:lpstr>Подключение нужных для работы библиотек и работа по обработке и очистке данных</vt:lpstr>
      <vt:lpstr>2.1 Выводим тепловую таблицу, которая будет показывать пропуски </vt:lpstr>
      <vt:lpstr>2.1 Выводим тепловую таблицу, которая будет показывать пропуски </vt:lpstr>
      <vt:lpstr>Тепловая карта после очистки от пропусков</vt:lpstr>
      <vt:lpstr>2.5 кодируем и выводим корреляционные матрицы</vt:lpstr>
      <vt:lpstr>2.6 дополнительно выводим корреляционную таблицу в target</vt:lpstr>
      <vt:lpstr>Написание и обучение модели</vt:lpstr>
      <vt:lpstr>3.2 обучаем модель</vt:lpstr>
      <vt:lpstr>3.2 обучаем модель</vt:lpstr>
      <vt:lpstr>3.2 обучение модели</vt:lpstr>
      <vt:lpstr>3.3 предсказываем вероятность покупки</vt:lpstr>
      <vt:lpstr>3.4 выводим графики</vt:lpstr>
      <vt:lpstr>Выводим дополнительны графики</vt:lpstr>
      <vt:lpstr>Подведение итогов и рефлексия</vt:lpstr>
      <vt:lpstr>Хорошего дня!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Алина Воронина</dc:creator>
  <cp:lastModifiedBy>Алина Воронина</cp:lastModifiedBy>
  <cp:revision>1</cp:revision>
  <dcterms:created xsi:type="dcterms:W3CDTF">2025-02-24T13:31:27Z</dcterms:created>
  <dcterms:modified xsi:type="dcterms:W3CDTF">2025-02-24T14:41:32Z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