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75" r:id="rId5"/>
    <p:sldId id="259" r:id="rId6"/>
    <p:sldId id="276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4" r:id="rId16"/>
    <p:sldId id="271" r:id="rId17"/>
    <p:sldId id="272" r:id="rId18"/>
    <p:sldId id="273" r:id="rId19"/>
    <p:sldId id="270" r:id="rId20"/>
    <p:sldId id="269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B79EB"/>
    <a:srgbClr val="151AF8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389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kki" userId="52332790eab68ec1" providerId="LiveId" clId="{F3F32B05-CE1C-4BB2-886A-3BFF084AB89E}"/>
    <pc:docChg chg="modSld">
      <pc:chgData name="Ahmed Makki" userId="52332790eab68ec1" providerId="LiveId" clId="{F3F32B05-CE1C-4BB2-886A-3BFF084AB89E}" dt="2023-01-23T23:01:26.579" v="10" actId="20577"/>
      <pc:docMkLst>
        <pc:docMk/>
      </pc:docMkLst>
      <pc:sldChg chg="modSp mod">
        <pc:chgData name="Ahmed Makki" userId="52332790eab68ec1" providerId="LiveId" clId="{F3F32B05-CE1C-4BB2-886A-3BFF084AB89E}" dt="2023-01-23T23:01:26.579" v="10" actId="20577"/>
        <pc:sldMkLst>
          <pc:docMk/>
          <pc:sldMk cId="2908716948" sldId="257"/>
        </pc:sldMkLst>
        <pc:spChg chg="mod">
          <ac:chgData name="Ahmed Makki" userId="52332790eab68ec1" providerId="LiveId" clId="{F3F32B05-CE1C-4BB2-886A-3BFF084AB89E}" dt="2023-01-23T23:01:26.579" v="10" actId="20577"/>
          <ac:spMkLst>
            <pc:docMk/>
            <pc:sldMk cId="2908716948" sldId="257"/>
            <ac:spMk id="9" creationId="{CCC06F69-728F-44C7-B6BE-C30BE94047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14AA-4391-45D3-AC9B-5BC671A9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93EDF-E9FA-433E-B1E5-DFAA59CD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10A2-BB7B-4DE3-BE60-C9D20615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AB5A-DC3F-4A5B-82CB-E2ED2DC2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0114-7D42-48B1-9766-0B5D14BD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A827-0A6E-40EE-9785-84DB1C0A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3266-2B1F-4CAD-8203-84948487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9D18-A359-45F9-84F4-850961D1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8F01-5335-4B8E-A804-294DD7D8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7CD7-0905-442E-8967-1156CA4A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E70D7-A0B4-45AC-877C-DBA1DA0F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C7F6-06B9-4D57-B3E7-FB6EE21E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D85F-FCFA-403A-A635-1BA49E72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3DD7-1CBE-44AE-85C0-6B136A49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6C5-9A4A-4E15-A19C-DC1FFA5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9C2F-78D4-47C7-805A-AC361DBB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8E7F-1ACE-469B-8B68-1B65F226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164E-AD38-4F30-A549-E3042B5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E440-B878-44F7-BFB9-04F53B6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32C8-03BA-4C62-BBCD-4D025718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1AE7-2BB7-41DE-9466-EA1D0A0F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1B75-1B0B-4FB9-91B3-F2650FD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9295-91E6-4CE1-987B-1BDC7A18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8A6C-444E-49FA-92AF-99F82066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EEC8-97CE-43EE-A95B-AD64F2DD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CB31-82BC-4ABF-A7D0-803B7001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0560-A37F-47AA-98F7-897B34CA1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5879C-6B4F-40F5-9791-1788E2A1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0A4D8-2750-4248-8FE0-B5901EE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344A-C073-40F6-8AA9-4AB43128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8503-024F-4D6F-BDB4-632A4E4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814C-A479-4495-AA85-A3C2BA2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7C91-7C59-4153-B4AD-95D34FA6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E53B-867A-4B00-8C32-A70666F8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0CA48-5643-4472-B929-0BD890926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03903-05F5-47FF-B42C-A1C570E16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08543-50C8-4875-9AC3-BDFD475A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DF5C8-FA18-4615-92D1-B8F77942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37C4D-8BD0-4BC6-B5C9-7DA3081C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4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17A8-2A4D-45A8-B483-9DD1FDB7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4ACC-5518-44C1-BEF2-1EBD71FC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3769-342B-4BB5-A5E0-AC10C8BA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273E-50B9-4EC4-A652-24DA6B69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D787E-9D7F-4E41-9889-923FDB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64CB-2313-48FF-A43F-F14C648C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E98B-F5D7-40F5-9EC6-7431F633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8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8A08-AFFA-4AE2-A5E8-0DC9342F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922C-6331-478E-BD5B-0C048CB6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153F-AF00-4C89-A5A8-D95E6AA9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4583-2492-4934-9402-05A878FA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2EC1-0E06-442B-AE8E-2A12177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8C0C-F948-46AD-939B-D467581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F303-8E49-40EB-9627-500EA075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4925-2328-4B65-8C5D-6FE29BDAA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4A73-AFF3-4DB3-B487-AA3B3D45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BED1-90E4-4CDA-A1DA-78BC3C40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DD138-987D-4248-868B-5F2FADF2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9EAE-3D12-466D-94B1-876DE5ED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75450-A92D-453A-8BE6-55A1360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B367-ABB6-4269-B8C4-030EB6ED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028-9B85-49A6-A764-DF1B49202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8DB2-3FA5-4A0D-B228-79CF07C1395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2973-58DE-43CF-AD47-049ACE40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18D7-FDE3-4CDE-81E4-83BDAC74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D958-7392-4BCB-BB0D-B56795CD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technotes/guides/collections/index.html" TargetMode="External"/><Relationship Id="rId4" Type="http://schemas.openxmlformats.org/officeDocument/2006/relationships/hyperlink" Target="https://docs.oracle.com/javase/8/docs/ap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api/java/util/Map.html" TargetMode="External"/><Relationship Id="rId4" Type="http://schemas.openxmlformats.org/officeDocument/2006/relationships/hyperlink" Target="https://docs.oracle.com/javase/8/docs/api/java/util/Collec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1E20404-3FC1-444F-8190-26D04431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03FF6-90D1-45DD-8C3B-72ABD79ACD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302" y="1474988"/>
            <a:ext cx="7937372" cy="2948273"/>
          </a:xfrm>
        </p:spPr>
        <p:txBody>
          <a:bodyPr anchor="ctr">
            <a:noAutofit/>
          </a:bodyPr>
          <a:lstStyle/>
          <a:p>
            <a:r>
              <a:rPr lang="en-GB" sz="8000" b="1" dirty="0">
                <a:latin typeface="Cambria" panose="02040503050406030204" pitchFamily="18" charset="0"/>
                <a:ea typeface="Cambria" panose="02040503050406030204" pitchFamily="18" charset="0"/>
              </a:rPr>
              <a:t>Data Structures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2AFD4-BADE-4BA6-9EFE-272B6BC2CE1E}"/>
              </a:ext>
            </a:extLst>
          </p:cNvPr>
          <p:cNvSpPr txBox="1"/>
          <p:nvPr/>
        </p:nvSpPr>
        <p:spPr>
          <a:xfrm>
            <a:off x="4975111" y="3993152"/>
            <a:ext cx="2241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(Introduction)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C06F69-728F-44C7-B6BE-C30BE94047A4}"/>
              </a:ext>
            </a:extLst>
          </p:cNvPr>
          <p:cNvSpPr txBox="1">
            <a:spLocks/>
          </p:cNvSpPr>
          <p:nvPr/>
        </p:nvSpPr>
        <p:spPr>
          <a:xfrm>
            <a:off x="7364361" y="4873666"/>
            <a:ext cx="3491486" cy="91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Ahmed Makki</a:t>
            </a:r>
          </a:p>
        </p:txBody>
      </p:sp>
    </p:spTree>
    <p:extLst>
      <p:ext uri="{BB962C8B-B14F-4D97-AF65-F5344CB8AC3E}">
        <p14:creationId xmlns:p14="http://schemas.microsoft.com/office/powerpoint/2010/main" val="290871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  <a:endParaRPr lang="en-GB" sz="3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86E46-3DA2-41C0-8DAC-6FBA9F7E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pPr algn="l"/>
            <a:r>
              <a:rPr lang="en-GB" sz="3200" b="1" dirty="0">
                <a:solidFill>
                  <a:srgbClr val="00B0F0"/>
                </a:solidFill>
                <a:latin typeface="Arial" panose="020B0604020202020204" pitchFamily="34" charset="0"/>
              </a:rPr>
              <a:t>What is an Algorithm?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It is a precisely specified procedure for solving a problem.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1" dirty="0"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It is a problem solving method suitable for implementation as computer programs.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1" dirty="0"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It is a step by step procedure for performing some tasks in a finite amount of time.</a:t>
            </a:r>
            <a:endParaRPr lang="en-GB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7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  <a:endParaRPr lang="en-GB" sz="3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pPr algn="l"/>
            <a:r>
              <a:rPr lang="en-GB" sz="3200" b="1" dirty="0">
                <a:solidFill>
                  <a:srgbClr val="00B0F0"/>
                </a:solidFill>
                <a:latin typeface="Arial" panose="020B0604020202020204" pitchFamily="34" charset="0"/>
              </a:rPr>
              <a:t>Algorithm Definition</a:t>
            </a:r>
            <a:endParaRPr lang="en-GB" sz="28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Algorithm</a:t>
            </a:r>
            <a:r>
              <a:rPr lang="en-GB" sz="2800" dirty="0">
                <a:latin typeface="Arial" panose="020B0604020202020204" pitchFamily="34" charset="0"/>
              </a:rPr>
              <a:t> is a precise sequence of actions for performing a computational task, independent from computer languages (i.e. pseudocode)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1200" dirty="0"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Example of Algorithms: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Cooking Recipe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Route from NCI College to the home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Knitting pattern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Shortest path between two cities on a map</a:t>
            </a:r>
          </a:p>
          <a:p>
            <a:pPr marL="0" lvl="1" algn="l"/>
            <a:endParaRPr lang="en-GB" sz="1200" b="1" dirty="0">
              <a:latin typeface="Arial" panose="020B0604020202020204" pitchFamily="34" charset="0"/>
            </a:endParaRPr>
          </a:p>
          <a:p>
            <a:pPr marL="536575" lvl="1" indent="-536575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More than one algorithm possible for the same task</a:t>
            </a:r>
          </a:p>
          <a:p>
            <a:pPr lvl="1" algn="l"/>
            <a:endParaRPr lang="en-GB" sz="2400" b="1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BBC5A-C4A2-4374-82D0-B3BD9DCA8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  <a:endParaRPr lang="en-GB" sz="3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8E1EB-218C-413C-BA3A-64DF2FA7B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82" y="1179098"/>
            <a:ext cx="10774016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00B0F0"/>
                </a:solidFill>
                <a:latin typeface="Arial" panose="020B0604020202020204" pitchFamily="34" charset="0"/>
              </a:rPr>
              <a:t>Role of Algorithms in the Real World</a:t>
            </a:r>
          </a:p>
          <a:p>
            <a:endParaRPr lang="en-GB" sz="1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</a:rPr>
              <a:t>Enormous amount of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World Wide Web (Web pages)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E-commerce (Amazon, </a:t>
            </a:r>
            <a:r>
              <a:rPr lang="en-GB" sz="2400" dirty="0" err="1">
                <a:latin typeface="Arial" panose="020B0604020202020204" pitchFamily="34" charset="0"/>
              </a:rPr>
              <a:t>Ebay</a:t>
            </a:r>
            <a:r>
              <a:rPr lang="en-GB" sz="2400" dirty="0">
                <a:latin typeface="Arial" panose="020B0604020202020204" pitchFamily="34" charset="0"/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Network traffic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Database transactions (Sales, inventory)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Scientific measurements (astrophysics, geology)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Sensor networks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how does Google find web pages matching your query so fast?</a:t>
            </a:r>
            <a:endParaRPr lang="en-GB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sophisticated algorithms to create index structures, which are just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4432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  <a:endParaRPr lang="en-GB" sz="3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0B0B9-52FB-446D-B7F3-35B2DAB6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00B0F0"/>
                </a:solidFill>
                <a:latin typeface="Arial" panose="020B0604020202020204" pitchFamily="34" charset="0"/>
              </a:rPr>
              <a:t>Role of Algorithms in the Real World</a:t>
            </a:r>
          </a:p>
          <a:p>
            <a:endParaRPr lang="en-GB" sz="12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big amount of data produced by the new technologies, there is a need to organize, search, and update fast massive amount of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are used to process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top 10 sellers on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correlation between time spent on a web site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amount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shortest path between two points on a map?</a:t>
            </a:r>
          </a:p>
          <a:p>
            <a:pPr lvl="1" algn="l"/>
            <a:endParaRPr lang="en-GB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  <a:endParaRPr lang="en-GB" sz="3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00B0F0"/>
                </a:solidFill>
                <a:latin typeface="Arial" panose="020B0604020202020204" pitchFamily="34" charset="0"/>
              </a:rPr>
              <a:t>Five Features of an Algorithm (Knuth)</a:t>
            </a:r>
          </a:p>
          <a:p>
            <a:pPr algn="l"/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1. Finiteness: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algorithm must terminate after a finite number of steps.</a:t>
            </a:r>
          </a:p>
          <a:p>
            <a:pPr algn="l"/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 Definiteness:</a:t>
            </a:r>
          </a:p>
          <a:p>
            <a:pPr marL="715963" indent="-285750" algn="l">
              <a:buFont typeface="Arial" panose="020B0604020202020204" pitchFamily="34" charset="0"/>
              <a:buChar char="•"/>
            </a:pPr>
            <a:r>
              <a:rPr lang="en-GB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Each step of the algorithm must be precisely defined and the action to be executed must be rigorous and unambiguously specified.</a:t>
            </a:r>
          </a:p>
          <a:p>
            <a:pPr algn="l"/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Input:</a:t>
            </a:r>
          </a:p>
          <a:p>
            <a:pPr marL="715963" indent="-285750" algn="l">
              <a:buFont typeface="Arial" panose="020B0604020202020204" pitchFamily="34" charset="0"/>
              <a:buChar char="•"/>
            </a:pPr>
            <a:r>
              <a:rPr lang="en-GB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has zero or more inputs quantities initially given before it begins.</a:t>
            </a:r>
          </a:p>
          <a:p>
            <a:pPr algn="l"/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4. Output:</a:t>
            </a:r>
          </a:p>
          <a:p>
            <a:pPr marL="625475" indent="-285750" algn="l">
              <a:buFont typeface="Arial" panose="020B0604020202020204" pitchFamily="34" charset="0"/>
              <a:buChar char="•"/>
            </a:pPr>
            <a:r>
              <a:rPr lang="en-GB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algorithm has one or more outputs</a:t>
            </a:r>
          </a:p>
          <a:p>
            <a:pPr algn="l"/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5. Effectiveness:</a:t>
            </a:r>
          </a:p>
          <a:p>
            <a:pPr marL="625475" indent="-285750" algn="l">
              <a:buFont typeface="Arial" panose="020B0604020202020204" pitchFamily="34" charset="0"/>
              <a:buChar char="•"/>
            </a:pPr>
            <a:r>
              <a:rPr lang="en-GB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algorithm is expected to be effective.</a:t>
            </a:r>
            <a:endParaRPr lang="en-GB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3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D1808-2AC7-41C5-979B-8EAF9FFD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74" y="2141770"/>
            <a:ext cx="10068232" cy="1436490"/>
          </a:xfrm>
        </p:spPr>
        <p:txBody>
          <a:bodyPr anchor="ctr">
            <a:noAutofit/>
          </a:bodyPr>
          <a:lstStyle/>
          <a:p>
            <a:r>
              <a:rPr lang="en-GB" sz="6000" b="1" i="0" u="none" strike="noStrike" baseline="0" dirty="0">
                <a:latin typeface="Arial" panose="020B0604020202020204" pitchFamily="34" charset="0"/>
              </a:rPr>
              <a:t>Java Collection Framework</a:t>
            </a:r>
            <a:endParaRPr lang="en-GB" sz="6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F5FA950-B6B0-4056-BC77-D771218ED165}"/>
              </a:ext>
            </a:extLst>
          </p:cNvPr>
          <p:cNvSpPr txBox="1">
            <a:spLocks/>
          </p:cNvSpPr>
          <p:nvPr/>
        </p:nvSpPr>
        <p:spPr>
          <a:xfrm>
            <a:off x="2227531" y="4858543"/>
            <a:ext cx="7736918" cy="1278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i="0" dirty="0">
                <a:solidFill>
                  <a:srgbClr val="2C4557"/>
                </a:solidFill>
                <a:effectLst/>
                <a:latin typeface="DejaVu Sans"/>
              </a:rPr>
              <a:t>API Specification</a:t>
            </a:r>
            <a:endParaRPr lang="en-GB" sz="2800" dirty="0">
              <a:latin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hlinkClick r:id="rId4"/>
              </a:rPr>
              <a:t>https://docs.oracle.com/javase/8/docs/api/</a:t>
            </a:r>
            <a:r>
              <a:rPr lang="en-GB" sz="2800" dirty="0">
                <a:latin typeface="Arial" panose="020B0604020202020204" pitchFamily="34" charset="0"/>
              </a:rPr>
              <a:t> </a:t>
            </a:r>
            <a:endParaRPr lang="en-GB" sz="2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A45DB2-2F97-409C-A673-BB5F7AD9B6B9}"/>
              </a:ext>
            </a:extLst>
          </p:cNvPr>
          <p:cNvSpPr txBox="1">
            <a:spLocks/>
          </p:cNvSpPr>
          <p:nvPr/>
        </p:nvSpPr>
        <p:spPr>
          <a:xfrm>
            <a:off x="688248" y="3423130"/>
            <a:ext cx="10815484" cy="72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hlinkClick r:id="rId5"/>
              </a:rPr>
              <a:t>https://docs.oracle.com/javase/8/docs/technotes/guides/collections/index.html</a:t>
            </a:r>
            <a:r>
              <a:rPr lang="en-GB" dirty="0">
                <a:latin typeface="Arial" panose="020B060402020202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06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5" y="1179098"/>
            <a:ext cx="10960510" cy="5542377"/>
          </a:xfrm>
        </p:spPr>
        <p:txBody>
          <a:bodyPr>
            <a:noAutofit/>
          </a:bodyPr>
          <a:lstStyle/>
          <a:p>
            <a:pPr algn="l"/>
            <a:r>
              <a:rPr lang="en-GB" sz="2800" b="1" dirty="0">
                <a:latin typeface="Arial" panose="020B0604020202020204" pitchFamily="34" charset="0"/>
              </a:rPr>
              <a:t>Principles</a:t>
            </a:r>
          </a:p>
          <a:p>
            <a:endParaRPr lang="en-GB" sz="2800" b="1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collection (container or object) is simply an object that represents group multiple elements (objects) as a single unit.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allows us to create an empty collection, add and remove items, and determine whether a particular item occurs in the collection.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collections framework is a unified architecture for representing and manipulating collections.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Collections framework classes are part of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package.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So, you have to </a:t>
            </a:r>
            <a:r>
              <a:rPr lang="en-GB" b="1" dirty="0">
                <a:solidFill>
                  <a:srgbClr val="151A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order to use these classes.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438" y="239113"/>
            <a:ext cx="5497104" cy="700882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9900CC"/>
                </a:solidFill>
                <a:latin typeface="Arial" panose="020B0604020202020204" pitchFamily="34" charset="0"/>
                <a:ea typeface="+mn-ea"/>
                <a:cs typeface="+mn-cs"/>
              </a:rPr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85528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5" y="1179098"/>
            <a:ext cx="10960510" cy="5542377"/>
          </a:xfrm>
        </p:spPr>
        <p:txBody>
          <a:bodyPr>
            <a:noAutofit/>
          </a:bodyPr>
          <a:lstStyle/>
          <a:p>
            <a:pPr algn="l"/>
            <a:r>
              <a:rPr lang="en-GB" sz="2800" b="1" dirty="0">
                <a:latin typeface="Arial" panose="020B0604020202020204" pitchFamily="34" charset="0"/>
              </a:rPr>
              <a:t>Benefits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reduces programming effort: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By providing useful data structures and algorithms, so we don’t have to worry about writing them ourselves.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increases program speed and quality: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By providing high-performance, high-quality implementations of useful data structures and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reduces the effort to learn and use APIs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reduces effort needed to design and implement APIs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 fosters software reuse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448" y="290491"/>
            <a:ext cx="5497104" cy="700882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9900CC"/>
                </a:solidFill>
                <a:latin typeface="Arial" panose="020B0604020202020204" pitchFamily="34" charset="0"/>
                <a:ea typeface="+mn-ea"/>
                <a:cs typeface="+mn-cs"/>
              </a:rPr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65848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5" y="1179099"/>
            <a:ext cx="10960510" cy="164276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</a:rPr>
              <a:t>The Java Collections framework consist of collection interfaces. The collection interfaces are divided into two groups, namely: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java.util.Collection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(the most basic interface)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java.util.Map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collection interfaces which a</a:t>
            </a:r>
            <a:r>
              <a:rPr lang="en-GB" dirty="0">
                <a:latin typeface="Arial" panose="020B0604020202020204" pitchFamily="34" charset="0"/>
              </a:rPr>
              <a:t>re not true collections).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set of classes supported by the Java Collection Framework are listed below: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448" y="290491"/>
            <a:ext cx="5497104" cy="700882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9900CC"/>
                </a:solidFill>
                <a:latin typeface="Arial" panose="020B0604020202020204" pitchFamily="34" charset="0"/>
                <a:ea typeface="+mn-ea"/>
                <a:cs typeface="+mn-cs"/>
              </a:rPr>
              <a:t>Java Collection Framework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496D5-CF25-4519-BAE7-F9C42170EC3D}"/>
              </a:ext>
            </a:extLst>
          </p:cNvPr>
          <p:cNvSpPr txBox="1">
            <a:spLocks/>
          </p:cNvSpPr>
          <p:nvPr/>
        </p:nvSpPr>
        <p:spPr>
          <a:xfrm>
            <a:off x="7069175" y="3759252"/>
            <a:ext cx="3082849" cy="191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Map – Key/Value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D5381F3-D959-4D81-B247-712FFCAC5F82}"/>
              </a:ext>
            </a:extLst>
          </p:cNvPr>
          <p:cNvSpPr txBox="1">
            <a:spLocks/>
          </p:cNvSpPr>
          <p:nvPr/>
        </p:nvSpPr>
        <p:spPr>
          <a:xfrm>
            <a:off x="1429374" y="3759251"/>
            <a:ext cx="3082849" cy="191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List – Array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89930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19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5" y="1179098"/>
            <a:ext cx="10960510" cy="5542377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 panose="020B0604020202020204" pitchFamily="34" charset="0"/>
              </a:rPr>
              <a:t>Methods provided by Java Collections</a:t>
            </a:r>
          </a:p>
          <a:p>
            <a:endParaRPr lang="en-GB" sz="2800" b="1" dirty="0">
              <a:latin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</a:rPr>
              <a:t>Most common methods provided by the majority of Java classes that implement different type of Java Collections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add(Object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Appends the specified element to the end of the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add(int index, Object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Inserts the specified element at the specified position in the collection (</a:t>
            </a:r>
            <a:r>
              <a:rPr lang="en-GB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index&gt;=0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index&lt;size()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remove(Object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Removes the specified the element from the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remove(int index)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Removes the element at the specified position in the collection.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438" y="239113"/>
            <a:ext cx="5497104" cy="700882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9900CC"/>
                </a:solidFill>
                <a:latin typeface="Arial" panose="020B0604020202020204" pitchFamily="34" charset="0"/>
                <a:ea typeface="+mn-ea"/>
                <a:cs typeface="+mn-cs"/>
              </a:rPr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29531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D1808-2AC7-41C5-979B-8EAF9FFD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7989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92" y="1339715"/>
            <a:ext cx="10774016" cy="4509739"/>
          </a:xfrm>
        </p:spPr>
        <p:txBody>
          <a:bodyPr>
            <a:noAutofit/>
          </a:bodyPr>
          <a:lstStyle/>
          <a:p>
            <a:pPr algn="just"/>
            <a:r>
              <a:rPr lang="en-GB" sz="3600" b="1" i="0" u="none" strike="noStrike" baseline="0" dirty="0">
                <a:latin typeface="Arial" panose="020B0604020202020204" pitchFamily="34" charset="0"/>
              </a:rPr>
              <a:t>What is a </a:t>
            </a:r>
            <a:r>
              <a:rPr lang="en-GB" sz="3600" b="1" i="0" u="none" strike="noStrike" baseline="0" dirty="0">
                <a:solidFill>
                  <a:srgbClr val="9900CC"/>
                </a:solidFill>
                <a:latin typeface="Arial" panose="020B0604020202020204" pitchFamily="34" charset="0"/>
              </a:rPr>
              <a:t>Program</a:t>
            </a:r>
            <a:r>
              <a:rPr lang="en-GB" sz="3600" b="1" i="0" u="none" strike="noStrike" baseline="0" dirty="0">
                <a:latin typeface="Arial" panose="020B0604020202020204" pitchFamily="34" charset="0"/>
              </a:rPr>
              <a:t>? </a:t>
            </a:r>
          </a:p>
          <a:p>
            <a:pPr algn="just"/>
            <a:endParaRPr lang="en-GB" sz="3600" b="0" i="0" u="none" strike="noStrike" baseline="0" dirty="0">
              <a:latin typeface="Arial" panose="020B0604020202020204" pitchFamily="34" charset="0"/>
            </a:endParaRPr>
          </a:p>
          <a:p>
            <a:r>
              <a:rPr lang="en-GB" sz="3200" b="1" i="0" u="none" strike="noStrike" baseline="0" dirty="0">
                <a:solidFill>
                  <a:srgbClr val="9900CC"/>
                </a:solidFill>
                <a:latin typeface="Arial" panose="020B0604020202020204" pitchFamily="34" charset="0"/>
              </a:rPr>
              <a:t>Program</a:t>
            </a:r>
            <a:r>
              <a:rPr lang="en-GB" sz="3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GB" sz="32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r>
              <a:rPr lang="en-GB" sz="32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GB" sz="3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GB" sz="32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Algorithm</a:t>
            </a:r>
          </a:p>
          <a:p>
            <a:endParaRPr lang="en-GB" sz="32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</a:rPr>
              <a:t>A program is simply a collection of instructions that can be executed by a computer to perform a specific task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712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20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B74A5-988B-46EC-96AB-E1BF19C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5" y="1179098"/>
            <a:ext cx="10960510" cy="5542377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Arial" panose="020B0604020202020204" pitchFamily="34" charset="0"/>
              </a:rPr>
              <a:t>Some other methods provided by Java Collections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isEmpty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() </a:t>
            </a:r>
            <a:r>
              <a:rPr lang="en-GB" dirty="0">
                <a:latin typeface="Arial" panose="020B0604020202020204" pitchFamily="34" charset="0"/>
              </a:rPr>
              <a:t>- Returns true when the collection is empty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indexOf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(Object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obj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- Returns the index of the first occurrence of the object,</a:t>
            </a:r>
          </a:p>
          <a:p>
            <a:pPr marL="717550" indent="-88900"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	</a:t>
            </a:r>
            <a:r>
              <a:rPr lang="en-GB" sz="2000" dirty="0">
                <a:latin typeface="Arial" panose="020B0604020202020204" pitchFamily="34" charset="0"/>
              </a:rPr>
              <a:t>Returns -1 when element is not found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size() </a:t>
            </a:r>
            <a:r>
              <a:rPr lang="en-GB" dirty="0">
                <a:latin typeface="Arial" panose="020B0604020202020204" pitchFamily="34" charset="0"/>
              </a:rPr>
              <a:t>- Returns the size of the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sort (Collection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myCollection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GB" dirty="0">
                <a:latin typeface="Arial" panose="020B0604020202020204" pitchFamily="34" charset="0"/>
              </a:rPr>
              <a:t>- Sorts the collection according to ascending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shuffle(Collection </a:t>
            </a:r>
            <a:r>
              <a:rPr lang="en-GB" b="1" dirty="0" err="1">
                <a:solidFill>
                  <a:srgbClr val="FF0000"/>
                </a:solidFill>
                <a:latin typeface="Arial" panose="020B0604020202020204" pitchFamily="34" charset="0"/>
              </a:rPr>
              <a:t>myCollection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GB" dirty="0">
                <a:latin typeface="Arial" panose="020B0604020202020204" pitchFamily="34" charset="0"/>
              </a:rPr>
              <a:t>- Rearranges the elements from the collection in some random 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438" y="239113"/>
            <a:ext cx="5497104" cy="700882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rgbClr val="9900CC"/>
                </a:solidFill>
                <a:latin typeface="Arial" panose="020B0604020202020204" pitchFamily="34" charset="0"/>
                <a:ea typeface="+mn-ea"/>
                <a:cs typeface="+mn-cs"/>
              </a:rPr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81434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0B774F-B37C-4DF8-974B-FB4A32AD2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E5A6FF-6DF0-44D5-B6DF-263799D4B58B}"/>
              </a:ext>
            </a:extLst>
          </p:cNvPr>
          <p:cNvSpPr txBox="1">
            <a:spLocks/>
          </p:cNvSpPr>
          <p:nvPr/>
        </p:nvSpPr>
        <p:spPr>
          <a:xfrm>
            <a:off x="1147610" y="1474988"/>
            <a:ext cx="9896756" cy="2948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dirty="0">
                <a:latin typeface="Cambria" panose="02040503050406030204" pitchFamily="18" charset="0"/>
                <a:ea typeface="Cambria" panose="020405030504060302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970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C8B63-4118-4A7E-A815-FDE24223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endParaRPr lang="en-GB" sz="3600" dirty="0">
              <a:latin typeface="+mn-lt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515600" cy="5177252"/>
          </a:xfrm>
        </p:spPr>
        <p:txBody>
          <a:bodyPr>
            <a:noAutofit/>
          </a:bodyPr>
          <a:lstStyle/>
          <a:p>
            <a:pPr algn="just"/>
            <a:r>
              <a:rPr lang="en-GB" sz="3200" i="0" u="none" strike="noStrike" baseline="0" dirty="0">
                <a:latin typeface="Arial" panose="020B0604020202020204" pitchFamily="34" charset="0"/>
              </a:rPr>
              <a:t>Data Structure = Primitive data types + rules</a:t>
            </a:r>
            <a:endParaRPr lang="en-GB" sz="3200" dirty="0">
              <a:latin typeface="Arial" panose="020B0604020202020204" pitchFamily="34" charset="0"/>
            </a:endParaRPr>
          </a:p>
          <a:p>
            <a:pPr algn="just"/>
            <a:endParaRPr lang="en-GB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It is the logical basis for organising information in the computer; for representation of data types and operations, subject to the language constraints.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It is a systematic way of organising and accessing data.</a:t>
            </a:r>
          </a:p>
          <a:p>
            <a:pPr marL="914400" lvl="1" indent="-377825" algn="l">
              <a:buFont typeface="Wingdings" panose="05000000000000000000" pitchFamily="2" charset="2"/>
              <a:buChar char=""/>
            </a:pPr>
            <a:r>
              <a:rPr lang="en-GB" sz="2600" dirty="0">
                <a:latin typeface="Arial" panose="020B0604020202020204" pitchFamily="34" charset="0"/>
              </a:rPr>
              <a:t>Data Structures in Everyday Life</a:t>
            </a:r>
          </a:p>
          <a:p>
            <a:pPr marL="1700213" lvl="2" indent="-4572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</a:rPr>
              <a:t>Shopping list</a:t>
            </a:r>
          </a:p>
          <a:p>
            <a:pPr marL="1700213" lvl="2" indent="-4572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</a:rPr>
              <a:t>List of daily tasks</a:t>
            </a:r>
          </a:p>
          <a:p>
            <a:pPr marL="1700213" lvl="2" indent="-457200" algn="l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</a:rPr>
              <a:t>Telephone directory</a:t>
            </a:r>
          </a:p>
        </p:txBody>
      </p:sp>
    </p:spTree>
    <p:extLst>
      <p:ext uri="{BB962C8B-B14F-4D97-AF65-F5344CB8AC3E}">
        <p14:creationId xmlns:p14="http://schemas.microsoft.com/office/powerpoint/2010/main" val="89819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C8B63-4118-4A7E-A815-FDE24223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 fontScale="90000"/>
          </a:bodyPr>
          <a:lstStyle/>
          <a:p>
            <a:r>
              <a:rPr lang="en-GB" sz="3600" b="1" i="0" u="none" strike="noStrike" baseline="0" dirty="0">
                <a:solidFill>
                  <a:schemeClr val="accent2"/>
                </a:solidFill>
                <a:latin typeface="Arial" panose="020B0604020202020204" pitchFamily="34" charset="0"/>
              </a:rPr>
              <a:t>Abstract Data Types</a:t>
            </a:r>
            <a:endParaRPr lang="en-GB" sz="3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515600" cy="5177252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Data abstraction asks that you to think in terms of </a:t>
            </a:r>
            <a:r>
              <a:rPr lang="en-GB" b="1" dirty="0">
                <a:latin typeface="Arial" panose="020B0604020202020204" pitchFamily="34" charset="0"/>
              </a:rPr>
              <a:t>what</a:t>
            </a:r>
            <a:r>
              <a:rPr lang="en-GB" dirty="0">
                <a:latin typeface="Arial" panose="020B0604020202020204" pitchFamily="34" charset="0"/>
              </a:rPr>
              <a:t> you can do to a collection of data independently and of </a:t>
            </a:r>
            <a:r>
              <a:rPr lang="en-GB" b="1" dirty="0">
                <a:latin typeface="Arial" panose="020B0604020202020204" pitchFamily="34" charset="0"/>
              </a:rPr>
              <a:t>how</a:t>
            </a:r>
            <a:r>
              <a:rPr lang="en-GB" dirty="0">
                <a:latin typeface="Arial" panose="020B0604020202020204" pitchFamily="34" charset="0"/>
              </a:rPr>
              <a:t> you do it.</a:t>
            </a:r>
          </a:p>
          <a:p>
            <a:pPr algn="just"/>
            <a:endParaRPr lang="en-GB" sz="1200" dirty="0">
              <a:latin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</a:rPr>
              <a:t>An </a:t>
            </a:r>
            <a:r>
              <a:rPr lang="en-GB" b="1" dirty="0">
                <a:latin typeface="Arial" panose="020B0604020202020204" pitchFamily="34" charset="0"/>
              </a:rPr>
              <a:t>Abstract Data Type (ADT)</a:t>
            </a:r>
            <a:r>
              <a:rPr lang="en-GB" dirty="0">
                <a:latin typeface="Arial" panose="020B0604020202020204" pitchFamily="34" charset="0"/>
              </a:rPr>
              <a:t> is:</a:t>
            </a:r>
          </a:p>
          <a:p>
            <a:pPr marL="71755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a collection of data and </a:t>
            </a:r>
          </a:p>
          <a:p>
            <a:pPr marL="71755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a set of operations on that data.</a:t>
            </a:r>
          </a:p>
          <a:p>
            <a:pPr algn="just"/>
            <a:endParaRPr lang="en-GB" sz="1200" dirty="0">
              <a:latin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</a:rPr>
              <a:t>A data structure is a construct within a programming language that stores a collection of data.</a:t>
            </a:r>
          </a:p>
          <a:p>
            <a:pPr marL="71755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ArrayList</a:t>
            </a:r>
          </a:p>
          <a:p>
            <a:pPr marL="71755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Stack</a:t>
            </a:r>
          </a:p>
          <a:p>
            <a:pPr marL="717550" indent="-342900" algn="just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88586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9E001-C406-43AF-99C7-BE11D3C46634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FD6CD-E005-4F7E-8626-5339430C3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"/>
            </a:blip>
            <a:srcRect r="10666" b="-1"/>
            <a:stretch/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pic>
          <p:nvPicPr>
            <p:cNvPr id="23" name="Picture 22" descr="Logo, company name&#10;&#10;Description automatically generated">
              <a:extLst>
                <a:ext uri="{FF2B5EF4-FFF2-40B4-BE49-F238E27FC236}">
                  <a16:creationId xmlns:a16="http://schemas.microsoft.com/office/drawing/2014/main" id="{716FB465-D91A-4010-A59D-14394A783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940" y="76926"/>
              <a:ext cx="1759040" cy="91444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endParaRPr lang="en-GB" sz="36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6A7B6-7409-40F4-90EA-9E581FDC1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515600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</a:rPr>
              <a:t>Characteristics of Data Structures</a:t>
            </a:r>
          </a:p>
          <a:p>
            <a:pPr algn="just"/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</a:rPr>
              <a:t>Characteristics of Data Structures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homogeneous / heterogeneous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built in / DIY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static / dynamic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sequential / linked / non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</a:rPr>
              <a:t>Which data structure/algorithm/etc. is best?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it’s a trade off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Ferrari vs. Skoda! (speed/economy, fin. outlay/status)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ordered list vs unordered list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construction time vs. access time</a:t>
            </a:r>
          </a:p>
        </p:txBody>
      </p:sp>
    </p:spTree>
    <p:extLst>
      <p:ext uri="{BB962C8B-B14F-4D97-AF65-F5344CB8AC3E}">
        <p14:creationId xmlns:p14="http://schemas.microsoft.com/office/powerpoint/2010/main" val="172162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6</a:t>
            </a:fld>
            <a:endParaRPr lang="en-GB" dirty="0"/>
          </a:p>
        </p:txBody>
      </p:sp>
      <p:pic>
        <p:nvPicPr>
          <p:cNvPr id="1026" name="Picture 2" descr="Data Structure in Java - A Complete Guide for Linear &amp; Non-Linear Data  Structures - TechVidvan">
            <a:extLst>
              <a:ext uri="{FF2B5EF4-FFF2-40B4-BE49-F238E27FC236}">
                <a16:creationId xmlns:a16="http://schemas.microsoft.com/office/drawing/2014/main" id="{C88A77CD-9731-42F7-96D3-35BA6EED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58" y="1122665"/>
            <a:ext cx="7486864" cy="53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8B63-4118-4A7E-A815-FDE24223E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 fontScale="90000"/>
          </a:bodyPr>
          <a:lstStyle/>
          <a:p>
            <a:r>
              <a:rPr lang="en-GB" sz="3600" b="1" i="0" u="none" strike="noStrike" baseline="0" dirty="0">
                <a:solidFill>
                  <a:schemeClr val="accent2"/>
                </a:solidFill>
                <a:latin typeface="Arial" panose="020B0604020202020204" pitchFamily="34" charset="0"/>
              </a:rPr>
              <a:t>Abstract Data Types</a:t>
            </a:r>
            <a:endParaRPr lang="en-GB" sz="36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40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endParaRPr lang="en-GB" sz="36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9CD7B-0DE1-4597-BB8C-9FA19AEE4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</a:rPr>
              <a:t>Examples of Linear Data Structures </a:t>
            </a:r>
            <a:endParaRPr lang="en-GB" sz="32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ArrayList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An auto resizing array that can hold any type of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Operations: </a:t>
            </a:r>
            <a:r>
              <a:rPr lang="en-GB" sz="2400" i="1" dirty="0">
                <a:latin typeface="Arial" panose="020B0604020202020204" pitchFamily="34" charset="0"/>
              </a:rPr>
              <a:t>Add</a:t>
            </a:r>
            <a:r>
              <a:rPr lang="en-GB" sz="2400" dirty="0">
                <a:latin typeface="Arial" panose="020B0604020202020204" pitchFamily="34" charset="0"/>
              </a:rPr>
              <a:t>/</a:t>
            </a:r>
            <a:r>
              <a:rPr lang="en-GB" sz="2400" i="1" dirty="0">
                <a:latin typeface="Arial" panose="020B0604020202020204" pitchFamily="34" charset="0"/>
              </a:rPr>
              <a:t>search</a:t>
            </a:r>
            <a:r>
              <a:rPr lang="en-GB" sz="2400" dirty="0">
                <a:latin typeface="Arial" panose="020B0604020202020204" pitchFamily="34" charset="0"/>
              </a:rPr>
              <a:t>/</a:t>
            </a:r>
            <a:r>
              <a:rPr lang="en-GB" sz="2400" i="1" dirty="0">
                <a:latin typeface="Arial" panose="020B0604020202020204" pitchFamily="34" charset="0"/>
              </a:rPr>
              <a:t>remove</a:t>
            </a:r>
            <a:r>
              <a:rPr lang="en-GB" sz="2400" dirty="0">
                <a:latin typeface="Arial" panose="020B0604020202020204" pitchFamily="34" charset="0"/>
              </a:rPr>
              <a:t>/</a:t>
            </a:r>
            <a:r>
              <a:rPr lang="en-GB" sz="2400" i="1" dirty="0">
                <a:latin typeface="Arial" panose="020B0604020202020204" pitchFamily="34" charset="0"/>
              </a:rPr>
              <a:t>get an element</a:t>
            </a:r>
            <a:r>
              <a:rPr lang="en-GB" sz="2400" dirty="0">
                <a:latin typeface="Arial" panose="020B0604020202020204" pitchFamily="34" charset="0"/>
              </a:rPr>
              <a:t>/</a:t>
            </a:r>
            <a:r>
              <a:rPr lang="en-GB" sz="2400" i="1" dirty="0">
                <a:latin typeface="Arial" panose="020B0604020202020204" pitchFamily="34" charset="0"/>
              </a:rPr>
              <a:t>parse</a:t>
            </a:r>
            <a:r>
              <a:rPr lang="en-GB" sz="2400" dirty="0">
                <a:latin typeface="Arial" panose="020B0604020202020204" pitchFamily="34" charset="0"/>
              </a:rPr>
              <a:t>/</a:t>
            </a:r>
            <a:r>
              <a:rPr lang="en-GB" sz="2400" i="1" dirty="0">
                <a:latin typeface="Arial" panose="020B0604020202020204" pitchFamily="34" charset="0"/>
              </a:rPr>
              <a:t>print elements</a:t>
            </a:r>
          </a:p>
          <a:p>
            <a:pPr lvl="1"/>
            <a:r>
              <a:rPr lang="en-GB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ArrayList</a:t>
            </a:r>
            <a:r>
              <a:rPr lang="en-GB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&lt;</a:t>
            </a:r>
            <a:r>
              <a:rPr lang="en-GB" b="1" i="0" u="none" strike="noStrike" baseline="0" dirty="0">
                <a:latin typeface="Courier New" panose="02070309020205020404" pitchFamily="49" charset="0"/>
              </a:rPr>
              <a:t>String</a:t>
            </a:r>
            <a:r>
              <a:rPr lang="en-GB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&gt; words;</a:t>
            </a:r>
          </a:p>
          <a:p>
            <a:pPr lvl="1"/>
            <a:r>
              <a:rPr lang="en-GB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words = new </a:t>
            </a:r>
            <a:r>
              <a:rPr lang="en-GB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ArrayList</a:t>
            </a:r>
            <a:r>
              <a:rPr lang="en-GB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&lt;</a:t>
            </a:r>
            <a:r>
              <a:rPr lang="en-GB" b="1" i="0" u="none" strike="noStrike" baseline="0" dirty="0">
                <a:latin typeface="Courier New" panose="02070309020205020404" pitchFamily="49" charset="0"/>
              </a:rPr>
              <a:t>String</a:t>
            </a:r>
            <a:r>
              <a:rPr lang="en-GB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&gt;();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Stack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 container of objects that are inserted and removed according to the </a:t>
            </a:r>
            <a:r>
              <a:rPr lang="en-GB" sz="2400" b="1" dirty="0">
                <a:latin typeface="Arial" panose="020B0604020202020204" pitchFamily="34" charset="0"/>
              </a:rPr>
              <a:t>last-in-first-out (LIFO) </a:t>
            </a:r>
            <a:r>
              <a:rPr lang="en-GB" sz="2400" dirty="0">
                <a:latin typeface="Arial" panose="020B0604020202020204" pitchFamily="34" charset="0"/>
              </a:rPr>
              <a:t>principle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Queue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 container of objects that are inserted and removed according to the </a:t>
            </a:r>
            <a:r>
              <a:rPr lang="en-GB" sz="2400" b="1" dirty="0">
                <a:latin typeface="Arial" panose="020B0604020202020204" pitchFamily="34" charset="0"/>
              </a:rPr>
              <a:t>first-in-first-out (FIFO) </a:t>
            </a:r>
            <a:r>
              <a:rPr lang="en-GB" sz="2400" dirty="0">
                <a:latin typeface="Arial" panose="020B0604020202020204" pitchFamily="34" charset="0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55841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endParaRPr lang="en-GB" sz="36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BE6B-9B52-490C-9412-06C71032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9" y="5592404"/>
            <a:ext cx="4804121" cy="1050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53272-9E71-403C-85AD-A425660BCA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79098"/>
            <a:ext cx="10774016" cy="5177252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Arial" panose="020B0604020202020204" pitchFamily="34" charset="0"/>
              </a:rPr>
              <a:t>Examples of Linear Data Structures</a:t>
            </a:r>
          </a:p>
          <a:p>
            <a:endParaRPr lang="en-GB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Priority Queue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Stores a collection of prioritised elements.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Removal of elements only in order of priority.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Single and Double Linked Lists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 sequence of connected nodes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Each node contains: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GB" sz="2200" dirty="0">
                <a:latin typeface="Arial" panose="020B0604020202020204" pitchFamily="34" charset="0"/>
              </a:rPr>
              <a:t>an object and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GB" sz="2200" dirty="0">
                <a:latin typeface="Arial" panose="020B0604020202020204" pitchFamily="34" charset="0"/>
              </a:rPr>
              <a:t>link(s) (pointer or reference) to its successor (and predecessor)</a:t>
            </a:r>
          </a:p>
        </p:txBody>
      </p:sp>
    </p:spTree>
    <p:extLst>
      <p:ext uri="{BB962C8B-B14F-4D97-AF65-F5344CB8AC3E}">
        <p14:creationId xmlns:p14="http://schemas.microsoft.com/office/powerpoint/2010/main" val="192358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16FB465-D91A-4010-A59D-14394A78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76926"/>
            <a:ext cx="1759040" cy="914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B89CD-91EB-4246-AD65-274719C9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93" y="290491"/>
            <a:ext cx="4229614" cy="700882"/>
          </a:xfrm>
        </p:spPr>
        <p:txBody>
          <a:bodyPr>
            <a:normAutofit/>
          </a:bodyPr>
          <a:lstStyle/>
          <a:p>
            <a:r>
              <a:rPr lang="en-GB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Data Structure</a:t>
            </a:r>
            <a:endParaRPr lang="en-GB" sz="36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429-6D26-4E53-AC23-324F4FE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F6A-AD3F-444F-BAD3-C77692A7C5B7}" type="slidenum">
              <a:rPr lang="en-GB" smtClean="0"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AEAEB-63B5-421F-A69C-02A19C43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477" y="4432876"/>
            <a:ext cx="2759969" cy="168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6101B-D258-465D-9AF1-29006BE9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261" y="2235365"/>
            <a:ext cx="2020955" cy="1786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D65A1-5D7E-47AD-BC09-5E8532DDE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15000"/>
          </a:blip>
          <a:srcRect t="1727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8700EA90-0A7B-4E3B-8468-8126943A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649896"/>
            <a:ext cx="8014046" cy="4706453"/>
          </a:xfrm>
        </p:spPr>
        <p:txBody>
          <a:bodyPr>
            <a:noAutofit/>
          </a:bodyPr>
          <a:lstStyle/>
          <a:p>
            <a:pPr algn="just"/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Trees / Binary Trees / Search Trees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 data structure that stores elements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</a:rPr>
              <a:t>hierarchically</a:t>
            </a:r>
            <a:r>
              <a:rPr lang="en-GB" sz="2400" dirty="0">
                <a:latin typeface="Arial" panose="020B0604020202020204" pitchFamily="34" charset="0"/>
              </a:rPr>
              <a:t> (non linear).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No cycle exists.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</a:rPr>
              <a:t>Graphs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a finite set of dots called nodes (or vertices) connected by links called edges (or arcs).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</a:rPr>
              <a:t>Simple/weighted/directed graphs:</a:t>
            </a:r>
            <a:endParaRPr lang="en-GB" sz="2200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E0C043-DEA0-4799-92E8-1ED80AA52796}"/>
              </a:ext>
            </a:extLst>
          </p:cNvPr>
          <p:cNvSpPr txBox="1">
            <a:spLocks/>
          </p:cNvSpPr>
          <p:nvPr/>
        </p:nvSpPr>
        <p:spPr>
          <a:xfrm>
            <a:off x="838200" y="1179098"/>
            <a:ext cx="10774016" cy="642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Arial" panose="020B0604020202020204" pitchFamily="34" charset="0"/>
              </a:rPr>
              <a:t>Examples of Non-Linear Data Structures</a:t>
            </a:r>
            <a:endParaRPr lang="en-GB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6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1277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Courier New</vt:lpstr>
      <vt:lpstr>DejaVu Sans</vt:lpstr>
      <vt:lpstr>Wingdings</vt:lpstr>
      <vt:lpstr>Office Theme</vt:lpstr>
      <vt:lpstr>Data Structures</vt:lpstr>
      <vt:lpstr>PowerPoint Presentation</vt:lpstr>
      <vt:lpstr>Data Structure</vt:lpstr>
      <vt:lpstr>Abstract Data Types</vt:lpstr>
      <vt:lpstr>Data Structure</vt:lpstr>
      <vt:lpstr>Abstract Data Types</vt:lpstr>
      <vt:lpstr>Data Structure</vt:lpstr>
      <vt:lpstr>Data Structure</vt:lpstr>
      <vt:lpstr>Data Structure</vt:lpstr>
      <vt:lpstr>Algorithm</vt:lpstr>
      <vt:lpstr>Algorithm</vt:lpstr>
      <vt:lpstr>Algorithm</vt:lpstr>
      <vt:lpstr>Algorithm</vt:lpstr>
      <vt:lpstr>Algorithm</vt:lpstr>
      <vt:lpstr>PowerPoint Presentation</vt:lpstr>
      <vt:lpstr>Java Collection Framework</vt:lpstr>
      <vt:lpstr>Java Collection Framework</vt:lpstr>
      <vt:lpstr>Java Collection Framework</vt:lpstr>
      <vt:lpstr>Java Collection Framework</vt:lpstr>
      <vt:lpstr>Java Collection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Oluwatobi Kola Ekundayo</dc:creator>
  <cp:lastModifiedBy>Ahmed Makki</cp:lastModifiedBy>
  <cp:revision>29</cp:revision>
  <dcterms:created xsi:type="dcterms:W3CDTF">2021-05-18T13:20:51Z</dcterms:created>
  <dcterms:modified xsi:type="dcterms:W3CDTF">2023-01-23T23:01:32Z</dcterms:modified>
</cp:coreProperties>
</file>