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78" r:id="rId4"/>
    <p:sldId id="295" r:id="rId5"/>
    <p:sldId id="300" r:id="rId6"/>
    <p:sldId id="299" r:id="rId7"/>
    <p:sldId id="280" r:id="rId8"/>
    <p:sldId id="297" r:id="rId9"/>
    <p:sldId id="281" r:id="rId10"/>
    <p:sldId id="296" r:id="rId11"/>
    <p:sldId id="298" r:id="rId12"/>
    <p:sldId id="277" r:id="rId13"/>
    <p:sldId id="274" r:id="rId14"/>
    <p:sldId id="282" r:id="rId15"/>
    <p:sldId id="283" r:id="rId16"/>
    <p:sldId id="284" r:id="rId17"/>
    <p:sldId id="285" r:id="rId18"/>
    <p:sldId id="286" r:id="rId19"/>
    <p:sldId id="287" r:id="rId20"/>
    <p:sldId id="289" r:id="rId21"/>
    <p:sldId id="288" r:id="rId22"/>
    <p:sldId id="290" r:id="rId23"/>
    <p:sldId id="291" r:id="rId24"/>
    <p:sldId id="293" r:id="rId25"/>
    <p:sldId id="292" r:id="rId26"/>
    <p:sldId id="2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AF8"/>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3891"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Makki" userId="52332790eab68ec1" providerId="LiveId" clId="{BC4D81C5-5161-4CA4-B55C-EF637F6E106A}"/>
    <pc:docChg chg="modSld">
      <pc:chgData name="Ahmed Makki" userId="52332790eab68ec1" providerId="LiveId" clId="{BC4D81C5-5161-4CA4-B55C-EF637F6E106A}" dt="2023-01-24T20:43:46.351" v="10" actId="20577"/>
      <pc:docMkLst>
        <pc:docMk/>
      </pc:docMkLst>
      <pc:sldChg chg="modSp mod">
        <pc:chgData name="Ahmed Makki" userId="52332790eab68ec1" providerId="LiveId" clId="{BC4D81C5-5161-4CA4-B55C-EF637F6E106A}" dt="2023-01-24T20:43:46.351" v="10" actId="20577"/>
        <pc:sldMkLst>
          <pc:docMk/>
          <pc:sldMk cId="2908716948" sldId="257"/>
        </pc:sldMkLst>
        <pc:spChg chg="mod">
          <ac:chgData name="Ahmed Makki" userId="52332790eab68ec1" providerId="LiveId" clId="{BC4D81C5-5161-4CA4-B55C-EF637F6E106A}" dt="2023-01-24T20:43:46.351" v="10" actId="20577"/>
          <ac:spMkLst>
            <pc:docMk/>
            <pc:sldMk cId="2908716948" sldId="257"/>
            <ac:spMk id="3" creationId="{16128510-66EA-4518-914A-28141CF737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14AA-4391-45D3-AC9B-5BC671A94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7C93EDF-E9FA-433E-B1E5-DFAA59CD2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55610A2-BB7B-4DE3-BE60-C9D20615BB17}"/>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5" name="Footer Placeholder 4">
            <a:extLst>
              <a:ext uri="{FF2B5EF4-FFF2-40B4-BE49-F238E27FC236}">
                <a16:creationId xmlns:a16="http://schemas.microsoft.com/office/drawing/2014/main" id="{82C0AB5A-DC3F-4A5B-82CB-E2ED2DC229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130114-7D42-48B1-9766-0B5D14BDBC5D}"/>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179464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A827-0A6E-40EE-9785-84DB1C0A7FA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B83266-2B1F-4CAD-8203-849484873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399D18-A359-45F9-84F4-850961D1D404}"/>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5" name="Footer Placeholder 4">
            <a:extLst>
              <a:ext uri="{FF2B5EF4-FFF2-40B4-BE49-F238E27FC236}">
                <a16:creationId xmlns:a16="http://schemas.microsoft.com/office/drawing/2014/main" id="{0CF48F01-5335-4B8E-A804-294DD7D857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B97CD7-0905-442E-8967-1156CA4ACB2F}"/>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262794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6E70D7-A0B4-45AC-877C-DBA1DA0F47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E5C7F6-06B9-4D57-B3E7-FB6EE21E2C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43D85F-FCFA-403A-A635-1BA49E72853B}"/>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5" name="Footer Placeholder 4">
            <a:extLst>
              <a:ext uri="{FF2B5EF4-FFF2-40B4-BE49-F238E27FC236}">
                <a16:creationId xmlns:a16="http://schemas.microsoft.com/office/drawing/2014/main" id="{8AAF3DD7-1CBE-44AE-85C0-6B136A49C8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BF56C5-9A4A-4E15-A19C-DC1FFA597B83}"/>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343145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79C2F-78D4-47C7-805A-AC361DBB66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2E8E7F-1ACE-469B-8B68-1B65F22608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45164E-AD38-4F30-A549-E3042B502FAC}"/>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5" name="Footer Placeholder 4">
            <a:extLst>
              <a:ext uri="{FF2B5EF4-FFF2-40B4-BE49-F238E27FC236}">
                <a16:creationId xmlns:a16="http://schemas.microsoft.com/office/drawing/2014/main" id="{D1D2E440-B878-44F7-BFB9-04F53B673E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1F32C8-03BA-4C62-BBCD-4D0257186B40}"/>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100235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1AE7-2BB7-41DE-9466-EA1D0A0F6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4DC1B75-1B0B-4FB9-91B3-F2650FD172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C79295-91E6-4CE1-987B-1BDC7A186830}"/>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5" name="Footer Placeholder 4">
            <a:extLst>
              <a:ext uri="{FF2B5EF4-FFF2-40B4-BE49-F238E27FC236}">
                <a16:creationId xmlns:a16="http://schemas.microsoft.com/office/drawing/2014/main" id="{E9F78A6C-444E-49FA-92AF-99F8206622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9EEC8-97CE-43EE-A95B-AD64F2DD1937}"/>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222535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CB31-82BC-4ABF-A7D0-803B700187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7F0560-A37F-47AA-98F7-897B34CA15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55879C-6B4F-40F5-9791-1788E2A1F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9D0A4D8-2750-4248-8FE0-B5901EE87A70}"/>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6" name="Footer Placeholder 5">
            <a:extLst>
              <a:ext uri="{FF2B5EF4-FFF2-40B4-BE49-F238E27FC236}">
                <a16:creationId xmlns:a16="http://schemas.microsoft.com/office/drawing/2014/main" id="{44E8344A-C073-40F6-8AA9-4AB43128D8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2B8503-024F-4D6F-BDB4-632A4E405CC2}"/>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268324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814C-A479-4495-AA85-A3C2BA2FB6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597C91-7C59-4153-B4AD-95D34FA648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5E53B-867A-4B00-8C32-A70666F8BD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C70CA48-5643-4472-B929-0BD890926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603903-05F5-47FF-B42C-A1C570E16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1D08543-50C8-4875-9AC3-BDFD475AECF3}"/>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8" name="Footer Placeholder 7">
            <a:extLst>
              <a:ext uri="{FF2B5EF4-FFF2-40B4-BE49-F238E27FC236}">
                <a16:creationId xmlns:a16="http://schemas.microsoft.com/office/drawing/2014/main" id="{995DF5C8-FA18-4615-92D1-B8F77942543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137C4D-8BD0-4BC6-B5C9-7DA3081C7E68}"/>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222314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17A8-2A4D-45A8-B483-9DD1FDB7277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1A4ACC-5518-44C1-BEF2-1EBD71FC8FCD}"/>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4" name="Footer Placeholder 3">
            <a:extLst>
              <a:ext uri="{FF2B5EF4-FFF2-40B4-BE49-F238E27FC236}">
                <a16:creationId xmlns:a16="http://schemas.microsoft.com/office/drawing/2014/main" id="{509D3769-342B-4BB5-A5E0-AC10C8BAD3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9E9273E-50B9-4EC4-A652-24DA6B699A2F}"/>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169733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DD787E-9D7F-4E41-9889-923FDBD2EB5F}"/>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3" name="Footer Placeholder 2">
            <a:extLst>
              <a:ext uri="{FF2B5EF4-FFF2-40B4-BE49-F238E27FC236}">
                <a16:creationId xmlns:a16="http://schemas.microsoft.com/office/drawing/2014/main" id="{961064CB-2313-48FF-A43F-F14C648CC5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ACE98B-F5D7-40F5-9EC6-7431F6335BC4}"/>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125628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8A08-AFFA-4AE2-A5E8-0DC9342F9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2F922C-6331-478E-BD5B-0C048CB6BA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5C153F-AF00-4C89-A5A8-D95E6AA91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94583-2492-4934-9402-05A878FA639E}"/>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6" name="Footer Placeholder 5">
            <a:extLst>
              <a:ext uri="{FF2B5EF4-FFF2-40B4-BE49-F238E27FC236}">
                <a16:creationId xmlns:a16="http://schemas.microsoft.com/office/drawing/2014/main" id="{9BAB2EC1-0E06-442B-AE8E-2A121774D9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958C0C-F948-46AD-939B-D4675810FAEA}"/>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11053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F303-8E49-40EB-9627-500EA0758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A24925-2328-4B65-8C5D-6FE29BDAA9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E24A73-AFF3-4DB3-B487-AA3B3D45E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2BED1-90E4-4CDA-A1DA-78BC3C40F711}"/>
              </a:ext>
            </a:extLst>
          </p:cNvPr>
          <p:cNvSpPr>
            <a:spLocks noGrp="1"/>
          </p:cNvSpPr>
          <p:nvPr>
            <p:ph type="dt" sz="half" idx="10"/>
          </p:nvPr>
        </p:nvSpPr>
        <p:spPr/>
        <p:txBody>
          <a:bodyPr/>
          <a:lstStyle/>
          <a:p>
            <a:fld id="{BCC48DB2-3FA5-4A0D-B228-79CF07C1395E}" type="datetimeFigureOut">
              <a:rPr lang="en-GB" smtClean="0"/>
              <a:t>24/01/2023</a:t>
            </a:fld>
            <a:endParaRPr lang="en-GB"/>
          </a:p>
        </p:txBody>
      </p:sp>
      <p:sp>
        <p:nvSpPr>
          <p:cNvPr id="6" name="Footer Placeholder 5">
            <a:extLst>
              <a:ext uri="{FF2B5EF4-FFF2-40B4-BE49-F238E27FC236}">
                <a16:creationId xmlns:a16="http://schemas.microsoft.com/office/drawing/2014/main" id="{284DD138-987D-4248-868B-5F2FADF2D3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049EAE-3D12-466D-94B1-876DE5ED1B74}"/>
              </a:ext>
            </a:extLst>
          </p:cNvPr>
          <p:cNvSpPr>
            <a:spLocks noGrp="1"/>
          </p:cNvSpPr>
          <p:nvPr>
            <p:ph type="sldNum" sz="quarter" idx="12"/>
          </p:nvPr>
        </p:nvSpPr>
        <p:spPr/>
        <p:txBody>
          <a:bodyPr/>
          <a:lstStyle/>
          <a:p>
            <a:fld id="{6FACD958-7392-4BCB-BB0D-B56795CD89A3}" type="slidenum">
              <a:rPr lang="en-GB" smtClean="0"/>
              <a:t>‹#›</a:t>
            </a:fld>
            <a:endParaRPr lang="en-GB"/>
          </a:p>
        </p:txBody>
      </p:sp>
    </p:spTree>
    <p:extLst>
      <p:ext uri="{BB962C8B-B14F-4D97-AF65-F5344CB8AC3E}">
        <p14:creationId xmlns:p14="http://schemas.microsoft.com/office/powerpoint/2010/main" val="376183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475450-A92D-453A-8BE6-55A136023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4EB367-ABB6-4269-B8C4-030EB6EDC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09D028-9B85-49A6-A764-DF1B49202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48DB2-3FA5-4A0D-B228-79CF07C1395E}" type="datetimeFigureOut">
              <a:rPr lang="en-GB" smtClean="0"/>
              <a:t>24/01/2023</a:t>
            </a:fld>
            <a:endParaRPr lang="en-GB"/>
          </a:p>
        </p:txBody>
      </p:sp>
      <p:sp>
        <p:nvSpPr>
          <p:cNvPr id="5" name="Footer Placeholder 4">
            <a:extLst>
              <a:ext uri="{FF2B5EF4-FFF2-40B4-BE49-F238E27FC236}">
                <a16:creationId xmlns:a16="http://schemas.microsoft.com/office/drawing/2014/main" id="{9A7C2973-58DE-43CF-AD47-049ACE404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7318D7-FDE3-4CDE-81E4-83BDAC74FB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CD958-7392-4BCB-BB0D-B56795CD89A3}" type="slidenum">
              <a:rPr lang="en-GB" smtClean="0"/>
              <a:t>‹#›</a:t>
            </a:fld>
            <a:endParaRPr lang="en-GB"/>
          </a:p>
        </p:txBody>
      </p:sp>
    </p:spTree>
    <p:extLst>
      <p:ext uri="{BB962C8B-B14F-4D97-AF65-F5344CB8AC3E}">
        <p14:creationId xmlns:p14="http://schemas.microsoft.com/office/powerpoint/2010/main" val="2793049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tackify.com/oops-concepts-in-jav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ogo, company name&#10;&#10;Description automatically generated">
            <a:extLst>
              <a:ext uri="{FF2B5EF4-FFF2-40B4-BE49-F238E27FC236}">
                <a16:creationId xmlns:a16="http://schemas.microsoft.com/office/drawing/2014/main" id="{B1E20404-3FC1-444F-8190-26D04431D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pic>
        <p:nvPicPr>
          <p:cNvPr id="7" name="Picture 6">
            <a:extLst>
              <a:ext uri="{FF2B5EF4-FFF2-40B4-BE49-F238E27FC236}">
                <a16:creationId xmlns:a16="http://schemas.microsoft.com/office/drawing/2014/main" id="{9D503FF6-90D1-45DD-8C3B-72ABD79ACD56}"/>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 name="Title 1">
            <a:extLst>
              <a:ext uri="{FF2B5EF4-FFF2-40B4-BE49-F238E27FC236}">
                <a16:creationId xmlns:a16="http://schemas.microsoft.com/office/drawing/2014/main" id="{2F7B89CD-91EB-4246-AD65-274719C9D303}"/>
              </a:ext>
            </a:extLst>
          </p:cNvPr>
          <p:cNvSpPr>
            <a:spLocks noGrp="1"/>
          </p:cNvSpPr>
          <p:nvPr>
            <p:ph type="ctrTitle"/>
          </p:nvPr>
        </p:nvSpPr>
        <p:spPr>
          <a:xfrm>
            <a:off x="2127302" y="1474988"/>
            <a:ext cx="7937372" cy="2948273"/>
          </a:xfrm>
        </p:spPr>
        <p:txBody>
          <a:bodyPr anchor="ctr">
            <a:noAutofit/>
          </a:bodyPr>
          <a:lstStyle/>
          <a:p>
            <a:r>
              <a:rPr lang="en-GB" sz="8000" b="1" dirty="0">
                <a:latin typeface="Cambria" panose="02040503050406030204" pitchFamily="18" charset="0"/>
                <a:ea typeface="Cambria" panose="02040503050406030204" pitchFamily="18" charset="0"/>
              </a:rPr>
              <a:t>Data Structures</a:t>
            </a:r>
          </a:p>
        </p:txBody>
      </p:sp>
      <p:sp>
        <p:nvSpPr>
          <p:cNvPr id="10" name="TextBox 9">
            <a:extLst>
              <a:ext uri="{FF2B5EF4-FFF2-40B4-BE49-F238E27FC236}">
                <a16:creationId xmlns:a16="http://schemas.microsoft.com/office/drawing/2014/main" id="{5AC2AFD4-BADE-4BA6-9EFE-272B6BC2CE1E}"/>
              </a:ext>
            </a:extLst>
          </p:cNvPr>
          <p:cNvSpPr txBox="1"/>
          <p:nvPr/>
        </p:nvSpPr>
        <p:spPr>
          <a:xfrm>
            <a:off x="4975111" y="3993152"/>
            <a:ext cx="2458076" cy="523220"/>
          </a:xfrm>
          <a:prstGeom prst="rect">
            <a:avLst/>
          </a:prstGeom>
          <a:noFill/>
        </p:spPr>
        <p:txBody>
          <a:bodyPr wrap="square">
            <a:spAutoFit/>
          </a:bodyPr>
          <a:lstStyle/>
          <a:p>
            <a:pPr algn="ctr"/>
            <a:r>
              <a:rPr lang="en-GB" sz="2800" dirty="0">
                <a:solidFill>
                  <a:schemeClr val="tx1">
                    <a:lumMod val="50000"/>
                    <a:lumOff val="50000"/>
                  </a:schemeClr>
                </a:solidFill>
                <a:latin typeface="+mn-lt"/>
              </a:rPr>
              <a:t>(OOP Revision)</a:t>
            </a:r>
            <a:endParaRPr lang="en-GB" sz="2800" dirty="0">
              <a:solidFill>
                <a:schemeClr val="tx1">
                  <a:lumMod val="50000"/>
                  <a:lumOff val="50000"/>
                </a:schemeClr>
              </a:solidFill>
            </a:endParaRPr>
          </a:p>
        </p:txBody>
      </p:sp>
      <p:sp>
        <p:nvSpPr>
          <p:cNvPr id="3" name="Subtitle 2">
            <a:extLst>
              <a:ext uri="{FF2B5EF4-FFF2-40B4-BE49-F238E27FC236}">
                <a16:creationId xmlns:a16="http://schemas.microsoft.com/office/drawing/2014/main" id="{16128510-66EA-4518-914A-28141CF737D8}"/>
              </a:ext>
            </a:extLst>
          </p:cNvPr>
          <p:cNvSpPr>
            <a:spLocks noGrp="1"/>
          </p:cNvSpPr>
          <p:nvPr>
            <p:ph type="subTitle" idx="1"/>
          </p:nvPr>
        </p:nvSpPr>
        <p:spPr>
          <a:xfrm>
            <a:off x="7364361" y="4873666"/>
            <a:ext cx="3491486" cy="914447"/>
          </a:xfrm>
        </p:spPr>
        <p:txBody>
          <a:bodyPr>
            <a:noAutofit/>
          </a:bodyPr>
          <a:lstStyle/>
          <a:p>
            <a:pPr algn="r"/>
            <a:r>
              <a:rPr lang="en-GB" dirty="0">
                <a:solidFill>
                  <a:schemeClr val="accent1">
                    <a:lumMod val="75000"/>
                  </a:schemeClr>
                </a:solidFill>
              </a:rPr>
              <a:t>Ahmed Makki</a:t>
            </a:r>
          </a:p>
        </p:txBody>
      </p:sp>
    </p:spTree>
    <p:extLst>
      <p:ext uri="{BB962C8B-B14F-4D97-AF65-F5344CB8AC3E}">
        <p14:creationId xmlns:p14="http://schemas.microsoft.com/office/powerpoint/2010/main" val="290871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10</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983226" y="1491303"/>
            <a:ext cx="4740153" cy="4399506"/>
          </a:xfrm>
        </p:spPr>
        <p:txBody>
          <a:bodyPr>
            <a:noAutofit/>
          </a:bodyPr>
          <a:lstStyle/>
          <a:p>
            <a:pPr algn="just"/>
            <a:r>
              <a:rPr lang="en-GB" b="0" i="0" u="none" strike="noStrike" baseline="0" dirty="0">
                <a:solidFill>
                  <a:srgbClr val="000000"/>
                </a:solidFill>
              </a:rPr>
              <a:t>Example of Polymorphism in Java</a:t>
            </a:r>
          </a:p>
          <a:p>
            <a:pPr marL="342900" indent="-342900" algn="just">
              <a:buFont typeface="Arial" panose="020B0604020202020204" pitchFamily="34" charset="0"/>
              <a:buChar char="•"/>
            </a:pPr>
            <a:r>
              <a:rPr lang="en-GB" dirty="0">
                <a:solidFill>
                  <a:srgbClr val="000000"/>
                </a:solidFill>
              </a:rPr>
              <a:t>In t</a:t>
            </a:r>
            <a:r>
              <a:rPr lang="en-GB" b="0" i="0" u="none" strike="noStrike" baseline="0" dirty="0">
                <a:solidFill>
                  <a:srgbClr val="000000"/>
                </a:solidFill>
              </a:rPr>
              <a:t>his example:</a:t>
            </a:r>
          </a:p>
          <a:p>
            <a:pPr marL="354013" algn="just"/>
            <a:r>
              <a:rPr lang="en-GB" b="0" i="0" u="none" strike="noStrike" baseline="0" dirty="0">
                <a:solidFill>
                  <a:srgbClr val="000000"/>
                </a:solidFill>
              </a:rPr>
              <a:t>We have two classes: </a:t>
            </a:r>
            <a:r>
              <a:rPr lang="en-GB" b="0" i="1" u="none" strike="noStrike" baseline="0" dirty="0">
                <a:solidFill>
                  <a:srgbClr val="000000"/>
                </a:solidFill>
              </a:rPr>
              <a:t>Person</a:t>
            </a:r>
            <a:r>
              <a:rPr lang="en-GB" b="0" i="0" u="none" strike="noStrike" baseline="0" dirty="0">
                <a:solidFill>
                  <a:srgbClr val="000000"/>
                </a:solidFill>
              </a:rPr>
              <a:t> and </a:t>
            </a:r>
            <a:r>
              <a:rPr lang="en-GB" b="0" i="1" u="none" strike="noStrike" baseline="0" dirty="0">
                <a:solidFill>
                  <a:srgbClr val="000000"/>
                </a:solidFill>
              </a:rPr>
              <a:t>Employee</a:t>
            </a:r>
            <a:r>
              <a:rPr lang="en-GB" b="0" i="0" u="none" strike="noStrike" baseline="0" dirty="0">
                <a:solidFill>
                  <a:srgbClr val="000000"/>
                </a:solidFill>
              </a:rPr>
              <a:t>. </a:t>
            </a:r>
          </a:p>
          <a:p>
            <a:pPr marL="354013" algn="just"/>
            <a:r>
              <a:rPr lang="en-GB" b="0" i="0" u="none" strike="noStrike" baseline="0" dirty="0">
                <a:solidFill>
                  <a:srgbClr val="000000"/>
                </a:solidFill>
              </a:rPr>
              <a:t>The Employee class inherits from the Person class by using the keyword extends. Here, the child class overrides the parent class. For the full example</a:t>
            </a: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Polymorphism</a:t>
            </a:r>
          </a:p>
        </p:txBody>
      </p:sp>
      <p:pic>
        <p:nvPicPr>
          <p:cNvPr id="3" name="Picture 2">
            <a:extLst>
              <a:ext uri="{FF2B5EF4-FFF2-40B4-BE49-F238E27FC236}">
                <a16:creationId xmlns:a16="http://schemas.microsoft.com/office/drawing/2014/main" id="{E458DAFC-1BA8-4F36-9B1B-BF0734C90689}"/>
              </a:ext>
            </a:extLst>
          </p:cNvPr>
          <p:cNvPicPr>
            <a:picLocks noChangeAspect="1"/>
          </p:cNvPicPr>
          <p:nvPr/>
        </p:nvPicPr>
        <p:blipFill>
          <a:blip r:embed="rId4"/>
          <a:stretch>
            <a:fillRect/>
          </a:stretch>
        </p:blipFill>
        <p:spPr>
          <a:xfrm>
            <a:off x="5998683" y="1491303"/>
            <a:ext cx="4934787" cy="4592772"/>
          </a:xfrm>
          <a:prstGeom prst="rect">
            <a:avLst/>
          </a:prstGeom>
        </p:spPr>
      </p:pic>
    </p:spTree>
    <p:extLst>
      <p:ext uri="{BB962C8B-B14F-4D97-AF65-F5344CB8AC3E}">
        <p14:creationId xmlns:p14="http://schemas.microsoft.com/office/powerpoint/2010/main" val="3072100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11</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58530" y="1651818"/>
            <a:ext cx="9547122" cy="4704531"/>
          </a:xfrm>
        </p:spPr>
        <p:txBody>
          <a:bodyPr>
            <a:noAutofit/>
          </a:bodyPr>
          <a:lstStyle/>
          <a:p>
            <a:pPr algn="just"/>
            <a:r>
              <a:rPr lang="en-GB" sz="2200" b="0" i="0" u="none" strike="noStrike" baseline="0" dirty="0">
                <a:solidFill>
                  <a:srgbClr val="000000"/>
                </a:solidFill>
              </a:rPr>
              <a:t>The aim of OOP concepts in Java is to save time without sacrificing security and ease of use. These practices are all oriented towards advancing that main goal.</a:t>
            </a:r>
          </a:p>
          <a:p>
            <a:pPr marL="354013" indent="-354013" algn="just">
              <a:buFont typeface="Arial" panose="020B0604020202020204" pitchFamily="34" charset="0"/>
              <a:buChar char="•"/>
            </a:pPr>
            <a:r>
              <a:rPr lang="en-GB" sz="2200" b="1" i="0" u="none" strike="noStrike" baseline="0" dirty="0">
                <a:solidFill>
                  <a:srgbClr val="000000"/>
                </a:solidFill>
              </a:rPr>
              <a:t>Avoid </a:t>
            </a:r>
            <a:r>
              <a:rPr lang="en-GB" sz="2200" b="1" dirty="0">
                <a:solidFill>
                  <a:srgbClr val="000000"/>
                </a:solidFill>
              </a:rPr>
              <a:t>R</a:t>
            </a:r>
            <a:r>
              <a:rPr lang="en-GB" sz="2200" b="1" i="0" u="none" strike="noStrike" baseline="0" dirty="0">
                <a:solidFill>
                  <a:srgbClr val="000000"/>
                </a:solidFill>
              </a:rPr>
              <a:t>epetition</a:t>
            </a:r>
            <a:r>
              <a:rPr lang="en-GB" sz="2200" b="0" i="0" u="none" strike="noStrike" baseline="0" dirty="0">
                <a:solidFill>
                  <a:srgbClr val="000000"/>
                </a:solidFill>
              </a:rPr>
              <a:t>: Make sure to never have two blocks of identical code in two different places. Instead, have one method you use for different applications.</a:t>
            </a:r>
          </a:p>
          <a:p>
            <a:pPr marL="354013" indent="-354013" algn="just">
              <a:buFont typeface="Arial" panose="020B0604020202020204" pitchFamily="34" charset="0"/>
              <a:buChar char="•"/>
            </a:pPr>
            <a:r>
              <a:rPr lang="en-GB" sz="2200" b="1" i="0" u="none" strike="noStrike" baseline="0" dirty="0">
                <a:solidFill>
                  <a:srgbClr val="000000"/>
                </a:solidFill>
              </a:rPr>
              <a:t>Security</a:t>
            </a:r>
            <a:r>
              <a:rPr lang="en-GB" sz="2200" b="0" i="0" u="none" strike="noStrike" baseline="0" dirty="0">
                <a:solidFill>
                  <a:srgbClr val="000000"/>
                </a:solidFill>
              </a:rPr>
              <a:t>: If you expect your Java code to change in the future, encapsulate it by making all variables and methods private at the outset. As the code changes, increase access to “protected” as needed, but not too public.</a:t>
            </a:r>
          </a:p>
          <a:p>
            <a:pPr marL="354013" indent="-354013" algn="just">
              <a:buFont typeface="Arial" panose="020B0604020202020204" pitchFamily="34" charset="0"/>
              <a:buChar char="•"/>
            </a:pPr>
            <a:r>
              <a:rPr lang="en-GB" sz="2200" b="1" i="0" u="none" strike="noStrike" baseline="0" dirty="0">
                <a:solidFill>
                  <a:srgbClr val="000000"/>
                </a:solidFill>
              </a:rPr>
              <a:t>Single Responsibility</a:t>
            </a:r>
            <a:r>
              <a:rPr lang="en-GB" sz="2200" b="0" i="0" u="none" strike="noStrike" baseline="0" dirty="0">
                <a:solidFill>
                  <a:srgbClr val="000000"/>
                </a:solidFill>
              </a:rPr>
              <a:t>: A class should always have only one functionality. That way, it can be called and/or extended on its own when new uses arise for it, without causing coupling between different functionalities.</a:t>
            </a:r>
          </a:p>
          <a:p>
            <a:pPr marL="354013" indent="-354013" algn="just">
              <a:buFont typeface="Arial" panose="020B0604020202020204" pitchFamily="34" charset="0"/>
              <a:buChar char="•"/>
            </a:pPr>
            <a:r>
              <a:rPr lang="en-GB" sz="2200" b="1" i="0" u="none" strike="noStrike" baseline="0" dirty="0">
                <a:solidFill>
                  <a:srgbClr val="000000"/>
                </a:solidFill>
              </a:rPr>
              <a:t>Open Closed Design</a:t>
            </a:r>
            <a:r>
              <a:rPr lang="en-GB" sz="2200" b="0" i="0" u="none" strike="noStrike" baseline="0" dirty="0">
                <a:solidFill>
                  <a:srgbClr val="000000"/>
                </a:solidFill>
              </a:rPr>
              <a:t>: Make all methods and classes Closed for modification but Open for an </a:t>
            </a:r>
            <a:r>
              <a:rPr lang="en-GB" sz="2200" dirty="0">
                <a:solidFill>
                  <a:srgbClr val="000000"/>
                </a:solidFill>
              </a:rPr>
              <a:t>extension. That way, tried and tested code can remain static but can be modified to perform new tasks as needed.</a:t>
            </a: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222299" y="305002"/>
            <a:ext cx="5747381" cy="914447"/>
          </a:xfrm>
        </p:spPr>
        <p:txBody>
          <a:bodyPr anchor="ctr">
            <a:normAutofit fontScale="90000"/>
          </a:bodyPr>
          <a:lstStyle/>
          <a:p>
            <a:r>
              <a:rPr lang="en-GB" sz="3200" b="1" dirty="0">
                <a:latin typeface="Arial" panose="020B0604020202020204" pitchFamily="34" charset="0"/>
              </a:rPr>
              <a:t>Some g</a:t>
            </a:r>
            <a:r>
              <a:rPr lang="en-GB" sz="3200" b="1" i="0" u="none" strike="noStrike" baseline="0" dirty="0">
                <a:latin typeface="Arial" panose="020B0604020202020204" pitchFamily="34" charset="0"/>
              </a:rPr>
              <a:t>ood practices of OOP concepts in Java</a:t>
            </a:r>
          </a:p>
        </p:txBody>
      </p:sp>
    </p:spTree>
    <p:extLst>
      <p:ext uri="{BB962C8B-B14F-4D97-AF65-F5344CB8AC3E}">
        <p14:creationId xmlns:p14="http://schemas.microsoft.com/office/powerpoint/2010/main" val="952361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12</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58530" y="1349548"/>
            <a:ext cx="9547122" cy="5006802"/>
          </a:xfrm>
        </p:spPr>
        <p:txBody>
          <a:bodyPr>
            <a:noAutofit/>
          </a:bodyPr>
          <a:lstStyle/>
          <a:p>
            <a:pPr marL="285750" indent="-285750" algn="just">
              <a:buFont typeface="Arial" panose="020B0604020202020204" pitchFamily="34" charset="0"/>
              <a:buChar char="•"/>
            </a:pPr>
            <a:r>
              <a:rPr lang="en-GB" sz="2200" b="0" i="0" u="none" strike="noStrike" baseline="0" dirty="0">
                <a:solidFill>
                  <a:srgbClr val="000000"/>
                </a:solidFill>
              </a:rPr>
              <a:t>In simple language, you can say that in structured programming, you segregate the problem into small functions, and in OOP, you divide the problem into objects. </a:t>
            </a:r>
          </a:p>
          <a:p>
            <a:pPr marL="285750" indent="-285750" algn="just">
              <a:buFont typeface="Arial" panose="020B0604020202020204" pitchFamily="34" charset="0"/>
              <a:buChar char="•"/>
            </a:pPr>
            <a:r>
              <a:rPr lang="en-GB" sz="2200" dirty="0">
                <a:solidFill>
                  <a:srgbClr val="000000"/>
                </a:solidFill>
              </a:rPr>
              <a:t>Y</a:t>
            </a:r>
            <a:r>
              <a:rPr lang="en-GB" sz="2200" b="0" i="0" u="none" strike="noStrike" baseline="0" dirty="0">
                <a:solidFill>
                  <a:srgbClr val="000000"/>
                </a:solidFill>
              </a:rPr>
              <a:t>ou are familiar with data types like int, double, float etc.</a:t>
            </a:r>
          </a:p>
          <a:p>
            <a:pPr marL="285750" indent="-285750" algn="just">
              <a:buFont typeface="Arial" panose="020B0604020202020204" pitchFamily="34" charset="0"/>
              <a:buChar char="•"/>
            </a:pPr>
            <a:r>
              <a:rPr lang="en-GB" sz="2200" b="0" i="0" u="none" strike="noStrike" baseline="0" dirty="0">
                <a:solidFill>
                  <a:srgbClr val="000000"/>
                </a:solidFill>
              </a:rPr>
              <a:t>You know that these are </a:t>
            </a:r>
            <a:r>
              <a:rPr lang="en-GB" sz="2200" b="0" i="1" u="none" strike="noStrike" baseline="0" dirty="0">
                <a:solidFill>
                  <a:srgbClr val="000000"/>
                </a:solidFill>
              </a:rPr>
              <a:t>built-in data types </a:t>
            </a:r>
            <a:r>
              <a:rPr lang="en-GB" sz="2200" b="0" i="0" u="none" strike="noStrike" baseline="0" dirty="0">
                <a:solidFill>
                  <a:srgbClr val="000000"/>
                </a:solidFill>
              </a:rPr>
              <a:t>or </a:t>
            </a:r>
            <a:r>
              <a:rPr lang="en-GB" sz="2200" b="0" i="1" u="none" strike="noStrike" baseline="0" dirty="0">
                <a:solidFill>
                  <a:srgbClr val="000000"/>
                </a:solidFill>
              </a:rPr>
              <a:t>primitive data types </a:t>
            </a:r>
            <a:r>
              <a:rPr lang="en-GB" sz="2200" b="0" i="0" u="none" strike="noStrike" baseline="0" dirty="0">
                <a:solidFill>
                  <a:srgbClr val="000000"/>
                </a:solidFill>
              </a:rPr>
              <a:t>because they are already defined in a computer language. </a:t>
            </a:r>
          </a:p>
          <a:p>
            <a:pPr marL="285750" indent="-285750" algn="just">
              <a:buFont typeface="Arial" panose="020B0604020202020204" pitchFamily="34" charset="0"/>
              <a:buChar char="•"/>
            </a:pPr>
            <a:r>
              <a:rPr lang="en-GB" sz="2200" b="0" i="0" u="none" strike="noStrike" baseline="0" dirty="0">
                <a:solidFill>
                  <a:srgbClr val="000000"/>
                </a:solidFill>
              </a:rPr>
              <a:t>But when you create your own data type, let’s say, Student, you need to create a Student class. </a:t>
            </a:r>
          </a:p>
          <a:p>
            <a:pPr marL="285750" indent="-285750" algn="just">
              <a:buFont typeface="Arial" panose="020B0604020202020204" pitchFamily="34" charset="0"/>
              <a:buChar char="•"/>
            </a:pPr>
            <a:r>
              <a:rPr lang="en-GB" sz="2200" b="0" i="0" u="none" strike="noStrike" baseline="0" dirty="0">
                <a:solidFill>
                  <a:srgbClr val="000000"/>
                </a:solidFill>
              </a:rPr>
              <a:t>Just as when you need to create an integer variable, you mention the </a:t>
            </a:r>
            <a:r>
              <a:rPr lang="en-GB" sz="2200" b="1" i="1" u="none" strike="noStrike" baseline="0" dirty="0">
                <a:solidFill>
                  <a:srgbClr val="000000"/>
                </a:solidFill>
              </a:rPr>
              <a:t>int</a:t>
            </a:r>
            <a:r>
              <a:rPr lang="en-GB" sz="2200" b="0" i="0" u="none" strike="noStrike" baseline="0" dirty="0">
                <a:solidFill>
                  <a:srgbClr val="000000"/>
                </a:solidFill>
              </a:rPr>
              <a:t> first, similarly, when you need to create a Student object (e.g., john), you need to mention your </a:t>
            </a:r>
            <a:r>
              <a:rPr lang="en-GB" sz="2200" b="1" i="1" u="none" strike="noStrike" baseline="0" dirty="0">
                <a:solidFill>
                  <a:srgbClr val="000000"/>
                </a:solidFill>
              </a:rPr>
              <a:t>Student class </a:t>
            </a:r>
            <a:r>
              <a:rPr lang="en-GB" sz="2200" b="0" i="0" u="none" strike="noStrike" baseline="0" dirty="0">
                <a:solidFill>
                  <a:srgbClr val="000000"/>
                </a:solidFill>
              </a:rPr>
              <a:t>first. So, when you’re familiar with OOP, you may say something like this: </a:t>
            </a:r>
            <a:r>
              <a:rPr lang="en-GB" sz="2200" b="0" i="1" u="none" strike="noStrike" baseline="0" dirty="0">
                <a:solidFill>
                  <a:srgbClr val="000000"/>
                </a:solidFill>
              </a:rPr>
              <a:t>a dog is an object from a Mammal class, your car is an object from a Vehicle class, and so on.</a:t>
            </a: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Classes and Objects </a:t>
            </a:r>
          </a:p>
        </p:txBody>
      </p:sp>
    </p:spTree>
    <p:extLst>
      <p:ext uri="{BB962C8B-B14F-4D97-AF65-F5344CB8AC3E}">
        <p14:creationId xmlns:p14="http://schemas.microsoft.com/office/powerpoint/2010/main" val="2907402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13</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061874" y="2141770"/>
            <a:ext cx="10068232" cy="1436490"/>
          </a:xfrm>
        </p:spPr>
        <p:txBody>
          <a:bodyPr anchor="ctr">
            <a:noAutofit/>
          </a:bodyPr>
          <a:lstStyle/>
          <a:p>
            <a:r>
              <a:rPr lang="en-GB" sz="6000" b="1" i="0" u="none" strike="noStrike" baseline="0" dirty="0">
                <a:latin typeface="Arial" panose="020B0604020202020204" pitchFamily="34" charset="0"/>
              </a:rPr>
              <a:t>Any Questions?</a:t>
            </a:r>
            <a:endParaRPr lang="en-GB" sz="6000" dirty="0"/>
          </a:p>
        </p:txBody>
      </p:sp>
    </p:spTree>
    <p:extLst>
      <p:ext uri="{BB962C8B-B14F-4D97-AF65-F5344CB8AC3E}">
        <p14:creationId xmlns:p14="http://schemas.microsoft.com/office/powerpoint/2010/main" val="1815061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14</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58530" y="1263875"/>
            <a:ext cx="9547122" cy="5092475"/>
          </a:xfrm>
        </p:spPr>
        <p:txBody>
          <a:bodyPr>
            <a:noAutofit/>
          </a:bodyPr>
          <a:lstStyle/>
          <a:p>
            <a:pPr marL="342900" indent="-342900" algn="just">
              <a:buFont typeface="Arial" panose="020B0604020202020204" pitchFamily="34" charset="0"/>
              <a:buChar char="•"/>
            </a:pPr>
            <a:r>
              <a:rPr lang="en-GB" sz="2800" b="0" i="0" u="none" strike="noStrike" baseline="0" dirty="0">
                <a:solidFill>
                  <a:srgbClr val="000000"/>
                </a:solidFill>
              </a:rPr>
              <a:t>Data types (primitive and references)</a:t>
            </a:r>
          </a:p>
          <a:p>
            <a:pPr marL="342900" indent="-342900" algn="just">
              <a:buFont typeface="Arial" panose="020B0604020202020204" pitchFamily="34" charset="0"/>
              <a:buChar char="•"/>
            </a:pPr>
            <a:r>
              <a:rPr lang="en-GB" sz="2800" b="0" i="0" u="none" strike="noStrike" baseline="0" dirty="0">
                <a:solidFill>
                  <a:srgbClr val="000000"/>
                </a:solidFill>
              </a:rPr>
              <a:t>Operators</a:t>
            </a:r>
          </a:p>
          <a:p>
            <a:pPr marL="342900" indent="-342900" algn="just">
              <a:buFont typeface="Arial" panose="020B0604020202020204" pitchFamily="34" charset="0"/>
              <a:buChar char="•"/>
            </a:pPr>
            <a:r>
              <a:rPr lang="en-GB" sz="2800" b="0" i="0" u="none" strike="noStrike" baseline="0" dirty="0">
                <a:solidFill>
                  <a:srgbClr val="000000"/>
                </a:solidFill>
              </a:rPr>
              <a:t>Flow Control</a:t>
            </a:r>
          </a:p>
          <a:p>
            <a:pPr marL="342900" indent="-342900" algn="just">
              <a:buFont typeface="Arial" panose="020B0604020202020204" pitchFamily="34" charset="0"/>
              <a:buChar char="•"/>
            </a:pPr>
            <a:r>
              <a:rPr lang="en-GB" sz="2800" b="0" i="0" u="none" strike="noStrike" baseline="0" dirty="0">
                <a:solidFill>
                  <a:srgbClr val="000000"/>
                </a:solidFill>
              </a:rPr>
              <a:t>Classes and Objects</a:t>
            </a:r>
          </a:p>
          <a:p>
            <a:pPr marL="342900" indent="-342900" algn="just">
              <a:buFont typeface="Arial" panose="020B0604020202020204" pitchFamily="34" charset="0"/>
              <a:buChar char="•"/>
            </a:pPr>
            <a:r>
              <a:rPr lang="en-GB" sz="2800" b="0" i="0" u="none" strike="noStrike" baseline="0" dirty="0">
                <a:solidFill>
                  <a:srgbClr val="000000"/>
                </a:solidFill>
              </a:rPr>
              <a:t>Arrays</a:t>
            </a:r>
          </a:p>
          <a:p>
            <a:pPr marL="342900" indent="-342900" algn="just">
              <a:buFont typeface="Arial" panose="020B0604020202020204" pitchFamily="34" charset="0"/>
              <a:buChar char="•"/>
            </a:pPr>
            <a:r>
              <a:rPr lang="en-GB" sz="2800" b="0" i="0" u="none" strike="noStrike" baseline="0" dirty="0">
                <a:solidFill>
                  <a:srgbClr val="000000"/>
                </a:solidFill>
              </a:rPr>
              <a:t>Readability and Style</a:t>
            </a:r>
          </a:p>
        </p:txBody>
      </p:sp>
    </p:spTree>
    <p:extLst>
      <p:ext uri="{BB962C8B-B14F-4D97-AF65-F5344CB8AC3E}">
        <p14:creationId xmlns:p14="http://schemas.microsoft.com/office/powerpoint/2010/main" val="368906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15</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Primitive Datatypes</a:t>
            </a:r>
          </a:p>
        </p:txBody>
      </p:sp>
      <p:graphicFrame>
        <p:nvGraphicFramePr>
          <p:cNvPr id="2" name="Table 2">
            <a:extLst>
              <a:ext uri="{FF2B5EF4-FFF2-40B4-BE49-F238E27FC236}">
                <a16:creationId xmlns:a16="http://schemas.microsoft.com/office/drawing/2014/main" id="{F9F956B6-CED1-4157-82B7-5E0C5B9C8D17}"/>
              </a:ext>
            </a:extLst>
          </p:cNvPr>
          <p:cNvGraphicFramePr>
            <a:graphicFrameLocks noGrp="1"/>
          </p:cNvGraphicFramePr>
          <p:nvPr>
            <p:extLst>
              <p:ext uri="{D42A27DB-BD31-4B8C-83A1-F6EECF244321}">
                <p14:modId xmlns:p14="http://schemas.microsoft.com/office/powerpoint/2010/main" val="3824961251"/>
              </p:ext>
            </p:extLst>
          </p:nvPr>
        </p:nvGraphicFramePr>
        <p:xfrm>
          <a:off x="1882043" y="1382345"/>
          <a:ext cx="8427894" cy="4583033"/>
        </p:xfrm>
        <a:graphic>
          <a:graphicData uri="http://schemas.openxmlformats.org/drawingml/2006/table">
            <a:tbl>
              <a:tblPr firstRow="1" bandRow="1">
                <a:tableStyleId>{5940675A-B579-460E-94D1-54222C63F5DA}</a:tableStyleId>
              </a:tblPr>
              <a:tblGrid>
                <a:gridCol w="1973285">
                  <a:extLst>
                    <a:ext uri="{9D8B030D-6E8A-4147-A177-3AD203B41FA5}">
                      <a16:colId xmlns:a16="http://schemas.microsoft.com/office/drawing/2014/main" val="2500734660"/>
                    </a:ext>
                  </a:extLst>
                </a:gridCol>
                <a:gridCol w="3645311">
                  <a:extLst>
                    <a:ext uri="{9D8B030D-6E8A-4147-A177-3AD203B41FA5}">
                      <a16:colId xmlns:a16="http://schemas.microsoft.com/office/drawing/2014/main" val="2629104221"/>
                    </a:ext>
                  </a:extLst>
                </a:gridCol>
                <a:gridCol w="2809298">
                  <a:extLst>
                    <a:ext uri="{9D8B030D-6E8A-4147-A177-3AD203B41FA5}">
                      <a16:colId xmlns:a16="http://schemas.microsoft.com/office/drawing/2014/main" val="3705148693"/>
                    </a:ext>
                  </a:extLst>
                </a:gridCol>
              </a:tblGrid>
              <a:tr h="401210">
                <a:tc>
                  <a:txBody>
                    <a:bodyPr/>
                    <a:lstStyle/>
                    <a:p>
                      <a:r>
                        <a:rPr lang="en-GB" sz="2000" b="1" dirty="0"/>
                        <a:t>Keyword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2000" b="1" dirty="0"/>
                        <a:t>Description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2000" b="1" dirty="0"/>
                        <a:t>Size/Format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853049"/>
                  </a:ext>
                </a:extLst>
              </a:tr>
              <a:tr h="370840">
                <a:tc gridSpan="3">
                  <a:txBody>
                    <a:bodyPr/>
                    <a:lstStyle/>
                    <a:p>
                      <a:pPr algn="ctr"/>
                      <a:r>
                        <a:rPr lang="en-GB" sz="2000" dirty="0">
                          <a:solidFill>
                            <a:srgbClr val="151AF8"/>
                          </a:solidFill>
                        </a:rPr>
                        <a:t>(Integers)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dirty="0"/>
                    </a:p>
                  </a:txBody>
                  <a:tcP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6728996"/>
                  </a:ext>
                </a:extLst>
              </a:tr>
              <a:tr h="370840">
                <a:tc>
                  <a:txBody>
                    <a:bodyPr/>
                    <a:lstStyle/>
                    <a:p>
                      <a:r>
                        <a:rPr lang="en-GB" b="1" dirty="0"/>
                        <a:t>byte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a:solidFill>
                            <a:schemeClr val="tx1"/>
                          </a:solidFill>
                          <a:latin typeface="+mn-lt"/>
                          <a:ea typeface="+mn-ea"/>
                          <a:cs typeface="+mn-cs"/>
                        </a:rPr>
                        <a:t>Byte-length integer</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8-bit two's complement</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4242214"/>
                  </a:ext>
                </a:extLst>
              </a:tr>
              <a:tr h="422623">
                <a:tc>
                  <a:txBody>
                    <a:bodyPr/>
                    <a:lstStyle/>
                    <a:p>
                      <a:r>
                        <a:rPr lang="en-GB" b="1" dirty="0"/>
                        <a:t>Short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Short integer</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16-bit two's complement</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705601"/>
                  </a:ext>
                </a:extLst>
              </a:tr>
              <a:tr h="370840">
                <a:tc>
                  <a:txBody>
                    <a:bodyPr/>
                    <a:lstStyle/>
                    <a:p>
                      <a:r>
                        <a:rPr lang="en-GB" b="1" dirty="0"/>
                        <a:t>Int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a:t>Integer</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32-bit two's complement</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562300"/>
                  </a:ext>
                </a:extLst>
              </a:tr>
              <a:tr h="370840">
                <a:tc>
                  <a:txBody>
                    <a:bodyPr/>
                    <a:lstStyle/>
                    <a:p>
                      <a:r>
                        <a:rPr lang="en-GB" b="1" dirty="0"/>
                        <a:t>long</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dirty="0"/>
                        <a:t>Long Integer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64-bit two's complement</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39861"/>
                  </a:ext>
                </a:extLst>
              </a:tr>
              <a:tr h="370840">
                <a:tc gridSpan="3">
                  <a:txBody>
                    <a:bodyPr/>
                    <a:lstStyle/>
                    <a:p>
                      <a:pPr algn="ctr"/>
                      <a:r>
                        <a:rPr lang="en-GB" sz="2000" b="0" dirty="0">
                          <a:solidFill>
                            <a:srgbClr val="151AF8"/>
                          </a:solidFill>
                        </a:rPr>
                        <a:t>(real numbers)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dirty="0"/>
                    </a:p>
                  </a:txBody>
                  <a:tcP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53638241"/>
                  </a:ext>
                </a:extLst>
              </a:tr>
              <a:tr h="370840">
                <a:tc>
                  <a:txBody>
                    <a:bodyPr/>
                    <a:lstStyle/>
                    <a:p>
                      <a:r>
                        <a:rPr lang="en-GB" b="1" dirty="0"/>
                        <a:t>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Single-precision floating point</a:t>
                      </a:r>
                      <a:endParaRPr lang="en-GB" b="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32-bit IEEE 754</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1986796"/>
                  </a:ext>
                </a:extLst>
              </a:tr>
              <a:tr h="370840">
                <a:tc>
                  <a:txBody>
                    <a:bodyPr/>
                    <a:lstStyle/>
                    <a:p>
                      <a:r>
                        <a:rPr lang="en-GB" b="1" dirty="0"/>
                        <a:t>double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Double-precision floating point</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64-bit IEEE 754</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467384"/>
                  </a:ext>
                </a:extLst>
              </a:tr>
              <a:tr h="370840">
                <a:tc gridSpan="3">
                  <a:txBody>
                    <a:bodyPr/>
                    <a:lstStyle/>
                    <a:p>
                      <a:pPr algn="ctr"/>
                      <a:r>
                        <a:rPr lang="en-GB" b="1" dirty="0">
                          <a:solidFill>
                            <a:srgbClr val="151AF8"/>
                          </a:solidFill>
                        </a:rPr>
                        <a:t>(Other Types)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pPr algn="ctr"/>
                      <a:endParaRPr lang="en-GB" dirty="0"/>
                    </a:p>
                  </a:txBody>
                  <a:tcPr>
                    <a:lnL w="6350" cap="flat" cmpd="sng" algn="ctr">
                      <a:solidFill>
                        <a:schemeClr val="tx1"/>
                      </a:solidFill>
                      <a:prstDash val="solid"/>
                      <a:round/>
                      <a:headEnd type="none" w="med" len="med"/>
                      <a:tailEnd type="none" w="med" len="med"/>
                    </a:lnL>
                    <a:lnT w="63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16939763"/>
                  </a:ext>
                </a:extLst>
              </a:tr>
              <a:tr h="370840">
                <a:tc>
                  <a:txBody>
                    <a:bodyPr/>
                    <a:lstStyle/>
                    <a:p>
                      <a:r>
                        <a:rPr lang="en-GB" b="1" dirty="0"/>
                        <a:t>char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A Single character</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16-bit Unicode character</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4288746"/>
                  </a:ext>
                </a:extLst>
              </a:tr>
              <a:tr h="370840">
                <a:tc>
                  <a:txBody>
                    <a:bodyPr/>
                    <a:lstStyle/>
                    <a:p>
                      <a:r>
                        <a:rPr lang="en-GB" sz="1800" b="1" i="0" u="none" strike="noStrike" kern="1200" baseline="0" dirty="0">
                          <a:solidFill>
                            <a:schemeClr val="tx1"/>
                          </a:solidFill>
                          <a:latin typeface="+mn-lt"/>
                          <a:ea typeface="+mn-ea"/>
                          <a:cs typeface="+mn-cs"/>
                        </a:rPr>
                        <a:t>Boolean</a:t>
                      </a:r>
                      <a:endParaRPr lang="en-GB" b="1"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A Boolean value (true or false)</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800" b="0" i="0" u="none" strike="noStrike" kern="1200" baseline="0" dirty="0">
                          <a:solidFill>
                            <a:schemeClr val="tx1"/>
                          </a:solidFill>
                          <a:latin typeface="+mn-lt"/>
                          <a:ea typeface="+mn-ea"/>
                          <a:cs typeface="+mn-cs"/>
                        </a:rPr>
                        <a:t>true or false</a:t>
                      </a:r>
                      <a:endParaRPr lang="en-GB"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9561323"/>
                  </a:ext>
                </a:extLst>
              </a:tr>
            </a:tbl>
          </a:graphicData>
        </a:graphic>
      </p:graphicFrame>
    </p:spTree>
    <p:extLst>
      <p:ext uri="{BB962C8B-B14F-4D97-AF65-F5344CB8AC3E}">
        <p14:creationId xmlns:p14="http://schemas.microsoft.com/office/powerpoint/2010/main" val="1086464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16</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58530" y="1263875"/>
            <a:ext cx="9547122" cy="5092475"/>
          </a:xfrm>
        </p:spPr>
        <p:txBody>
          <a:bodyPr>
            <a:noAutofit/>
          </a:bodyPr>
          <a:lstStyle/>
          <a:p>
            <a:pPr algn="just"/>
            <a:endParaRPr lang="en-GB" sz="2800" b="0" i="0" u="none" strike="noStrike" baseline="0" dirty="0">
              <a:solidFill>
                <a:srgbClr val="000000"/>
              </a:solidFill>
            </a:endParaRPr>
          </a:p>
          <a:p>
            <a:pPr marL="457200" indent="-457200" algn="just">
              <a:buFont typeface="Arial" panose="020B0604020202020204" pitchFamily="34" charset="0"/>
              <a:buChar char="•"/>
            </a:pPr>
            <a:r>
              <a:rPr lang="en-GB" sz="2800" b="0" i="0" u="none" strike="noStrike" baseline="0" dirty="0">
                <a:solidFill>
                  <a:srgbClr val="000000"/>
                </a:solidFill>
              </a:rPr>
              <a:t>Assignment:  	</a:t>
            </a:r>
            <a:r>
              <a:rPr lang="en-GB" sz="2800" b="1" i="0" u="none" strike="noStrike" baseline="0" dirty="0">
                <a:solidFill>
                  <a:srgbClr val="151AF8"/>
                </a:solidFill>
              </a:rPr>
              <a:t>=    +=   -=   *=</a:t>
            </a:r>
            <a:endParaRPr lang="en-GB" sz="2800" b="0" i="0" u="none" strike="noStrike" baseline="0" dirty="0">
              <a:solidFill>
                <a:srgbClr val="151AF8"/>
              </a:solidFill>
            </a:endParaRPr>
          </a:p>
          <a:p>
            <a:pPr marL="457200" indent="-457200" algn="just">
              <a:buFont typeface="Arial" panose="020B0604020202020204" pitchFamily="34" charset="0"/>
              <a:buChar char="•"/>
            </a:pPr>
            <a:r>
              <a:rPr lang="en-GB" sz="2800" b="0" i="0" u="none" strike="noStrike" baseline="0" dirty="0">
                <a:solidFill>
                  <a:srgbClr val="000000"/>
                </a:solidFill>
              </a:rPr>
              <a:t>Numeric:        	</a:t>
            </a:r>
            <a:r>
              <a:rPr lang="en-GB" sz="2800" b="1" i="0" u="none" strike="noStrike" baseline="0" dirty="0">
                <a:solidFill>
                  <a:srgbClr val="151AF8"/>
                </a:solidFill>
              </a:rPr>
              <a:t>+    -   *    /    %    ++    --</a:t>
            </a:r>
            <a:endParaRPr lang="en-GB" sz="2800" b="0" i="0" u="none" strike="noStrike" baseline="0" dirty="0">
              <a:solidFill>
                <a:srgbClr val="151AF8"/>
              </a:solidFill>
            </a:endParaRPr>
          </a:p>
          <a:p>
            <a:pPr marL="457200" indent="-457200" algn="just">
              <a:buFont typeface="Arial" panose="020B0604020202020204" pitchFamily="34" charset="0"/>
              <a:buChar char="•"/>
            </a:pPr>
            <a:r>
              <a:rPr lang="en-GB" sz="2800" b="0" i="0" u="none" strike="noStrike" baseline="0" dirty="0">
                <a:solidFill>
                  <a:srgbClr val="000000"/>
                </a:solidFill>
              </a:rPr>
              <a:t>Relational:      </a:t>
            </a:r>
            <a:r>
              <a:rPr lang="en-GB" sz="2800" b="0" i="0" u="none" strike="noStrike" baseline="0" dirty="0">
                <a:solidFill>
                  <a:srgbClr val="151AF8"/>
                </a:solidFill>
              </a:rPr>
              <a:t>	</a:t>
            </a:r>
            <a:r>
              <a:rPr lang="en-GB" sz="2800" b="1" i="0" u="none" strike="noStrike" baseline="0" dirty="0">
                <a:solidFill>
                  <a:srgbClr val="151AF8"/>
                </a:solidFill>
              </a:rPr>
              <a:t>==   !=    &lt;     &gt;  &lt;=    &gt;=     </a:t>
            </a:r>
            <a:endParaRPr lang="en-GB" sz="2800" b="0" i="0" u="none" strike="noStrike" baseline="0" dirty="0">
              <a:solidFill>
                <a:srgbClr val="151AF8"/>
              </a:solidFill>
            </a:endParaRPr>
          </a:p>
          <a:p>
            <a:pPr marL="457200" indent="-457200" algn="just">
              <a:buFont typeface="Arial" panose="020B0604020202020204" pitchFamily="34" charset="0"/>
              <a:buChar char="•"/>
            </a:pPr>
            <a:r>
              <a:rPr lang="en-GB" sz="2800" b="0" i="0" u="none" strike="noStrike" baseline="0" dirty="0">
                <a:solidFill>
                  <a:srgbClr val="000000"/>
                </a:solidFill>
              </a:rPr>
              <a:t>Boolean:        	</a:t>
            </a:r>
            <a:r>
              <a:rPr lang="en-GB" sz="2800" b="1" i="0" u="none" strike="noStrike" baseline="0" dirty="0">
                <a:solidFill>
                  <a:srgbClr val="151AF8"/>
                </a:solidFill>
              </a:rPr>
              <a:t>&amp;&amp;   ||     !</a:t>
            </a:r>
            <a:endParaRPr lang="en-GB" sz="2800" b="0" i="0" u="none" strike="noStrike" baseline="0" dirty="0">
              <a:solidFill>
                <a:srgbClr val="151AF8"/>
              </a:solidFill>
            </a:endParaRPr>
          </a:p>
        </p:txBody>
      </p:sp>
      <p:sp>
        <p:nvSpPr>
          <p:cNvPr id="6" name="Title 1">
            <a:extLst>
              <a:ext uri="{FF2B5EF4-FFF2-40B4-BE49-F238E27FC236}">
                <a16:creationId xmlns:a16="http://schemas.microsoft.com/office/drawing/2014/main" id="{D3C2B9A5-0EEA-419E-8EB9-347880B31823}"/>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Operators</a:t>
            </a:r>
          </a:p>
        </p:txBody>
      </p:sp>
    </p:spTree>
    <p:extLst>
      <p:ext uri="{BB962C8B-B14F-4D97-AF65-F5344CB8AC3E}">
        <p14:creationId xmlns:p14="http://schemas.microsoft.com/office/powerpoint/2010/main" val="3514739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17</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58530" y="1691148"/>
            <a:ext cx="9547122" cy="4665202"/>
          </a:xfrm>
        </p:spPr>
        <p:txBody>
          <a:bodyPr>
            <a:noAutofit/>
          </a:bodyPr>
          <a:lstStyle/>
          <a:p>
            <a:pPr marL="354013" indent="-354013" algn="just">
              <a:buFont typeface="Arial" panose="020B0604020202020204" pitchFamily="34" charset="0"/>
              <a:buChar char="•"/>
            </a:pPr>
            <a:r>
              <a:rPr lang="en-GB" sz="2800" b="0" i="0" u="none" strike="noStrike" baseline="0" dirty="0">
                <a:solidFill>
                  <a:srgbClr val="000000"/>
                </a:solidFill>
              </a:rPr>
              <a:t>Assignment Statement</a:t>
            </a:r>
          </a:p>
          <a:p>
            <a:pPr marL="717550" indent="-368300" algn="just">
              <a:buFont typeface="Arial" panose="020B0604020202020204" pitchFamily="34" charset="0"/>
              <a:buChar char="•"/>
            </a:pPr>
            <a:r>
              <a:rPr lang="en-GB" sz="2800" b="0" i="0" u="none" strike="noStrike" baseline="0" dirty="0">
                <a:solidFill>
                  <a:srgbClr val="000000"/>
                </a:solidFill>
              </a:rPr>
              <a:t>Assignment operator is</a:t>
            </a:r>
          </a:p>
          <a:p>
            <a:pPr marL="806450"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E.g. </a:t>
            </a:r>
            <a:r>
              <a:rPr lang="en-GB" sz="2400" b="0" i="0" u="none" strike="noStrike" baseline="0" dirty="0" err="1">
                <a:solidFill>
                  <a:srgbClr val="000000"/>
                </a:solidFill>
                <a:latin typeface="Courier New" panose="02070309020205020404" pitchFamily="49" charset="0"/>
                <a:cs typeface="Courier New" panose="02070309020205020404" pitchFamily="49" charset="0"/>
              </a:rPr>
              <a:t>i</a:t>
            </a:r>
            <a:r>
              <a:rPr lang="en-GB" sz="2400" b="0" i="0" u="none" strike="noStrike" baseline="0" dirty="0">
                <a:solidFill>
                  <a:srgbClr val="000000"/>
                </a:solidFill>
                <a:latin typeface="Courier New" panose="02070309020205020404" pitchFamily="49" charset="0"/>
                <a:cs typeface="Courier New" panose="02070309020205020404" pitchFamily="49" charset="0"/>
              </a:rPr>
              <a:t> = 7;</a:t>
            </a:r>
          </a:p>
          <a:p>
            <a:pPr marL="717550" indent="-368300" algn="just">
              <a:buFont typeface="Arial" panose="020B0604020202020204" pitchFamily="34" charset="0"/>
              <a:buChar char="•"/>
            </a:pPr>
            <a:r>
              <a:rPr lang="en-GB" sz="2800" b="0" i="0" u="none" strike="noStrike" baseline="0" dirty="0">
                <a:solidFill>
                  <a:srgbClr val="000000"/>
                </a:solidFill>
              </a:rPr>
              <a:t>Variable must be on the left</a:t>
            </a:r>
          </a:p>
          <a:p>
            <a:pPr marL="1174750" lvl="1" indent="-368300" algn="just">
              <a:buFont typeface="Arial" panose="020B0604020202020204" pitchFamily="34" charset="0"/>
              <a:buChar char="•"/>
            </a:pPr>
            <a:r>
              <a:rPr lang="en-GB" sz="2400" b="0" i="0" u="none" strike="noStrike" baseline="0" dirty="0">
                <a:solidFill>
                  <a:srgbClr val="000000"/>
                </a:solidFill>
              </a:rPr>
              <a:t>1 = </a:t>
            </a:r>
            <a:r>
              <a:rPr lang="en-GB" sz="2400" b="0" i="0" u="none" strike="noStrike" baseline="0" dirty="0" err="1">
                <a:solidFill>
                  <a:srgbClr val="000000"/>
                </a:solidFill>
                <a:latin typeface="Courier New" panose="02070309020205020404" pitchFamily="49" charset="0"/>
                <a:cs typeface="Courier New" panose="02070309020205020404" pitchFamily="49" charset="0"/>
              </a:rPr>
              <a:t>i</a:t>
            </a:r>
            <a:r>
              <a:rPr lang="en-GB" sz="2400" b="0" i="0" u="none" strike="noStrike" baseline="0" dirty="0">
                <a:solidFill>
                  <a:srgbClr val="000000"/>
                </a:solidFill>
              </a:rPr>
              <a:t> not correct.</a:t>
            </a:r>
          </a:p>
          <a:p>
            <a:pPr marL="1174750" lvl="1" indent="-368300" algn="just">
              <a:buFont typeface="Arial" panose="020B0604020202020204" pitchFamily="34" charset="0"/>
              <a:buChar char="•"/>
            </a:pPr>
            <a:r>
              <a:rPr lang="en-GB" sz="2400" b="0" i="0" u="none" strike="noStrike" baseline="0" dirty="0">
                <a:solidFill>
                  <a:srgbClr val="000000"/>
                </a:solidFill>
              </a:rPr>
              <a:t>k = 1 correct.</a:t>
            </a:r>
          </a:p>
          <a:p>
            <a:pPr marL="1174750" lvl="1" indent="-368300" algn="just">
              <a:buFont typeface="Arial" panose="020B0604020202020204" pitchFamily="34" charset="0"/>
              <a:buChar char="•"/>
            </a:pPr>
            <a:r>
              <a:rPr lang="en-GB" sz="2400" b="0" i="0" u="none" strike="noStrike" baseline="0" dirty="0">
                <a:solidFill>
                  <a:srgbClr val="000000"/>
                </a:solidFill>
              </a:rPr>
              <a:t>k = </a:t>
            </a:r>
            <a:r>
              <a:rPr lang="en-GB" sz="2400" b="0" i="0" u="none" strike="noStrike" baseline="0" dirty="0" err="1">
                <a:solidFill>
                  <a:srgbClr val="000000"/>
                </a:solidFill>
                <a:latin typeface="Courier New" panose="02070309020205020404" pitchFamily="49" charset="0"/>
                <a:cs typeface="Courier New" panose="02070309020205020404" pitchFamily="49" charset="0"/>
              </a:rPr>
              <a:t>i</a:t>
            </a:r>
            <a:r>
              <a:rPr lang="en-GB" sz="2400" b="0" i="0" u="none" strike="noStrike" baseline="0" dirty="0">
                <a:solidFill>
                  <a:srgbClr val="000000"/>
                </a:solidFill>
              </a:rPr>
              <a:t> correct.</a:t>
            </a:r>
          </a:p>
          <a:p>
            <a:pPr marL="1174750" lvl="1" indent="-368300" algn="just">
              <a:buFont typeface="Arial" panose="020B0604020202020204" pitchFamily="34" charset="0"/>
              <a:buChar char="•"/>
            </a:pPr>
            <a:endParaRPr lang="en-GB" sz="2400" b="0" i="0" u="none" strike="noStrike" baseline="0" dirty="0">
              <a:solidFill>
                <a:srgbClr val="000000"/>
              </a:solidFill>
            </a:endParaRPr>
          </a:p>
          <a:p>
            <a:pPr marL="717550" indent="-368300" algn="just">
              <a:buFont typeface="Arial" panose="020B0604020202020204" pitchFamily="34" charset="0"/>
              <a:buChar char="•"/>
            </a:pPr>
            <a:r>
              <a:rPr lang="en-GB" sz="2800" b="0" i="0" u="none" strike="noStrike" baseline="0" dirty="0">
                <a:solidFill>
                  <a:srgbClr val="000000"/>
                </a:solidFill>
              </a:rPr>
              <a:t>Expressions</a:t>
            </a:r>
          </a:p>
          <a:p>
            <a:pPr marL="806450"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x = 3 + y;</a:t>
            </a:r>
            <a:endParaRPr lang="en-GB" sz="2400" b="0" i="0" u="none" strike="noStrike" baseline="0" dirty="0">
              <a:solidFill>
                <a:srgbClr val="151AF8"/>
              </a:solidFill>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Operators</a:t>
            </a:r>
          </a:p>
        </p:txBody>
      </p:sp>
    </p:spTree>
    <p:extLst>
      <p:ext uri="{BB962C8B-B14F-4D97-AF65-F5344CB8AC3E}">
        <p14:creationId xmlns:p14="http://schemas.microsoft.com/office/powerpoint/2010/main" val="1443660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18</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1465006"/>
            <a:ext cx="9547122" cy="4665202"/>
          </a:xfrm>
        </p:spPr>
        <p:txBody>
          <a:bodyPr>
            <a:noAutofit/>
          </a:bodyPr>
          <a:lstStyle/>
          <a:p>
            <a:pPr marL="354013" indent="-354013" algn="just">
              <a:buFont typeface="Arial" panose="020B0604020202020204" pitchFamily="34" charset="0"/>
              <a:buChar char="•"/>
            </a:pPr>
            <a:r>
              <a:rPr lang="en-GB" sz="2800" b="0" i="0" u="none" strike="noStrike" baseline="0" dirty="0">
                <a:solidFill>
                  <a:srgbClr val="000000"/>
                </a:solidFill>
              </a:rPr>
              <a:t>Selection (Decision) Statements</a:t>
            </a:r>
          </a:p>
          <a:p>
            <a:pPr marL="811213" lvl="1" indent="-354013" algn="just">
              <a:buFont typeface="Arial" panose="020B0604020202020204" pitchFamily="34" charset="0"/>
              <a:buChar char="•"/>
            </a:pPr>
            <a:r>
              <a:rPr lang="en-GB" sz="2400" b="0" i="0" u="none" strike="noStrike" baseline="0" dirty="0">
                <a:solidFill>
                  <a:srgbClr val="000000"/>
                </a:solidFill>
                <a:latin typeface="Courier New" panose="02070309020205020404" pitchFamily="49" charset="0"/>
                <a:cs typeface="Courier New" panose="02070309020205020404" pitchFamily="49" charset="0"/>
              </a:rPr>
              <a:t>if / if else</a:t>
            </a:r>
          </a:p>
          <a:p>
            <a:pPr marL="811213" lvl="1" indent="-354013" algn="just">
              <a:buFont typeface="Arial" panose="020B0604020202020204" pitchFamily="34" charset="0"/>
              <a:buChar char="•"/>
            </a:pPr>
            <a:r>
              <a:rPr lang="en-GB" sz="2400" b="0" i="0" u="none" strike="noStrike" baseline="0" dirty="0">
                <a:solidFill>
                  <a:srgbClr val="000000"/>
                </a:solidFill>
                <a:latin typeface="Courier New" panose="02070309020205020404" pitchFamily="49" charset="0"/>
                <a:cs typeface="Courier New" panose="02070309020205020404" pitchFamily="49" charset="0"/>
              </a:rPr>
              <a:t>switch</a:t>
            </a:r>
          </a:p>
          <a:p>
            <a:pPr marL="354013" indent="-354013" algn="just">
              <a:buFont typeface="Arial" panose="020B0604020202020204" pitchFamily="34" charset="0"/>
              <a:buChar char="•"/>
            </a:pPr>
            <a:r>
              <a:rPr lang="en-GB" sz="2800" b="0" i="0" u="none" strike="noStrike" baseline="0" dirty="0">
                <a:solidFill>
                  <a:srgbClr val="000000"/>
                </a:solidFill>
              </a:rPr>
              <a:t>Iteration (Looping) Statements</a:t>
            </a:r>
          </a:p>
          <a:p>
            <a:pPr marL="811213" lvl="1" indent="-354013" algn="just">
              <a:buFont typeface="Arial" panose="020B0604020202020204" pitchFamily="34" charset="0"/>
              <a:buChar char="•"/>
            </a:pPr>
            <a:r>
              <a:rPr lang="en-GB" sz="2400" b="0" i="0" u="none" strike="noStrike" baseline="0" dirty="0">
                <a:solidFill>
                  <a:srgbClr val="000000"/>
                </a:solidFill>
                <a:latin typeface="Courier New" panose="02070309020205020404" pitchFamily="49" charset="0"/>
                <a:cs typeface="Courier New" panose="02070309020205020404" pitchFamily="49" charset="0"/>
              </a:rPr>
              <a:t>for</a:t>
            </a:r>
          </a:p>
          <a:p>
            <a:pPr marL="811213" lvl="1" indent="-354013" algn="just">
              <a:buFont typeface="Arial" panose="020B0604020202020204" pitchFamily="34" charset="0"/>
              <a:buChar char="•"/>
            </a:pPr>
            <a:r>
              <a:rPr lang="en-GB" sz="2400" b="0" i="0" u="none" strike="noStrike" baseline="0" dirty="0">
                <a:solidFill>
                  <a:srgbClr val="000000"/>
                </a:solidFill>
                <a:latin typeface="Courier New" panose="02070309020205020404" pitchFamily="49" charset="0"/>
                <a:cs typeface="Courier New" panose="02070309020205020404" pitchFamily="49" charset="0"/>
              </a:rPr>
              <a:t>while</a:t>
            </a:r>
          </a:p>
          <a:p>
            <a:pPr marL="811213" lvl="1" indent="-354013" algn="just">
              <a:buFont typeface="Arial" panose="020B0604020202020204" pitchFamily="34" charset="0"/>
              <a:buChar char="•"/>
            </a:pPr>
            <a:r>
              <a:rPr lang="en-GB" sz="2400" b="0" i="0" u="none" strike="noStrike" baseline="0" dirty="0">
                <a:solidFill>
                  <a:srgbClr val="000000"/>
                </a:solidFill>
                <a:latin typeface="Courier New" panose="02070309020205020404" pitchFamily="49" charset="0"/>
                <a:cs typeface="Courier New" panose="02070309020205020404" pitchFamily="49" charset="0"/>
              </a:rPr>
              <a:t>do while</a:t>
            </a:r>
          </a:p>
          <a:p>
            <a:pPr marL="354013" indent="-354013" algn="just">
              <a:buFont typeface="Arial" panose="020B0604020202020204" pitchFamily="34" charset="0"/>
              <a:buChar char="•"/>
            </a:pPr>
            <a:r>
              <a:rPr lang="en-GB" sz="2800" b="0" i="0" u="none" strike="noStrike" baseline="0" dirty="0">
                <a:solidFill>
                  <a:srgbClr val="000000"/>
                </a:solidFill>
                <a:latin typeface="Courier New" panose="02070309020205020404" pitchFamily="49" charset="0"/>
                <a:cs typeface="Courier New" panose="02070309020205020404" pitchFamily="49" charset="0"/>
              </a:rPr>
              <a:t>break</a:t>
            </a:r>
            <a:r>
              <a:rPr lang="en-GB" sz="2800" b="0" i="0" u="none" strike="noStrike" baseline="0" dirty="0">
                <a:solidFill>
                  <a:srgbClr val="000000"/>
                </a:solidFill>
              </a:rPr>
              <a:t> Statement</a:t>
            </a:r>
          </a:p>
          <a:p>
            <a:pPr marL="354013" indent="-354013" algn="just">
              <a:buFont typeface="Arial" panose="020B0604020202020204" pitchFamily="34" charset="0"/>
              <a:buChar char="•"/>
            </a:pPr>
            <a:r>
              <a:rPr lang="en-GB" sz="2800" b="0" i="0" u="none" strike="noStrike" baseline="0" dirty="0">
                <a:solidFill>
                  <a:srgbClr val="000000"/>
                </a:solidFill>
                <a:latin typeface="Courier New" panose="02070309020205020404" pitchFamily="49" charset="0"/>
                <a:cs typeface="Courier New" panose="02070309020205020404" pitchFamily="49" charset="0"/>
              </a:rPr>
              <a:t>Continue</a:t>
            </a:r>
            <a:r>
              <a:rPr lang="en-GB" sz="2800" b="0" i="0" u="none" strike="noStrike" baseline="0" dirty="0">
                <a:solidFill>
                  <a:srgbClr val="000000"/>
                </a:solidFill>
              </a:rPr>
              <a:t> Statement</a:t>
            </a:r>
            <a:endParaRPr lang="en-GB" sz="2400" b="0" i="0" u="none" strike="noStrike" baseline="0" dirty="0">
              <a:solidFill>
                <a:srgbClr val="151AF8"/>
              </a:solidFill>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Flow Control</a:t>
            </a:r>
          </a:p>
        </p:txBody>
      </p:sp>
    </p:spTree>
    <p:extLst>
      <p:ext uri="{BB962C8B-B14F-4D97-AF65-F5344CB8AC3E}">
        <p14:creationId xmlns:p14="http://schemas.microsoft.com/office/powerpoint/2010/main" val="1880189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19</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1158669"/>
            <a:ext cx="9547122" cy="5053781"/>
          </a:xfrm>
        </p:spPr>
        <p:txBody>
          <a:bodyPr>
            <a:noAutofit/>
          </a:bodyPr>
          <a:lstStyle/>
          <a:p>
            <a:pPr marL="354013" indent="-354013" algn="just">
              <a:buFont typeface="Arial" panose="020B0604020202020204" pitchFamily="34" charset="0"/>
              <a:buChar char="•"/>
            </a:pPr>
            <a:r>
              <a:rPr lang="en-GB" sz="2800" b="0" i="0" u="none" strike="noStrike" baseline="0" dirty="0">
                <a:solidFill>
                  <a:srgbClr val="000000"/>
                </a:solidFill>
              </a:rPr>
              <a:t>Format</a:t>
            </a:r>
          </a:p>
          <a:p>
            <a:pPr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if( </a:t>
            </a:r>
            <a:r>
              <a:rPr lang="en-GB" sz="2400" b="0" i="0" u="none" strike="noStrike" baseline="0" dirty="0" err="1">
                <a:solidFill>
                  <a:srgbClr val="000000"/>
                </a:solidFill>
                <a:latin typeface="Courier New" panose="02070309020205020404" pitchFamily="49" charset="0"/>
                <a:cs typeface="Courier New" panose="02070309020205020404" pitchFamily="49" charset="0"/>
              </a:rPr>
              <a:t>Boolean_Statement</a:t>
            </a:r>
            <a:r>
              <a:rPr lang="en-GB" sz="2400" b="0" i="0" u="none" strike="noStrike" baseline="0" dirty="0">
                <a:solidFill>
                  <a:srgbClr val="000000"/>
                </a:solidFill>
                <a:latin typeface="Courier New" panose="02070309020205020404" pitchFamily="49" charset="0"/>
                <a:cs typeface="Courier New" panose="02070309020205020404" pitchFamily="49" charset="0"/>
              </a:rPr>
              <a:t> )</a:t>
            </a:r>
          </a:p>
          <a:p>
            <a:pPr marL="1169988" lvl="1" indent="-354013" algn="just"/>
            <a:r>
              <a:rPr lang="en-GB" sz="2400" b="0" i="0" u="none" strike="noStrike" baseline="0" dirty="0">
                <a:solidFill>
                  <a:srgbClr val="000000"/>
                </a:solidFill>
                <a:latin typeface="Courier New" panose="02070309020205020404" pitchFamily="49" charset="0"/>
                <a:cs typeface="Courier New" panose="02070309020205020404" pitchFamily="49" charset="0"/>
              </a:rPr>
              <a:t>	statements if true</a:t>
            </a:r>
          </a:p>
          <a:p>
            <a:pPr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else</a:t>
            </a:r>
          </a:p>
          <a:p>
            <a:pPr marL="1169988"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statements if false</a:t>
            </a:r>
          </a:p>
          <a:p>
            <a:pPr marL="354013" indent="-354013" algn="just">
              <a:buFont typeface="Arial" panose="020B0604020202020204" pitchFamily="34" charset="0"/>
              <a:buChar char="•"/>
            </a:pPr>
            <a:r>
              <a:rPr lang="en-GB" sz="2800" b="0" i="0" u="none" strike="noStrike" baseline="0" dirty="0">
                <a:solidFill>
                  <a:srgbClr val="000000"/>
                </a:solidFill>
              </a:rPr>
              <a:t>Example</a:t>
            </a:r>
          </a:p>
          <a:p>
            <a:pPr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if( value &gt;= 0 )</a:t>
            </a:r>
          </a:p>
          <a:p>
            <a:pPr marL="1169988" lvl="1" algn="just"/>
            <a:r>
              <a:rPr lang="en-GB" sz="2400" b="0" i="0" u="none" strike="noStrike" baseline="0" dirty="0" err="1">
                <a:solidFill>
                  <a:srgbClr val="000000"/>
                </a:solidFill>
                <a:latin typeface="Courier New" panose="02070309020205020404" pitchFamily="49" charset="0"/>
                <a:cs typeface="Courier New" panose="02070309020205020404" pitchFamily="49" charset="0"/>
              </a:rPr>
              <a:t>goCompute</a:t>
            </a:r>
            <a:r>
              <a:rPr lang="en-GB" sz="2400" b="0" i="0" u="none" strike="noStrike" baseline="0" dirty="0">
                <a:solidFill>
                  <a:srgbClr val="000000"/>
                </a:solidFill>
                <a:latin typeface="Courier New" panose="02070309020205020404" pitchFamily="49" charset="0"/>
                <a:cs typeface="Courier New" panose="02070309020205020404" pitchFamily="49" charset="0"/>
              </a:rPr>
              <a:t>(value);</a:t>
            </a:r>
          </a:p>
          <a:p>
            <a:pPr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else {</a:t>
            </a:r>
          </a:p>
          <a:p>
            <a:pPr marL="1169988" lvl="1" algn="just"/>
            <a:r>
              <a:rPr lang="en-GB" sz="2400" b="0" i="0" u="none" strike="noStrike" baseline="0" dirty="0" err="1">
                <a:solidFill>
                  <a:srgbClr val="000000"/>
                </a:solidFill>
                <a:latin typeface="Courier New" panose="02070309020205020404" pitchFamily="49" charset="0"/>
                <a:cs typeface="Courier New" panose="02070309020205020404" pitchFamily="49" charset="0"/>
              </a:rPr>
              <a:t>System.out.println</a:t>
            </a:r>
            <a:r>
              <a:rPr lang="en-GB" sz="2400" b="0" i="0" u="none" strike="noStrike" baseline="0" dirty="0">
                <a:solidFill>
                  <a:srgbClr val="000000"/>
                </a:solidFill>
                <a:latin typeface="Courier New" panose="02070309020205020404" pitchFamily="49" charset="0"/>
                <a:cs typeface="Courier New" panose="02070309020205020404" pitchFamily="49" charset="0"/>
              </a:rPr>
              <a:t>(</a:t>
            </a:r>
            <a:r>
              <a:rPr lang="en-GB" sz="2400" b="0" i="0" u="none" strike="noStrike" baseline="0" dirty="0">
                <a:solidFill>
                  <a:srgbClr val="000000"/>
                </a:solidFill>
                <a:latin typeface="Courier New" panose="02070309020205020404" pitchFamily="49" charset="0"/>
              </a:rPr>
              <a:t>"</a:t>
            </a:r>
            <a:r>
              <a:rPr lang="en-GB" sz="2400" b="0" i="0" u="none" strike="noStrike" baseline="0" dirty="0">
                <a:solidFill>
                  <a:srgbClr val="000000"/>
                </a:solidFill>
                <a:latin typeface="Courier New" panose="02070309020205020404" pitchFamily="49" charset="0"/>
                <a:cs typeface="Courier New" panose="02070309020205020404" pitchFamily="49" charset="0"/>
              </a:rPr>
              <a:t>Negative!</a:t>
            </a:r>
            <a:r>
              <a:rPr lang="en-GB" sz="2400" b="0" i="0" u="none" strike="noStrike" baseline="0" dirty="0">
                <a:solidFill>
                  <a:srgbClr val="000000"/>
                </a:solidFill>
                <a:latin typeface="Courier New" panose="02070309020205020404" pitchFamily="49" charset="0"/>
              </a:rPr>
              <a:t>"</a:t>
            </a:r>
            <a:r>
              <a:rPr lang="en-GB" sz="2400" b="0" i="0" u="none" strike="noStrike" baseline="0" dirty="0">
                <a:solidFill>
                  <a:srgbClr val="000000"/>
                </a:solidFill>
                <a:latin typeface="Courier New" panose="02070309020205020404" pitchFamily="49" charset="0"/>
                <a:cs typeface="Courier New" panose="02070309020205020404" pitchFamily="49" charset="0"/>
              </a:rPr>
              <a:t>);</a:t>
            </a:r>
          </a:p>
          <a:p>
            <a:pPr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a:t>
            </a:r>
            <a:endParaRPr lang="en-GB" b="0" i="0" u="none" strike="noStrike" baseline="0" dirty="0">
              <a:solidFill>
                <a:srgbClr val="151AF8"/>
              </a:solidFill>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121732" y="303283"/>
            <a:ext cx="5948516" cy="700882"/>
          </a:xfrm>
        </p:spPr>
        <p:txBody>
          <a:bodyPr anchor="ctr">
            <a:normAutofit fontScale="90000"/>
          </a:bodyPr>
          <a:lstStyle/>
          <a:p>
            <a:r>
              <a:rPr lang="en-GB" sz="3200" b="1" i="0" u="none" strike="noStrike" baseline="0" dirty="0">
                <a:latin typeface="Arial" panose="020B0604020202020204" pitchFamily="34" charset="0"/>
              </a:rPr>
              <a:t>Flow Control - </a:t>
            </a:r>
            <a:r>
              <a:rPr lang="en-GB" sz="3200" b="1" i="0" u="none" strike="noStrike" baseline="0" dirty="0">
                <a:solidFill>
                  <a:srgbClr val="151AF8"/>
                </a:solidFill>
                <a:latin typeface="Arial" panose="020B0604020202020204" pitchFamily="34" charset="0"/>
              </a:rPr>
              <a:t>if else </a:t>
            </a:r>
            <a:r>
              <a:rPr lang="en-GB" sz="3200" b="1" i="0" u="none" strike="noStrike" baseline="0" dirty="0">
                <a:latin typeface="Arial" panose="020B0604020202020204" pitchFamily="34" charset="0"/>
              </a:rPr>
              <a:t>Statement</a:t>
            </a:r>
          </a:p>
        </p:txBody>
      </p:sp>
    </p:spTree>
    <p:extLst>
      <p:ext uri="{BB962C8B-B14F-4D97-AF65-F5344CB8AC3E}">
        <p14:creationId xmlns:p14="http://schemas.microsoft.com/office/powerpoint/2010/main" val="103563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2</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079075" y="1339715"/>
            <a:ext cx="10033829" cy="5016635"/>
          </a:xfrm>
        </p:spPr>
        <p:txBody>
          <a:bodyPr>
            <a:noAutofit/>
          </a:bodyPr>
          <a:lstStyle/>
          <a:p>
            <a:pPr algn="just"/>
            <a:r>
              <a:rPr lang="en-GB" sz="2400" b="0" i="0" u="none" strike="noStrike" baseline="0" dirty="0">
                <a:solidFill>
                  <a:srgbClr val="000000"/>
                </a:solidFill>
                <a:cs typeface="Arial" panose="020B0604020202020204" pitchFamily="34" charset="0"/>
              </a:rPr>
              <a:t>OOP concepts in Java are the main principles behind Java’s Object Oriented Programming (OOP), t</a:t>
            </a:r>
            <a:r>
              <a:rPr lang="en-GB" b="0" i="0" u="none" strike="noStrike" baseline="0" dirty="0">
                <a:solidFill>
                  <a:srgbClr val="000000"/>
                </a:solidFill>
                <a:cs typeface="Arial" panose="020B0604020202020204" pitchFamily="34" charset="0"/>
              </a:rPr>
              <a:t>o support goals of modern software applications such as </a:t>
            </a:r>
            <a:r>
              <a:rPr lang="en-GB" b="0" i="1" u="none" strike="noStrike" baseline="0" dirty="0">
                <a:solidFill>
                  <a:srgbClr val="000000"/>
                </a:solidFill>
                <a:cs typeface="Arial" panose="020B0604020202020204" pitchFamily="34" charset="0"/>
              </a:rPr>
              <a:t>Portability</a:t>
            </a:r>
            <a:r>
              <a:rPr lang="en-GB" b="0" i="0" u="none" strike="noStrike" baseline="0" dirty="0">
                <a:solidFill>
                  <a:srgbClr val="000000"/>
                </a:solidFill>
                <a:cs typeface="Arial" panose="020B0604020202020204" pitchFamily="34" charset="0"/>
              </a:rPr>
              <a:t>, </a:t>
            </a:r>
            <a:r>
              <a:rPr lang="en-GB" b="0" i="1" u="none" strike="noStrike" baseline="0" dirty="0">
                <a:solidFill>
                  <a:srgbClr val="000000"/>
                </a:solidFill>
                <a:cs typeface="Arial" panose="020B0604020202020204" pitchFamily="34" charset="0"/>
              </a:rPr>
              <a:t>Reusability</a:t>
            </a:r>
            <a:r>
              <a:rPr lang="en-GB" b="0" i="0" u="none" strike="noStrike" baseline="0" dirty="0">
                <a:solidFill>
                  <a:srgbClr val="000000"/>
                </a:solidFill>
                <a:cs typeface="Arial" panose="020B0604020202020204" pitchFamily="34" charset="0"/>
              </a:rPr>
              <a:t> and </a:t>
            </a:r>
            <a:r>
              <a:rPr lang="en-GB" b="0" i="1" u="none" strike="noStrike" baseline="0" dirty="0">
                <a:solidFill>
                  <a:srgbClr val="000000"/>
                </a:solidFill>
                <a:cs typeface="Arial" panose="020B0604020202020204" pitchFamily="34" charset="0"/>
              </a:rPr>
              <a:t>Adaptability</a:t>
            </a:r>
            <a:r>
              <a:rPr lang="en-GB" b="0" i="0" u="none" strike="noStrike" baseline="0" dirty="0">
                <a:solidFill>
                  <a:srgbClr val="000000"/>
                </a:solidFill>
                <a:cs typeface="Arial" panose="020B0604020202020204" pitchFamily="34" charset="0"/>
              </a:rPr>
              <a:t>.</a:t>
            </a:r>
          </a:p>
          <a:p>
            <a:pPr marL="354013" lvl="1" algn="just"/>
            <a:endParaRPr lang="en-GB" sz="2400" b="0" i="0" u="none" strike="noStrike" baseline="0" dirty="0">
              <a:solidFill>
                <a:srgbClr val="000000"/>
              </a:solidFill>
              <a:cs typeface="Arial" panose="020B0604020202020204" pitchFamily="34" charset="0"/>
            </a:endParaRPr>
          </a:p>
          <a:p>
            <a:pPr marL="354013" lvl="1" algn="just"/>
            <a:r>
              <a:rPr lang="en-GB" sz="2400" b="0" i="0" u="none" strike="noStrike" baseline="0" dirty="0">
                <a:solidFill>
                  <a:srgbClr val="000000"/>
                </a:solidFill>
                <a:cs typeface="Arial" panose="020B0604020202020204" pitchFamily="34" charset="0"/>
              </a:rPr>
              <a:t>The four main principles of object-oriented programming are:</a:t>
            </a:r>
          </a:p>
          <a:p>
            <a:pPr marL="717550" lvl="1" indent="-342900" algn="just">
              <a:buFont typeface="Arial" panose="020B0604020202020204" pitchFamily="34" charset="0"/>
              <a:buChar char="•"/>
            </a:pPr>
            <a:r>
              <a:rPr lang="en-GB" sz="2400" b="1" i="0" u="none" strike="noStrike" baseline="0" dirty="0">
                <a:solidFill>
                  <a:srgbClr val="000000"/>
                </a:solidFill>
                <a:cs typeface="Arial" panose="020B0604020202020204" pitchFamily="34" charset="0"/>
              </a:rPr>
              <a:t>abstraction, encapsulation, inheritance and polymorphism.</a:t>
            </a:r>
          </a:p>
          <a:p>
            <a:pPr algn="just"/>
            <a:endParaRPr lang="en-GB" b="0" i="0" u="none" strike="noStrike" baseline="0" dirty="0">
              <a:solidFill>
                <a:srgbClr val="000000"/>
              </a:solidFill>
              <a:cs typeface="Arial" panose="020B0604020202020204" pitchFamily="34" charset="0"/>
            </a:endParaRPr>
          </a:p>
          <a:p>
            <a:pPr algn="just"/>
            <a:r>
              <a:rPr lang="en-GB" b="1" i="0" u="none" strike="noStrike" baseline="0" dirty="0">
                <a:solidFill>
                  <a:srgbClr val="000000"/>
                </a:solidFill>
                <a:cs typeface="Arial" panose="020B0604020202020204" pitchFamily="34" charset="0"/>
              </a:rPr>
              <a:t>Class and Objects</a:t>
            </a:r>
            <a:r>
              <a:rPr lang="en-GB" b="0" i="0" u="none" strike="noStrike" baseline="0" dirty="0">
                <a:solidFill>
                  <a:srgbClr val="000000"/>
                </a:solidFill>
                <a:cs typeface="Arial" panose="020B0604020202020204" pitchFamily="34" charset="0"/>
              </a:rPr>
              <a:t> – These are at the core of OOP. </a:t>
            </a:r>
          </a:p>
          <a:p>
            <a:pPr marL="1071563" indent="-354013" algn="just">
              <a:buFont typeface="Arial" panose="020B0604020202020204" pitchFamily="34" charset="0"/>
              <a:buChar char="•"/>
            </a:pPr>
            <a:r>
              <a:rPr lang="en-GB" b="0" i="0" u="none" strike="noStrike" baseline="0" dirty="0">
                <a:solidFill>
                  <a:srgbClr val="000000"/>
                </a:solidFill>
                <a:cs typeface="Arial" panose="020B0604020202020204" pitchFamily="34" charset="0"/>
              </a:rPr>
              <a:t>A </a:t>
            </a:r>
            <a:r>
              <a:rPr lang="en-GB" b="1" i="0" u="none" strike="noStrike" baseline="0" dirty="0">
                <a:solidFill>
                  <a:srgbClr val="000000"/>
                </a:solidFill>
                <a:cs typeface="Arial" panose="020B0604020202020204" pitchFamily="34" charset="0"/>
              </a:rPr>
              <a:t>Class </a:t>
            </a:r>
            <a:r>
              <a:rPr lang="en-GB" b="0" i="0" u="none" strike="noStrike" baseline="0" dirty="0">
                <a:solidFill>
                  <a:srgbClr val="000000"/>
                </a:solidFill>
                <a:cs typeface="Arial" panose="020B0604020202020204" pitchFamily="34" charset="0"/>
              </a:rPr>
              <a:t>is the blueprint or template for its objects.</a:t>
            </a:r>
          </a:p>
          <a:p>
            <a:pPr marL="1071563" indent="-354013" algn="just">
              <a:buFont typeface="Arial" panose="020B0604020202020204" pitchFamily="34" charset="0"/>
              <a:buChar char="•"/>
            </a:pPr>
            <a:r>
              <a:rPr lang="en-GB" b="1" i="0" u="none" strike="noStrike" baseline="0" dirty="0">
                <a:solidFill>
                  <a:srgbClr val="000000"/>
                </a:solidFill>
                <a:cs typeface="Arial" panose="020B0604020202020204" pitchFamily="34" charset="0"/>
              </a:rPr>
              <a:t>Objects </a:t>
            </a:r>
            <a:r>
              <a:rPr lang="en-GB" b="0" i="0" u="none" strike="noStrike" baseline="0" dirty="0">
                <a:solidFill>
                  <a:srgbClr val="000000"/>
                </a:solidFill>
                <a:cs typeface="Arial" panose="020B0604020202020204" pitchFamily="34" charset="0"/>
              </a:rPr>
              <a:t>are instances of a class. </a:t>
            </a:r>
          </a:p>
          <a:p>
            <a:pPr marL="1435100" lvl="1" indent="-354013" algn="just">
              <a:buFont typeface="Arial" panose="020B0604020202020204" pitchFamily="34" charset="0"/>
              <a:buChar char="•"/>
            </a:pPr>
            <a:r>
              <a:rPr lang="en-GB" sz="2400" b="0" i="0" u="none" strike="noStrike" baseline="0" dirty="0">
                <a:solidFill>
                  <a:srgbClr val="000000"/>
                </a:solidFill>
                <a:cs typeface="Arial" panose="020B0604020202020204" pitchFamily="34" charset="0"/>
              </a:rPr>
              <a:t>Each object has its own state, Behavior, and identity. </a:t>
            </a:r>
            <a:endParaRPr lang="en-GB" sz="2400" dirty="0">
              <a:solidFill>
                <a:srgbClr val="000000"/>
              </a:solidFill>
              <a:cs typeface="Arial" panose="020B0604020202020204" pitchFamily="34" charset="0"/>
            </a:endParaRP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OOP Concepts</a:t>
            </a:r>
          </a:p>
        </p:txBody>
      </p:sp>
    </p:spTree>
    <p:extLst>
      <p:ext uri="{BB962C8B-B14F-4D97-AF65-F5344CB8AC3E}">
        <p14:creationId xmlns:p14="http://schemas.microsoft.com/office/powerpoint/2010/main" val="3667123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20</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1356852"/>
            <a:ext cx="9797855" cy="5171767"/>
          </a:xfrm>
        </p:spPr>
        <p:txBody>
          <a:bodyPr>
            <a:noAutofit/>
          </a:bodyPr>
          <a:lstStyle/>
          <a:p>
            <a:pPr marL="342900" indent="-342900" algn="just">
              <a:buFont typeface="Arial" panose="020B0604020202020204" pitchFamily="34" charset="0"/>
              <a:buChar char="•"/>
            </a:pPr>
            <a:r>
              <a:rPr lang="en-GB" sz="2800" b="0" i="0" u="none" strike="noStrike" baseline="0" dirty="0">
                <a:solidFill>
                  <a:srgbClr val="000000"/>
                </a:solidFill>
                <a:latin typeface="Calibri" panose="020F0502020204030204" pitchFamily="34" charset="0"/>
              </a:rPr>
              <a:t>Similar to sequence of nested if statements</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switch(expression){</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case 0:</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		statements…</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		break;</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case 1:</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		statements…</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		break;</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default:</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		statements…</a:t>
            </a:r>
          </a:p>
          <a:p>
            <a:pPr marL="811213" lvl="1" algn="just"/>
            <a:r>
              <a:rPr lang="en-GB" sz="2400" b="0" i="0" u="none" strike="noStrike" baseline="0" dirty="0">
                <a:solidFill>
                  <a:srgbClr val="000000"/>
                </a:solidFill>
                <a:latin typeface="Courier New" panose="02070309020205020404" pitchFamily="49" charset="0"/>
                <a:cs typeface="Courier New" panose="02070309020205020404" pitchFamily="49" charset="0"/>
              </a:rPr>
              <a:t>}</a:t>
            </a:r>
          </a:p>
          <a:p>
            <a:pPr marL="354013" lvl="1" algn="just"/>
            <a:r>
              <a:rPr lang="en-GB" sz="2400" b="1" i="0" u="none" strike="noStrike" baseline="0" dirty="0">
                <a:solidFill>
                  <a:srgbClr val="151AF8"/>
                </a:solidFill>
                <a:latin typeface="Calibri" panose="020F0502020204030204" pitchFamily="34" charset="0"/>
              </a:rPr>
              <a:t>NOTE</a:t>
            </a:r>
            <a:r>
              <a:rPr lang="en-GB" sz="2400" b="0" i="0" u="none" strike="noStrike" baseline="0" dirty="0">
                <a:solidFill>
                  <a:srgbClr val="151AF8"/>
                </a:solidFill>
                <a:latin typeface="Calibri" panose="020F0502020204030204" pitchFamily="34" charset="0"/>
              </a:rPr>
              <a:t>: the case statements “fall through”. A break statement prevents this from happening.</a:t>
            </a:r>
          </a:p>
          <a:p>
            <a:pPr marL="811213" lvl="1" algn="just"/>
            <a:endParaRPr lang="en-GB" sz="2400" b="0" i="0" u="none" strike="noStrike" baseline="0" dirty="0">
              <a:solidFill>
                <a:srgbClr val="000000"/>
              </a:solidFill>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062302" y="218541"/>
            <a:ext cx="6067375" cy="700882"/>
          </a:xfrm>
        </p:spPr>
        <p:txBody>
          <a:bodyPr anchor="ctr">
            <a:normAutofit fontScale="90000"/>
          </a:bodyPr>
          <a:lstStyle/>
          <a:p>
            <a:r>
              <a:rPr lang="en-GB" sz="3200" b="1" i="0" u="none" strike="noStrike" baseline="0" dirty="0">
                <a:latin typeface="Arial" panose="020B0604020202020204" pitchFamily="34" charset="0"/>
              </a:rPr>
              <a:t>Flow Control – </a:t>
            </a:r>
            <a:r>
              <a:rPr lang="en-GB" sz="3200" b="1" i="0" u="none" strike="noStrike" baseline="0" dirty="0">
                <a:solidFill>
                  <a:srgbClr val="151AF8"/>
                </a:solidFill>
                <a:latin typeface="Arial" panose="020B0604020202020204" pitchFamily="34" charset="0"/>
              </a:rPr>
              <a:t>switch</a:t>
            </a:r>
            <a:r>
              <a:rPr lang="en-GB" sz="3200" b="1" i="0" u="none" strike="noStrike" baseline="0" dirty="0">
                <a:latin typeface="Arial" panose="020B0604020202020204" pitchFamily="34" charset="0"/>
              </a:rPr>
              <a:t> Statement</a:t>
            </a:r>
          </a:p>
        </p:txBody>
      </p:sp>
      <p:sp>
        <p:nvSpPr>
          <p:cNvPr id="2" name="Callout: Bent Line 1">
            <a:extLst>
              <a:ext uri="{FF2B5EF4-FFF2-40B4-BE49-F238E27FC236}">
                <a16:creationId xmlns:a16="http://schemas.microsoft.com/office/drawing/2014/main" id="{28C14E9F-4FAC-4AE4-9AD4-90C2ED51564E}"/>
              </a:ext>
            </a:extLst>
          </p:cNvPr>
          <p:cNvSpPr/>
          <p:nvPr/>
        </p:nvSpPr>
        <p:spPr>
          <a:xfrm>
            <a:off x="7000567" y="2815713"/>
            <a:ext cx="3795251" cy="1048364"/>
          </a:xfrm>
          <a:prstGeom prst="borderCallout2">
            <a:avLst>
              <a:gd name="adj1" fmla="val 18750"/>
              <a:gd name="adj2" fmla="val -8333"/>
              <a:gd name="adj3" fmla="val 18750"/>
              <a:gd name="adj4" fmla="val -16667"/>
              <a:gd name="adj5" fmla="val -59195"/>
              <a:gd name="adj6" fmla="val -47837"/>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Expression must evaluate to </a:t>
            </a:r>
            <a:r>
              <a:rPr lang="en-GB" sz="2400" dirty="0">
                <a:solidFill>
                  <a:schemeClr val="tx1"/>
                </a:solidFill>
                <a:latin typeface="Courier New" panose="02070309020205020404" pitchFamily="49" charset="0"/>
                <a:cs typeface="Courier New" panose="02070309020205020404" pitchFamily="49" charset="0"/>
              </a:rPr>
              <a:t>char, byte, short, or int.</a:t>
            </a:r>
          </a:p>
        </p:txBody>
      </p:sp>
      <p:sp>
        <p:nvSpPr>
          <p:cNvPr id="9" name="Callout: Bent Line 8">
            <a:extLst>
              <a:ext uri="{FF2B5EF4-FFF2-40B4-BE49-F238E27FC236}">
                <a16:creationId xmlns:a16="http://schemas.microsoft.com/office/drawing/2014/main" id="{5BEE0CAA-CE11-497F-BCF0-57FE4935073E}"/>
              </a:ext>
            </a:extLst>
          </p:cNvPr>
          <p:cNvSpPr/>
          <p:nvPr/>
        </p:nvSpPr>
        <p:spPr>
          <a:xfrm>
            <a:off x="7000566" y="4251222"/>
            <a:ext cx="3795251" cy="1249926"/>
          </a:xfrm>
          <a:prstGeom prst="borderCallout2">
            <a:avLst>
              <a:gd name="adj1" fmla="val 18750"/>
              <a:gd name="adj2" fmla="val -8333"/>
              <a:gd name="adj3" fmla="val 18750"/>
              <a:gd name="adj4" fmla="val -16667"/>
              <a:gd name="adj5" fmla="val -85091"/>
              <a:gd name="adj6" fmla="val -65453"/>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If you leave out </a:t>
            </a:r>
            <a:r>
              <a:rPr lang="en-GB" sz="2400" dirty="0">
                <a:solidFill>
                  <a:schemeClr val="tx1"/>
                </a:solidFill>
                <a:latin typeface="Courier New" panose="02070309020205020404" pitchFamily="49" charset="0"/>
                <a:cs typeface="Courier New" panose="02070309020205020404" pitchFamily="49" charset="0"/>
              </a:rPr>
              <a:t>break</a:t>
            </a:r>
            <a:r>
              <a:rPr lang="en-GB" sz="2400" b="1" dirty="0">
                <a:solidFill>
                  <a:schemeClr val="tx1"/>
                </a:solidFill>
              </a:rPr>
              <a:t>, the </a:t>
            </a:r>
            <a:r>
              <a:rPr lang="en-GB" sz="2400" dirty="0">
                <a:solidFill>
                  <a:schemeClr val="tx1"/>
                </a:solidFill>
                <a:latin typeface="Courier New" panose="02070309020205020404" pitchFamily="49" charset="0"/>
                <a:cs typeface="Courier New" panose="02070309020205020404" pitchFamily="49" charset="0"/>
              </a:rPr>
              <a:t>switch</a:t>
            </a:r>
            <a:r>
              <a:rPr lang="en-GB" sz="2400" b="1" dirty="0">
                <a:solidFill>
                  <a:schemeClr val="tx1"/>
                </a:solidFill>
              </a:rPr>
              <a:t> will evaluate all cases.</a:t>
            </a:r>
            <a:endParaRPr lang="en-GB" sz="2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2692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21</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991373"/>
            <a:ext cx="9547122" cy="5537246"/>
          </a:xfrm>
        </p:spPr>
        <p:txBody>
          <a:bodyPr>
            <a:noAutofit/>
          </a:bodyPr>
          <a:lstStyle/>
          <a:p>
            <a:pPr algn="just"/>
            <a:r>
              <a:rPr lang="en-GB" i="0" u="none" strike="noStrike" baseline="0" dirty="0">
                <a:latin typeface="Courier New" panose="02070309020205020404" pitchFamily="49" charset="0"/>
                <a:cs typeface="Courier New" panose="02070309020205020404" pitchFamily="49" charset="0"/>
              </a:rPr>
              <a:t>Switch</a:t>
            </a:r>
            <a:r>
              <a:rPr lang="en-GB" i="0" u="none" strike="noStrike" baseline="0" dirty="0"/>
              <a:t> statement is useful when testing for particular characters</a:t>
            </a:r>
          </a:p>
          <a:p>
            <a:pPr marL="354013" indent="-354013" algn="just">
              <a:buFont typeface="Arial" panose="020B0604020202020204" pitchFamily="34" charset="0"/>
              <a:buChar char="•"/>
            </a:pPr>
            <a:r>
              <a:rPr lang="en-GB" b="0" i="0" u="none" strike="noStrike" baseline="0" dirty="0">
                <a:solidFill>
                  <a:srgbClr val="000000"/>
                </a:solidFill>
              </a:rPr>
              <a:t>Example</a:t>
            </a:r>
            <a:endParaRPr lang="en-GB" b="0" i="0" u="none" strike="noStrike" baseline="0" dirty="0">
              <a:solidFill>
                <a:srgbClr val="000000"/>
              </a:solidFill>
              <a:latin typeface="Courier New" panose="02070309020205020404" pitchFamily="49" charset="0"/>
            </a:endParaRPr>
          </a:p>
          <a:p>
            <a:pPr marL="354013" algn="just"/>
            <a:r>
              <a:rPr lang="en-GB" sz="2000" b="0" i="0" u="none" strike="noStrike" baseline="0" dirty="0">
                <a:solidFill>
                  <a:srgbClr val="000000"/>
                </a:solidFill>
                <a:latin typeface="Courier New" panose="02070309020205020404" pitchFamily="49" charset="0"/>
              </a:rPr>
              <a:t>char c = </a:t>
            </a:r>
            <a:r>
              <a:rPr lang="en-GB" sz="2000" b="0" i="1" u="none" strike="noStrike" baseline="0" dirty="0">
                <a:solidFill>
                  <a:srgbClr val="000000"/>
                </a:solidFill>
                <a:latin typeface="Courier New" panose="02070309020205020404" pitchFamily="49" charset="0"/>
              </a:rPr>
              <a:t>input a character, or equivalent</a:t>
            </a:r>
            <a:r>
              <a:rPr lang="en-GB" sz="2000" b="0" i="0" u="none" strike="noStrike" baseline="0" dirty="0">
                <a:solidFill>
                  <a:srgbClr val="000000"/>
                </a:solidFill>
                <a:latin typeface="Courier New" panose="02070309020205020404" pitchFamily="49" charset="0"/>
              </a:rPr>
              <a:t>;</a:t>
            </a:r>
          </a:p>
          <a:p>
            <a:pPr marL="354013" algn="just"/>
            <a:endParaRPr lang="en-GB" sz="800" b="0" i="0" u="none" strike="noStrike" baseline="0" dirty="0">
              <a:solidFill>
                <a:srgbClr val="000000"/>
              </a:solidFill>
              <a:latin typeface="Courier New" panose="02070309020205020404" pitchFamily="49" charset="0"/>
            </a:endParaRPr>
          </a:p>
          <a:p>
            <a:pPr marL="354013" algn="just"/>
            <a:r>
              <a:rPr lang="en-GB" sz="2000" b="0" i="0" u="none" strike="noStrike" baseline="0" dirty="0">
                <a:solidFill>
                  <a:srgbClr val="000000"/>
                </a:solidFill>
                <a:latin typeface="Courier New" panose="02070309020205020404" pitchFamily="49" charset="0"/>
              </a:rPr>
              <a:t>switch(c){</a:t>
            </a:r>
          </a:p>
          <a:p>
            <a:pPr marL="354013" algn="just"/>
            <a:r>
              <a:rPr lang="en-GB" sz="2000" b="0" i="0" u="none" strike="noStrike" baseline="0" dirty="0">
                <a:solidFill>
                  <a:srgbClr val="000000"/>
                </a:solidFill>
                <a:latin typeface="Courier New" panose="02070309020205020404" pitchFamily="49" charset="0"/>
              </a:rPr>
              <a:t>case 'a':</a:t>
            </a:r>
          </a:p>
          <a:p>
            <a:pPr marL="354013" algn="just"/>
            <a:r>
              <a:rPr lang="en-GB" sz="2000" b="0" i="0" u="none" strike="noStrike" baseline="0" dirty="0">
                <a:solidFill>
                  <a:srgbClr val="000000"/>
                </a:solidFill>
                <a:latin typeface="Courier New" panose="02070309020205020404" pitchFamily="49" charset="0"/>
              </a:rPr>
              <a:t>	</a:t>
            </a:r>
            <a:r>
              <a:rPr lang="en-GB" sz="2000" b="0" i="0" u="none" strike="noStrike" baseline="0" dirty="0" err="1">
                <a:solidFill>
                  <a:srgbClr val="000000"/>
                </a:solidFill>
                <a:latin typeface="Courier New" panose="02070309020205020404" pitchFamily="49" charset="0"/>
              </a:rPr>
              <a:t>System.out.println</a:t>
            </a:r>
            <a:r>
              <a:rPr lang="en-GB" sz="2000" b="0" i="0" u="none" strike="noStrike" baseline="0" dirty="0">
                <a:solidFill>
                  <a:srgbClr val="000000"/>
                </a:solidFill>
                <a:latin typeface="Courier New" panose="02070309020205020404" pitchFamily="49" charset="0"/>
              </a:rPr>
              <a:t>("The character was a");</a:t>
            </a:r>
          </a:p>
          <a:p>
            <a:pPr marL="354013" algn="just"/>
            <a:r>
              <a:rPr lang="en-GB" sz="2000" b="0" i="0" u="none" strike="noStrike" baseline="0" dirty="0">
                <a:solidFill>
                  <a:srgbClr val="000000"/>
                </a:solidFill>
                <a:latin typeface="Courier New" panose="02070309020205020404" pitchFamily="49" charset="0"/>
              </a:rPr>
              <a:t>	break;</a:t>
            </a:r>
          </a:p>
          <a:p>
            <a:pPr marL="354013" algn="just"/>
            <a:r>
              <a:rPr lang="en-GB" sz="2000" b="0" i="0" u="none" strike="noStrike" baseline="0" dirty="0">
                <a:solidFill>
                  <a:srgbClr val="000000"/>
                </a:solidFill>
                <a:latin typeface="Courier New" panose="02070309020205020404" pitchFamily="49" charset="0"/>
              </a:rPr>
              <a:t>case 'c':</a:t>
            </a:r>
          </a:p>
          <a:p>
            <a:pPr marL="354013" algn="just"/>
            <a:r>
              <a:rPr lang="en-GB" sz="2000" b="0" i="0" u="none" strike="noStrike" baseline="0" dirty="0">
                <a:solidFill>
                  <a:srgbClr val="000000"/>
                </a:solidFill>
                <a:latin typeface="Courier New" panose="02070309020205020404" pitchFamily="49" charset="0"/>
              </a:rPr>
              <a:t>	</a:t>
            </a:r>
            <a:r>
              <a:rPr lang="en-GB" sz="2000" b="0" i="0" u="none" strike="noStrike" baseline="0" dirty="0" err="1">
                <a:solidFill>
                  <a:srgbClr val="000000"/>
                </a:solidFill>
                <a:latin typeface="Courier New" panose="02070309020205020404" pitchFamily="49" charset="0"/>
              </a:rPr>
              <a:t>System.out.println</a:t>
            </a:r>
            <a:r>
              <a:rPr lang="en-GB" sz="2000" b="0" i="0" u="none" strike="noStrike" baseline="0" dirty="0">
                <a:solidFill>
                  <a:srgbClr val="000000"/>
                </a:solidFill>
                <a:latin typeface="Courier New" panose="02070309020205020404" pitchFamily="49" charset="0"/>
              </a:rPr>
              <a:t>("The character was c");</a:t>
            </a:r>
          </a:p>
          <a:p>
            <a:pPr marL="354013" algn="just"/>
            <a:r>
              <a:rPr lang="en-GB" sz="2000" b="0" i="0" u="none" strike="noStrike" baseline="0" dirty="0">
                <a:solidFill>
                  <a:srgbClr val="000000"/>
                </a:solidFill>
                <a:latin typeface="Courier New" panose="02070309020205020404" pitchFamily="49" charset="0"/>
              </a:rPr>
              <a:t>	break;</a:t>
            </a:r>
          </a:p>
          <a:p>
            <a:pPr marL="354013" algn="just"/>
            <a:r>
              <a:rPr lang="en-GB" sz="2000" b="0" i="0" u="none" strike="noStrike" baseline="0" dirty="0">
                <a:solidFill>
                  <a:srgbClr val="000000"/>
                </a:solidFill>
                <a:latin typeface="Courier New" panose="02070309020205020404" pitchFamily="49" charset="0"/>
              </a:rPr>
              <a:t>default:</a:t>
            </a:r>
          </a:p>
          <a:p>
            <a:pPr marL="354013" algn="just"/>
            <a:r>
              <a:rPr lang="en-GB" sz="2000" b="0" i="0" u="none" strike="noStrike" baseline="0" dirty="0">
                <a:solidFill>
                  <a:srgbClr val="000000"/>
                </a:solidFill>
                <a:latin typeface="Courier New" panose="02070309020205020404" pitchFamily="49" charset="0"/>
              </a:rPr>
              <a:t>	</a:t>
            </a:r>
            <a:r>
              <a:rPr lang="en-GB" sz="2000" b="0" i="0" u="none" strike="noStrike" baseline="0" dirty="0" err="1">
                <a:solidFill>
                  <a:srgbClr val="000000"/>
                </a:solidFill>
                <a:latin typeface="Courier New" panose="02070309020205020404" pitchFamily="49" charset="0"/>
              </a:rPr>
              <a:t>System.out.println</a:t>
            </a:r>
            <a:r>
              <a:rPr lang="en-GB" sz="2000" b="0" i="0" u="none" strike="noStrike" baseline="0" dirty="0">
                <a:solidFill>
                  <a:srgbClr val="000000"/>
                </a:solidFill>
                <a:latin typeface="Courier New" panose="02070309020205020404" pitchFamily="49" charset="0"/>
              </a:rPr>
              <a:t>("Not a nor c.");</a:t>
            </a:r>
          </a:p>
          <a:p>
            <a:pPr marL="354013" algn="just"/>
            <a:r>
              <a:rPr lang="en-GB" sz="2000" b="0" i="0" u="none" strike="noStrike" baseline="0" dirty="0">
                <a:solidFill>
                  <a:srgbClr val="000000"/>
                </a:solidFill>
                <a:latin typeface="Courier New" panose="02070309020205020404" pitchFamily="49" charset="0"/>
              </a:rPr>
              <a:t>}</a:t>
            </a:r>
            <a:endParaRPr lang="en-GB" sz="2000" b="0" i="0" u="none" strike="noStrike" baseline="0" dirty="0">
              <a:solidFill>
                <a:srgbClr val="151AF8"/>
              </a:solidFill>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062302" y="218541"/>
            <a:ext cx="6067375" cy="700882"/>
          </a:xfrm>
        </p:spPr>
        <p:txBody>
          <a:bodyPr anchor="ctr">
            <a:normAutofit fontScale="90000"/>
          </a:bodyPr>
          <a:lstStyle/>
          <a:p>
            <a:r>
              <a:rPr lang="en-GB" sz="3200" b="1" i="0" u="none" strike="noStrike" baseline="0" dirty="0">
                <a:latin typeface="Arial" panose="020B0604020202020204" pitchFamily="34" charset="0"/>
              </a:rPr>
              <a:t>Flow Control – </a:t>
            </a:r>
            <a:r>
              <a:rPr lang="en-GB" sz="3200" b="1" dirty="0">
                <a:solidFill>
                  <a:srgbClr val="151AF8"/>
                </a:solidFill>
                <a:latin typeface="Arial" panose="020B0604020202020204" pitchFamily="34" charset="0"/>
              </a:rPr>
              <a:t>s</a:t>
            </a:r>
            <a:r>
              <a:rPr lang="en-GB" sz="3200" b="1" i="0" u="none" strike="noStrike" baseline="0" dirty="0">
                <a:solidFill>
                  <a:srgbClr val="151AF8"/>
                </a:solidFill>
                <a:latin typeface="Arial" panose="020B0604020202020204" pitchFamily="34" charset="0"/>
              </a:rPr>
              <a:t>witch</a:t>
            </a:r>
            <a:r>
              <a:rPr lang="en-GB" sz="3200" b="1" i="0" u="none" strike="noStrike" baseline="0" dirty="0">
                <a:latin typeface="Arial" panose="020B0604020202020204" pitchFamily="34" charset="0"/>
              </a:rPr>
              <a:t> Statement</a:t>
            </a:r>
          </a:p>
        </p:txBody>
      </p:sp>
    </p:spTree>
    <p:extLst>
      <p:ext uri="{BB962C8B-B14F-4D97-AF65-F5344CB8AC3E}">
        <p14:creationId xmlns:p14="http://schemas.microsoft.com/office/powerpoint/2010/main" val="4284639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22</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991373"/>
            <a:ext cx="9547122" cy="5537246"/>
          </a:xfrm>
        </p:spPr>
        <p:txBody>
          <a:bodyPr>
            <a:noAutofit/>
          </a:bodyPr>
          <a:lstStyle/>
          <a:p>
            <a:pPr marL="342900" indent="-34290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Format</a:t>
            </a:r>
          </a:p>
          <a:p>
            <a:pPr lvl="1" algn="just"/>
            <a:r>
              <a:rPr lang="en-GB" b="0" i="0" u="none" strike="noStrike" baseline="0" dirty="0">
                <a:solidFill>
                  <a:srgbClr val="000000"/>
                </a:solidFill>
                <a:latin typeface="Courier New" panose="02070309020205020404" pitchFamily="49" charset="0"/>
              </a:rPr>
              <a:t>	while( </a:t>
            </a:r>
            <a:r>
              <a:rPr lang="en-GB" b="0" i="1" u="none" strike="noStrike" baseline="0" dirty="0" err="1">
                <a:solidFill>
                  <a:srgbClr val="000000"/>
                </a:solidFill>
                <a:latin typeface="Courier New" panose="02070309020205020404" pitchFamily="49" charset="0"/>
              </a:rPr>
              <a:t>continue_condition</a:t>
            </a:r>
            <a:r>
              <a:rPr lang="en-GB" b="0" i="1" u="none" strike="noStrike" baseline="0" dirty="0">
                <a:solidFill>
                  <a:srgbClr val="000000"/>
                </a:solidFill>
                <a:latin typeface="Courier New" panose="02070309020205020404" pitchFamily="49" charset="0"/>
              </a:rPr>
              <a:t> </a:t>
            </a:r>
            <a:r>
              <a:rPr lang="en-GB" b="0" i="0" u="none" strike="noStrike" baseline="0" dirty="0">
                <a:solidFill>
                  <a:srgbClr val="000000"/>
                </a:solidFill>
                <a:latin typeface="Courier New" panose="02070309020205020404" pitchFamily="49" charset="0"/>
              </a:rPr>
              <a:t>){</a:t>
            </a:r>
          </a:p>
          <a:p>
            <a:pPr lvl="1" algn="just"/>
            <a:r>
              <a:rPr lang="en-GB" b="0" i="1" u="none" strike="noStrike" baseline="0" dirty="0">
                <a:solidFill>
                  <a:srgbClr val="000000"/>
                </a:solidFill>
                <a:latin typeface="Courier New" panose="02070309020205020404" pitchFamily="49" charset="0"/>
              </a:rPr>
              <a:t>		statements… </a:t>
            </a:r>
            <a:endParaRPr lang="en-GB" b="0" i="0" u="none" strike="noStrike" baseline="0" dirty="0">
              <a:solidFill>
                <a:srgbClr val="000000"/>
              </a:solidFill>
              <a:latin typeface="Courier New" panose="02070309020205020404" pitchFamily="49" charset="0"/>
            </a:endParaRPr>
          </a:p>
          <a:p>
            <a:pPr algn="just"/>
            <a:r>
              <a:rPr lang="en-GB" b="0" i="0" u="none" strike="noStrike" baseline="0" dirty="0">
                <a:solidFill>
                  <a:srgbClr val="000000"/>
                </a:solidFill>
                <a:latin typeface="Courier New" panose="02070309020205020404" pitchFamily="49" charset="0"/>
              </a:rPr>
              <a:t>	}</a:t>
            </a:r>
          </a:p>
          <a:p>
            <a:pPr marL="342900" indent="-34290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Note that condition is only evaluated at the top</a:t>
            </a:r>
          </a:p>
          <a:p>
            <a:pPr marL="342900" indent="-34290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The loop is executed as long as the condition is satisfied</a:t>
            </a:r>
          </a:p>
          <a:p>
            <a:pPr marL="342900" indent="-34290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Example</a:t>
            </a:r>
          </a:p>
          <a:p>
            <a:pPr marL="717550" lvl="1" algn="just"/>
            <a:r>
              <a:rPr lang="en-GB" b="0" i="0" u="none" strike="noStrike" baseline="0" dirty="0" err="1">
                <a:solidFill>
                  <a:srgbClr val="000000"/>
                </a:solidFill>
                <a:latin typeface="Courier New" panose="02070309020205020404" pitchFamily="49" charset="0"/>
              </a:rPr>
              <a:t>i</a:t>
            </a:r>
            <a:r>
              <a:rPr lang="en-GB" b="0" i="0" u="none" strike="noStrike" baseline="0" dirty="0">
                <a:solidFill>
                  <a:srgbClr val="000000"/>
                </a:solidFill>
                <a:latin typeface="Courier New" panose="02070309020205020404" pitchFamily="49" charset="0"/>
              </a:rPr>
              <a:t>=1;</a:t>
            </a:r>
          </a:p>
          <a:p>
            <a:pPr marL="717550" lvl="1" algn="just"/>
            <a:r>
              <a:rPr lang="en-GB" b="0" i="0" u="none" strike="noStrike" baseline="0" dirty="0">
                <a:solidFill>
                  <a:srgbClr val="000000"/>
                </a:solidFill>
                <a:latin typeface="Courier New" panose="02070309020205020404" pitchFamily="49" charset="0"/>
              </a:rPr>
              <a:t>while( </a:t>
            </a:r>
            <a:r>
              <a:rPr lang="en-GB" b="0" i="1" u="none" strike="noStrike" baseline="0" dirty="0" err="1">
                <a:solidFill>
                  <a:srgbClr val="000000"/>
                </a:solidFill>
                <a:latin typeface="Courier New" panose="02070309020205020404" pitchFamily="49" charset="0"/>
              </a:rPr>
              <a:t>i</a:t>
            </a:r>
            <a:r>
              <a:rPr lang="en-GB" b="0" i="1" u="none" strike="noStrike" baseline="0" dirty="0">
                <a:solidFill>
                  <a:srgbClr val="000000"/>
                </a:solidFill>
                <a:latin typeface="Courier New" panose="02070309020205020404" pitchFamily="49" charset="0"/>
              </a:rPr>
              <a:t>&lt;10 </a:t>
            </a:r>
            <a:r>
              <a:rPr lang="en-GB" b="0" i="0" u="none" strike="noStrike" baseline="0" dirty="0">
                <a:solidFill>
                  <a:srgbClr val="000000"/>
                </a:solidFill>
                <a:latin typeface="Courier New" panose="02070309020205020404" pitchFamily="49" charset="0"/>
              </a:rPr>
              <a:t>){</a:t>
            </a:r>
          </a:p>
          <a:p>
            <a:pPr marL="717550" lvl="1" algn="just"/>
            <a:r>
              <a:rPr lang="en-GB" b="0" i="0" u="none" strike="noStrike" baseline="0" dirty="0">
                <a:solidFill>
                  <a:srgbClr val="000000"/>
                </a:solidFill>
                <a:latin typeface="Courier New" panose="02070309020205020404" pitchFamily="49" charset="0"/>
              </a:rPr>
              <a:t>		</a:t>
            </a:r>
            <a:r>
              <a:rPr lang="en-GB" b="0" i="0" u="none" strike="noStrike" baseline="0" dirty="0" err="1">
                <a:solidFill>
                  <a:srgbClr val="000000"/>
                </a:solidFill>
                <a:latin typeface="Courier New" panose="02070309020205020404" pitchFamily="49" charset="0"/>
              </a:rPr>
              <a:t>System.out.println</a:t>
            </a:r>
            <a:r>
              <a:rPr lang="en-GB" b="0" i="0" u="none" strike="noStrike" baseline="0" dirty="0">
                <a:solidFill>
                  <a:srgbClr val="000000"/>
                </a:solidFill>
                <a:latin typeface="Courier New" panose="02070309020205020404" pitchFamily="49" charset="0"/>
              </a:rPr>
              <a:t>(</a:t>
            </a:r>
            <a:r>
              <a:rPr lang="en-GB" b="0" i="0" u="none" strike="noStrike" baseline="0" dirty="0" err="1">
                <a:solidFill>
                  <a:srgbClr val="000000"/>
                </a:solidFill>
                <a:latin typeface="Courier New" panose="02070309020205020404" pitchFamily="49" charset="0"/>
              </a:rPr>
              <a:t>i</a:t>
            </a:r>
            <a:r>
              <a:rPr lang="en-GB" b="0" i="0" u="none" strike="noStrike" baseline="0" dirty="0">
                <a:solidFill>
                  <a:srgbClr val="000000"/>
                </a:solidFill>
                <a:latin typeface="Courier New" panose="02070309020205020404" pitchFamily="49" charset="0"/>
              </a:rPr>
              <a:t>);</a:t>
            </a:r>
          </a:p>
          <a:p>
            <a:pPr marL="717550" lvl="1" algn="just"/>
            <a:r>
              <a:rPr lang="en-GB" b="0" i="0" u="none" strike="noStrike" baseline="0" dirty="0">
                <a:solidFill>
                  <a:srgbClr val="000000"/>
                </a:solidFill>
                <a:latin typeface="Courier New" panose="02070309020205020404" pitchFamily="49" charset="0"/>
              </a:rPr>
              <a:t>		</a:t>
            </a:r>
            <a:r>
              <a:rPr lang="en-GB" b="0" i="0" u="none" strike="noStrike" baseline="0" dirty="0" err="1">
                <a:solidFill>
                  <a:srgbClr val="000000"/>
                </a:solidFill>
                <a:latin typeface="Courier New" panose="02070309020205020404" pitchFamily="49" charset="0"/>
              </a:rPr>
              <a:t>i</a:t>
            </a:r>
            <a:r>
              <a:rPr lang="en-GB" b="0" i="0" u="none" strike="noStrike" baseline="0" dirty="0">
                <a:solidFill>
                  <a:srgbClr val="000000"/>
                </a:solidFill>
                <a:latin typeface="Courier New" panose="02070309020205020404" pitchFamily="49" charset="0"/>
              </a:rPr>
              <a:t>=i+1;</a:t>
            </a:r>
          </a:p>
          <a:p>
            <a:pPr marL="717550" lvl="1" algn="just"/>
            <a:r>
              <a:rPr lang="en-GB" b="0" i="0" u="none" strike="noStrike" baseline="0" dirty="0">
                <a:solidFill>
                  <a:srgbClr val="000000"/>
                </a:solidFill>
                <a:latin typeface="Courier New" panose="02070309020205020404" pitchFamily="49" charset="0"/>
              </a:rPr>
              <a:t>}</a:t>
            </a:r>
          </a:p>
          <a:p>
            <a:pPr marL="342900" indent="-34290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What would be the output?</a:t>
            </a: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062302" y="218541"/>
            <a:ext cx="6067375" cy="700882"/>
          </a:xfrm>
        </p:spPr>
        <p:txBody>
          <a:bodyPr anchor="ctr">
            <a:normAutofit/>
          </a:bodyPr>
          <a:lstStyle/>
          <a:p>
            <a:r>
              <a:rPr lang="en-GB" sz="3200" b="1" i="0" u="none" strike="noStrike" baseline="0" dirty="0">
                <a:latin typeface="Arial" panose="020B0604020202020204" pitchFamily="34" charset="0"/>
              </a:rPr>
              <a:t>Flow Control – </a:t>
            </a:r>
            <a:r>
              <a:rPr lang="en-GB" sz="3200" b="1" dirty="0">
                <a:solidFill>
                  <a:srgbClr val="151AF8"/>
                </a:solidFill>
                <a:latin typeface="Arial" panose="020B0604020202020204" pitchFamily="34" charset="0"/>
              </a:rPr>
              <a:t>w</a:t>
            </a:r>
            <a:r>
              <a:rPr lang="en-GB" sz="3200" b="1" i="0" u="none" strike="noStrike" baseline="0" dirty="0">
                <a:solidFill>
                  <a:srgbClr val="151AF8"/>
                </a:solidFill>
                <a:latin typeface="Arial" panose="020B0604020202020204" pitchFamily="34" charset="0"/>
              </a:rPr>
              <a:t>hile</a:t>
            </a:r>
            <a:r>
              <a:rPr lang="en-GB" sz="3200" b="1" i="0" u="none" strike="noStrike" baseline="0" dirty="0">
                <a:latin typeface="Arial" panose="020B0604020202020204" pitchFamily="34" charset="0"/>
              </a:rPr>
              <a:t> loop</a:t>
            </a:r>
          </a:p>
        </p:txBody>
      </p:sp>
    </p:spTree>
    <p:extLst>
      <p:ext uri="{BB962C8B-B14F-4D97-AF65-F5344CB8AC3E}">
        <p14:creationId xmlns:p14="http://schemas.microsoft.com/office/powerpoint/2010/main" val="2129894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23</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1671483"/>
            <a:ext cx="9547122" cy="4857135"/>
          </a:xfrm>
        </p:spPr>
        <p:txBody>
          <a:bodyPr>
            <a:noAutofit/>
          </a:bodyPr>
          <a:lstStyle/>
          <a:p>
            <a:pPr marL="342900" indent="-342900" algn="just">
              <a:buFont typeface="Arial" panose="020B0604020202020204" pitchFamily="34" charset="0"/>
              <a:buChar char="•"/>
            </a:pPr>
            <a:r>
              <a:rPr lang="en-GB" sz="2800" b="0" i="0" u="none" strike="noStrike" baseline="0" dirty="0">
                <a:solidFill>
                  <a:srgbClr val="000000"/>
                </a:solidFill>
              </a:rPr>
              <a:t>Format</a:t>
            </a:r>
          </a:p>
          <a:p>
            <a:pPr lvl="1" algn="just"/>
            <a:r>
              <a:rPr lang="en-GB" sz="2800" b="0" i="0" u="none" strike="noStrike" baseline="0" dirty="0">
                <a:solidFill>
                  <a:srgbClr val="000000"/>
                </a:solidFill>
              </a:rPr>
              <a:t>	</a:t>
            </a:r>
            <a:r>
              <a:rPr lang="en-GB" sz="2800" b="0" i="0" u="none" strike="noStrike" baseline="0" dirty="0">
                <a:solidFill>
                  <a:srgbClr val="000000"/>
                </a:solidFill>
                <a:latin typeface="Courier New" panose="02070309020205020404" pitchFamily="49" charset="0"/>
                <a:cs typeface="Courier New" panose="02070309020205020404" pitchFamily="49" charset="0"/>
              </a:rPr>
              <a:t>do {</a:t>
            </a:r>
          </a:p>
          <a:p>
            <a:pPr lvl="1" algn="just"/>
            <a:r>
              <a:rPr lang="en-GB" sz="2800" b="0" i="1" u="none" strike="noStrike" baseline="0" dirty="0">
                <a:solidFill>
                  <a:srgbClr val="000000"/>
                </a:solidFill>
                <a:latin typeface="Courier New" panose="02070309020205020404" pitchFamily="49" charset="0"/>
                <a:cs typeface="Courier New" panose="02070309020205020404" pitchFamily="49" charset="0"/>
              </a:rPr>
              <a:t>		statements</a:t>
            </a:r>
            <a:r>
              <a:rPr lang="en-GB" sz="2800" b="0" i="1" u="none" strike="noStrike" baseline="0">
                <a:solidFill>
                  <a:srgbClr val="000000"/>
                </a:solidFill>
                <a:latin typeface="Courier New" panose="02070309020205020404" pitchFamily="49" charset="0"/>
                <a:cs typeface="Courier New" panose="02070309020205020404" pitchFamily="49" charset="0"/>
              </a:rPr>
              <a:t>… </a:t>
            </a:r>
            <a:endParaRPr lang="en-GB" sz="2800" b="0" i="0" u="none" strike="noStrike" baseline="0" dirty="0">
              <a:solidFill>
                <a:srgbClr val="000000"/>
              </a:solidFill>
              <a:latin typeface="Courier New" panose="02070309020205020404" pitchFamily="49" charset="0"/>
              <a:cs typeface="Courier New" panose="02070309020205020404" pitchFamily="49" charset="0"/>
            </a:endParaRPr>
          </a:p>
          <a:p>
            <a:pPr algn="just"/>
            <a:r>
              <a:rPr lang="en-GB" sz="2800" b="0" i="0" u="none" strike="noStrike" baseline="0" dirty="0">
                <a:solidFill>
                  <a:srgbClr val="000000"/>
                </a:solidFill>
                <a:latin typeface="Courier New" panose="02070309020205020404" pitchFamily="49" charset="0"/>
                <a:cs typeface="Courier New" panose="02070309020205020404" pitchFamily="49" charset="0"/>
              </a:rPr>
              <a:t>	} </a:t>
            </a:r>
          </a:p>
          <a:p>
            <a:pPr algn="just"/>
            <a:r>
              <a:rPr lang="en-GB" sz="2800" dirty="0">
                <a:solidFill>
                  <a:srgbClr val="000000"/>
                </a:solidFill>
                <a:latin typeface="Courier New" panose="02070309020205020404" pitchFamily="49" charset="0"/>
                <a:cs typeface="Courier New" panose="02070309020205020404" pitchFamily="49" charset="0"/>
              </a:rPr>
              <a:t>	</a:t>
            </a:r>
            <a:r>
              <a:rPr lang="en-GB" sz="2800" b="0" i="0" u="none" strike="noStrike" baseline="0" dirty="0">
                <a:solidFill>
                  <a:srgbClr val="000000"/>
                </a:solidFill>
                <a:latin typeface="Courier New" panose="02070309020205020404" pitchFamily="49" charset="0"/>
                <a:cs typeface="Courier New" panose="02070309020205020404" pitchFamily="49" charset="0"/>
              </a:rPr>
              <a:t>while ( </a:t>
            </a:r>
            <a:r>
              <a:rPr lang="en-GB" sz="2800" b="0" i="1" u="none" strike="noStrike" baseline="0" dirty="0" err="1">
                <a:solidFill>
                  <a:srgbClr val="000000"/>
                </a:solidFill>
                <a:latin typeface="Courier New" panose="02070309020205020404" pitchFamily="49" charset="0"/>
                <a:cs typeface="Courier New" panose="02070309020205020404" pitchFamily="49" charset="0"/>
              </a:rPr>
              <a:t>continue_condition</a:t>
            </a:r>
            <a:r>
              <a:rPr lang="en-GB" sz="2800" b="0" i="1" u="none" strike="noStrike" baseline="0" dirty="0">
                <a:solidFill>
                  <a:srgbClr val="000000"/>
                </a:solidFill>
                <a:latin typeface="Courier New" panose="02070309020205020404" pitchFamily="49" charset="0"/>
                <a:cs typeface="Courier New" panose="02070309020205020404" pitchFamily="49" charset="0"/>
              </a:rPr>
              <a:t> </a:t>
            </a:r>
            <a:r>
              <a:rPr lang="en-GB" sz="2800" b="0" i="0" u="none" strike="noStrike" baseline="0" dirty="0">
                <a:solidFill>
                  <a:srgbClr val="000000"/>
                </a:solidFill>
                <a:latin typeface="Courier New" panose="02070309020205020404" pitchFamily="49" charset="0"/>
                <a:cs typeface="Courier New" panose="02070309020205020404" pitchFamily="49" charset="0"/>
              </a:rPr>
              <a:t>);</a:t>
            </a:r>
          </a:p>
          <a:p>
            <a:pPr algn="just"/>
            <a:endParaRPr lang="en-GB" sz="2800" b="0" i="0" u="none" strike="noStrike" baseline="0" dirty="0">
              <a:solidFill>
                <a:srgbClr val="000000"/>
              </a:solidFill>
              <a:latin typeface="Courier New" panose="02070309020205020404" pitchFamily="49" charset="0"/>
              <a:cs typeface="Courier New" panose="02070309020205020404" pitchFamily="49" charset="0"/>
            </a:endParaRPr>
          </a:p>
          <a:p>
            <a:pPr marL="342900" indent="-342900" algn="just">
              <a:buFont typeface="Arial" panose="020B0604020202020204" pitchFamily="34" charset="0"/>
              <a:buChar char="•"/>
            </a:pPr>
            <a:r>
              <a:rPr lang="en-GB" sz="2800" b="0" i="0" u="none" strike="noStrike" baseline="0" dirty="0">
                <a:solidFill>
                  <a:srgbClr val="000000"/>
                </a:solidFill>
              </a:rPr>
              <a:t>Note the semicolon! </a:t>
            </a:r>
          </a:p>
          <a:p>
            <a:pPr marL="342900" indent="-342900" algn="just">
              <a:buFont typeface="Arial" panose="020B0604020202020204" pitchFamily="34" charset="0"/>
              <a:buChar char="•"/>
            </a:pPr>
            <a:r>
              <a:rPr lang="en-GB" sz="2800" dirty="0">
                <a:solidFill>
                  <a:srgbClr val="000000"/>
                </a:solidFill>
              </a:rPr>
              <a:t>When would you use the loop</a:t>
            </a:r>
            <a:endParaRPr lang="en-GB" sz="2800" b="0" i="0" u="none" strike="noStrike" baseline="0" dirty="0">
              <a:solidFill>
                <a:srgbClr val="000000"/>
              </a:solidFill>
            </a:endParaRP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062302" y="218541"/>
            <a:ext cx="6067375" cy="700882"/>
          </a:xfrm>
        </p:spPr>
        <p:txBody>
          <a:bodyPr anchor="ctr">
            <a:normAutofit/>
          </a:bodyPr>
          <a:lstStyle/>
          <a:p>
            <a:r>
              <a:rPr lang="en-GB" sz="3200" b="1" i="0" u="none" strike="noStrike" baseline="0" dirty="0">
                <a:latin typeface="Arial" panose="020B0604020202020204" pitchFamily="34" charset="0"/>
              </a:rPr>
              <a:t>Flow Control – </a:t>
            </a:r>
            <a:r>
              <a:rPr lang="en-GB" sz="3200" b="1" i="0" u="none" strike="noStrike" baseline="0" dirty="0">
                <a:solidFill>
                  <a:srgbClr val="151AF8"/>
                </a:solidFill>
                <a:latin typeface="Arial" panose="020B0604020202020204" pitchFamily="34" charset="0"/>
              </a:rPr>
              <a:t>do while</a:t>
            </a:r>
            <a:r>
              <a:rPr lang="en-GB" sz="3200" b="1" i="0" u="none" strike="noStrike" baseline="0" dirty="0">
                <a:latin typeface="Arial" panose="020B0604020202020204" pitchFamily="34" charset="0"/>
              </a:rPr>
              <a:t> loop</a:t>
            </a:r>
          </a:p>
        </p:txBody>
      </p:sp>
    </p:spTree>
    <p:extLst>
      <p:ext uri="{BB962C8B-B14F-4D97-AF65-F5344CB8AC3E}">
        <p14:creationId xmlns:p14="http://schemas.microsoft.com/office/powerpoint/2010/main" val="2265583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24</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1356852"/>
            <a:ext cx="9547122" cy="5171767"/>
          </a:xfrm>
        </p:spPr>
        <p:txBody>
          <a:bodyPr>
            <a:noAutofit/>
          </a:bodyPr>
          <a:lstStyle/>
          <a:p>
            <a:pPr marL="342900" indent="-342900" algn="just">
              <a:buFont typeface="Arial" panose="020B0604020202020204" pitchFamily="34" charset="0"/>
              <a:buChar char="•"/>
            </a:pPr>
            <a:r>
              <a:rPr lang="en-GB" sz="2800" b="0" i="0" u="none" strike="noStrike" baseline="0" dirty="0">
                <a:solidFill>
                  <a:srgbClr val="000000"/>
                </a:solidFill>
                <a:latin typeface="Calibri" panose="020F0502020204030204" pitchFamily="34" charset="0"/>
              </a:rPr>
              <a:t>Format</a:t>
            </a:r>
          </a:p>
          <a:p>
            <a:pPr lvl="1" algn="just"/>
            <a:r>
              <a:rPr lang="en-GB" sz="2800" b="0" i="0" u="none" strike="noStrike" baseline="0" dirty="0">
                <a:solidFill>
                  <a:srgbClr val="000000"/>
                </a:solidFill>
                <a:latin typeface="Courier New" panose="02070309020205020404" pitchFamily="49" charset="0"/>
              </a:rPr>
              <a:t>	for(initial condition increment){</a:t>
            </a:r>
          </a:p>
          <a:p>
            <a:pPr lvl="1" algn="just"/>
            <a:r>
              <a:rPr lang="en-GB" sz="2800" b="0" i="1" u="none" strike="noStrike" baseline="0" dirty="0">
                <a:solidFill>
                  <a:srgbClr val="000000"/>
                </a:solidFill>
                <a:latin typeface="Courier New" panose="02070309020205020404" pitchFamily="49" charset="0"/>
              </a:rPr>
              <a:t>		statements…</a:t>
            </a:r>
            <a:endParaRPr lang="en-GB" sz="2800" b="0" i="0" u="none" strike="noStrike" baseline="0" dirty="0">
              <a:solidFill>
                <a:srgbClr val="000000"/>
              </a:solidFill>
              <a:latin typeface="Courier New" panose="02070309020205020404" pitchFamily="49" charset="0"/>
            </a:endParaRPr>
          </a:p>
          <a:p>
            <a:pPr algn="just"/>
            <a:r>
              <a:rPr lang="en-GB" sz="2800" b="0" i="0" u="none" strike="noStrike" baseline="0" dirty="0">
                <a:solidFill>
                  <a:srgbClr val="000000"/>
                </a:solidFill>
                <a:latin typeface="Courier New" panose="02070309020205020404" pitchFamily="49" charset="0"/>
              </a:rPr>
              <a:t>	}</a:t>
            </a:r>
          </a:p>
          <a:p>
            <a:pPr marL="342900" indent="-342900" algn="just">
              <a:buFont typeface="Arial" panose="020B0604020202020204" pitchFamily="34" charset="0"/>
              <a:buChar char="•"/>
            </a:pPr>
            <a:endParaRPr lang="en-GB" sz="2800" b="0" i="0" u="none" strike="noStrike" baseline="0" dirty="0">
              <a:solidFill>
                <a:srgbClr val="000000"/>
              </a:solidFill>
              <a:latin typeface="Calibri" panose="020F0502020204030204" pitchFamily="34" charset="0"/>
            </a:endParaRPr>
          </a:p>
          <a:p>
            <a:pPr marL="342900" indent="-342900" algn="just">
              <a:buFont typeface="Arial" panose="020B0604020202020204" pitchFamily="34" charset="0"/>
              <a:buChar char="•"/>
            </a:pPr>
            <a:r>
              <a:rPr lang="en-GB" sz="2800" b="0" i="0" u="none" strike="noStrike" baseline="0" dirty="0">
                <a:solidFill>
                  <a:srgbClr val="000000"/>
                </a:solidFill>
                <a:latin typeface="Calibri" panose="020F0502020204030204" pitchFamily="34" charset="0"/>
              </a:rPr>
              <a:t>Example</a:t>
            </a:r>
          </a:p>
          <a:p>
            <a:pPr marL="717550" lvl="1" algn="just"/>
            <a:r>
              <a:rPr lang="en-GB" sz="2800" b="0" i="0" u="none" strike="noStrike" baseline="0" dirty="0">
                <a:solidFill>
                  <a:srgbClr val="000000"/>
                </a:solidFill>
                <a:latin typeface="Courier New" panose="02070309020205020404" pitchFamily="49" charset="0"/>
              </a:rPr>
              <a:t>int </a:t>
            </a:r>
            <a:r>
              <a:rPr lang="en-GB" sz="2800" b="0" i="0" u="none" strike="noStrike" baseline="0" dirty="0" err="1">
                <a:solidFill>
                  <a:srgbClr val="000000"/>
                </a:solidFill>
                <a:latin typeface="Courier New" panose="02070309020205020404" pitchFamily="49" charset="0"/>
              </a:rPr>
              <a:t>i</a:t>
            </a:r>
            <a:r>
              <a:rPr lang="en-GB" sz="2800" b="0" i="0" u="none" strike="noStrike" baseline="0" dirty="0">
                <a:solidFill>
                  <a:srgbClr val="000000"/>
                </a:solidFill>
                <a:latin typeface="Courier New" panose="02070309020205020404" pitchFamily="49" charset="0"/>
              </a:rPr>
              <a:t>;</a:t>
            </a:r>
          </a:p>
          <a:p>
            <a:pPr marL="717550" lvl="1" algn="just"/>
            <a:r>
              <a:rPr lang="en-GB" sz="2800" dirty="0">
                <a:solidFill>
                  <a:srgbClr val="000000"/>
                </a:solidFill>
                <a:latin typeface="Courier New" panose="02070309020205020404" pitchFamily="49" charset="0"/>
              </a:rPr>
              <a:t>f</a:t>
            </a:r>
            <a:r>
              <a:rPr lang="en-GB" sz="2800" b="0" i="0" u="none" strike="noStrike" baseline="0" dirty="0">
                <a:solidFill>
                  <a:srgbClr val="000000"/>
                </a:solidFill>
                <a:latin typeface="Courier New" panose="02070309020205020404" pitchFamily="49" charset="0"/>
              </a:rPr>
              <a:t>or(</a:t>
            </a:r>
            <a:r>
              <a:rPr lang="en-GB" sz="2800" b="0" i="0" u="none" strike="noStrike" baseline="0" dirty="0" err="1">
                <a:solidFill>
                  <a:srgbClr val="000000"/>
                </a:solidFill>
                <a:latin typeface="Courier New" panose="02070309020205020404" pitchFamily="49" charset="0"/>
              </a:rPr>
              <a:t>i</a:t>
            </a:r>
            <a:r>
              <a:rPr lang="en-GB" sz="2800" b="0" i="0" u="none" strike="noStrike" baseline="0" dirty="0">
                <a:solidFill>
                  <a:srgbClr val="000000"/>
                </a:solidFill>
                <a:latin typeface="Courier New" panose="02070309020205020404" pitchFamily="49" charset="0"/>
              </a:rPr>
              <a:t> = 0; </a:t>
            </a:r>
            <a:r>
              <a:rPr lang="en-GB" sz="2800" b="0" i="0" u="none" strike="noStrike" baseline="0" dirty="0" err="1">
                <a:solidFill>
                  <a:srgbClr val="000000"/>
                </a:solidFill>
                <a:latin typeface="Courier New" panose="02070309020205020404" pitchFamily="49" charset="0"/>
              </a:rPr>
              <a:t>i</a:t>
            </a:r>
            <a:r>
              <a:rPr lang="en-GB" sz="2800" b="0" i="0" u="none" strike="noStrike" baseline="0" dirty="0">
                <a:solidFill>
                  <a:srgbClr val="000000"/>
                </a:solidFill>
                <a:latin typeface="Courier New" panose="02070309020205020404" pitchFamily="49" charset="0"/>
              </a:rPr>
              <a:t> &lt; 100; </a:t>
            </a:r>
            <a:r>
              <a:rPr lang="en-GB" sz="2800" b="0" i="0" u="none" strike="noStrike" baseline="0" dirty="0" err="1">
                <a:solidFill>
                  <a:srgbClr val="000000"/>
                </a:solidFill>
                <a:latin typeface="Courier New" panose="02070309020205020404" pitchFamily="49" charset="0"/>
              </a:rPr>
              <a:t>i</a:t>
            </a:r>
            <a:r>
              <a:rPr lang="en-GB" sz="2800" b="0" i="0" u="none" strike="noStrike" baseline="0" dirty="0">
                <a:solidFill>
                  <a:srgbClr val="000000"/>
                </a:solidFill>
                <a:latin typeface="Courier New" panose="02070309020205020404" pitchFamily="49" charset="0"/>
              </a:rPr>
              <a:t>=i+1){</a:t>
            </a:r>
          </a:p>
          <a:p>
            <a:pPr marL="717550" lvl="1" algn="just"/>
            <a:r>
              <a:rPr lang="en-GB" sz="2800" b="0" i="0" u="none" strike="noStrike" baseline="0" dirty="0">
                <a:solidFill>
                  <a:srgbClr val="000000"/>
                </a:solidFill>
                <a:latin typeface="Courier New" panose="02070309020205020404" pitchFamily="49" charset="0"/>
              </a:rPr>
              <a:t>		</a:t>
            </a:r>
            <a:r>
              <a:rPr lang="en-GB" sz="2800" b="0" i="0" u="none" strike="noStrike" baseline="0" dirty="0" err="1">
                <a:solidFill>
                  <a:srgbClr val="000000"/>
                </a:solidFill>
                <a:latin typeface="Courier New" panose="02070309020205020404" pitchFamily="49" charset="0"/>
              </a:rPr>
              <a:t>System.out.println</a:t>
            </a:r>
            <a:r>
              <a:rPr lang="en-GB" sz="2800" b="0" i="0" u="none" strike="noStrike" baseline="0" dirty="0">
                <a:solidFill>
                  <a:srgbClr val="000000"/>
                </a:solidFill>
                <a:latin typeface="Courier New" panose="02070309020205020404" pitchFamily="49" charset="0"/>
              </a:rPr>
              <a:t>("Loop");</a:t>
            </a:r>
          </a:p>
          <a:p>
            <a:pPr marL="717550" lvl="1" algn="just"/>
            <a:r>
              <a:rPr lang="en-GB" sz="2800" b="0" i="0" u="none" strike="noStrike" baseline="0" dirty="0">
                <a:solidFill>
                  <a:srgbClr val="000000"/>
                </a:solidFill>
                <a:latin typeface="Courier New" panose="02070309020205020404" pitchFamily="49" charset="0"/>
              </a:rPr>
              <a:t>}</a:t>
            </a: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3062302" y="218541"/>
            <a:ext cx="6067375" cy="700882"/>
          </a:xfrm>
        </p:spPr>
        <p:txBody>
          <a:bodyPr anchor="ctr">
            <a:normAutofit/>
          </a:bodyPr>
          <a:lstStyle/>
          <a:p>
            <a:r>
              <a:rPr lang="en-GB" sz="3200" b="1" i="0" u="none" strike="noStrike" baseline="0" dirty="0">
                <a:latin typeface="Arial" panose="020B0604020202020204" pitchFamily="34" charset="0"/>
              </a:rPr>
              <a:t>Flow Control – </a:t>
            </a:r>
            <a:r>
              <a:rPr lang="en-GB" sz="3200" b="1" i="0" u="none" strike="noStrike" baseline="0" dirty="0">
                <a:solidFill>
                  <a:srgbClr val="151AF8"/>
                </a:solidFill>
                <a:latin typeface="Arial" panose="020B0604020202020204" pitchFamily="34" charset="0"/>
              </a:rPr>
              <a:t>for</a:t>
            </a:r>
            <a:r>
              <a:rPr lang="en-GB" sz="3200" b="1" i="0" u="none" strike="noStrike" baseline="0" dirty="0">
                <a:latin typeface="Arial" panose="020B0604020202020204" pitchFamily="34" charset="0"/>
              </a:rPr>
              <a:t> loop</a:t>
            </a:r>
          </a:p>
        </p:txBody>
      </p:sp>
      <p:sp>
        <p:nvSpPr>
          <p:cNvPr id="2" name="Callout: Bent Line 1">
            <a:extLst>
              <a:ext uri="{FF2B5EF4-FFF2-40B4-BE49-F238E27FC236}">
                <a16:creationId xmlns:a16="http://schemas.microsoft.com/office/drawing/2014/main" id="{28C14E9F-4FAC-4AE4-9AD4-90C2ED51564E}"/>
              </a:ext>
            </a:extLst>
          </p:cNvPr>
          <p:cNvSpPr/>
          <p:nvPr/>
        </p:nvSpPr>
        <p:spPr>
          <a:xfrm>
            <a:off x="7848600" y="2815713"/>
            <a:ext cx="2584340" cy="1048364"/>
          </a:xfrm>
          <a:prstGeom prst="borderCallout2">
            <a:avLst>
              <a:gd name="adj1" fmla="val 18750"/>
              <a:gd name="adj2" fmla="val -8333"/>
              <a:gd name="adj3" fmla="val 18750"/>
              <a:gd name="adj4" fmla="val -16667"/>
              <a:gd name="adj5" fmla="val -52630"/>
              <a:gd name="adj6" fmla="val -59754"/>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Must evaluate to a </a:t>
            </a:r>
            <a:r>
              <a:rPr lang="en-GB" sz="2400" b="1" dirty="0" err="1">
                <a:solidFill>
                  <a:schemeClr val="tx1"/>
                </a:solidFill>
              </a:rPr>
              <a:t>boolean</a:t>
            </a:r>
            <a:endParaRPr lang="en-GB" sz="2400" b="1" dirty="0">
              <a:solidFill>
                <a:schemeClr val="tx1"/>
              </a:solidFill>
            </a:endParaRPr>
          </a:p>
        </p:txBody>
      </p:sp>
    </p:spTree>
    <p:extLst>
      <p:ext uri="{BB962C8B-B14F-4D97-AF65-F5344CB8AC3E}">
        <p14:creationId xmlns:p14="http://schemas.microsoft.com/office/powerpoint/2010/main" val="893400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25</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322429" y="1184166"/>
            <a:ext cx="9547122" cy="5344452"/>
          </a:xfrm>
        </p:spPr>
        <p:txBody>
          <a:bodyPr>
            <a:noAutofit/>
          </a:bodyPr>
          <a:lstStyle/>
          <a:p>
            <a:pPr marL="342900" indent="-342900" algn="just">
              <a:buFont typeface="Arial" panose="020B0604020202020204" pitchFamily="34" charset="0"/>
              <a:buChar char="•"/>
            </a:pPr>
            <a:r>
              <a:rPr lang="en-GB" b="0" i="0" u="none" strike="noStrike" baseline="0" dirty="0">
                <a:solidFill>
                  <a:srgbClr val="000000"/>
                </a:solidFill>
                <a:latin typeface="Courier New" panose="02070309020205020404" pitchFamily="49" charset="0"/>
                <a:cs typeface="Courier New" panose="02070309020205020404" pitchFamily="49" charset="0"/>
              </a:rPr>
              <a:t>Break</a:t>
            </a:r>
            <a:r>
              <a:rPr lang="en-GB" b="0" i="0" u="none" strike="noStrike" baseline="0" dirty="0">
                <a:solidFill>
                  <a:srgbClr val="000000"/>
                </a:solidFill>
                <a:latin typeface="Calibri" panose="020F0502020204030204" pitchFamily="34" charset="0"/>
              </a:rPr>
              <a:t> breaks the loop (aborts execution)</a:t>
            </a:r>
          </a:p>
          <a:p>
            <a:pPr marL="895350" algn="just"/>
            <a:r>
              <a:rPr lang="nn-NO" sz="2000" b="0" i="0" u="none" strike="noStrike" baseline="0" dirty="0">
                <a:solidFill>
                  <a:srgbClr val="000000"/>
                </a:solidFill>
                <a:latin typeface="Courier New" panose="02070309020205020404" pitchFamily="49" charset="0"/>
                <a:cs typeface="Courier New" panose="02070309020205020404" pitchFamily="49" charset="0"/>
              </a:rPr>
              <a:t>for(int i= 0; i&lt; 10; i++){</a:t>
            </a:r>
          </a:p>
          <a:p>
            <a:pPr marL="895350" algn="just"/>
            <a:r>
              <a:rPr lang="en-GB" sz="2000" b="1" i="0" u="none" strike="noStrike" baseline="0" dirty="0">
                <a:solidFill>
                  <a:srgbClr val="000000"/>
                </a:solidFill>
                <a:latin typeface="Courier New" panose="02070309020205020404" pitchFamily="49" charset="0"/>
                <a:cs typeface="Courier New" panose="02070309020205020404" pitchFamily="49" charset="0"/>
              </a:rPr>
              <a:t>		if(</a:t>
            </a:r>
            <a:r>
              <a:rPr lang="en-GB" sz="2000" b="1" i="0" u="none" strike="noStrike" baseline="0" dirty="0" err="1">
                <a:solidFill>
                  <a:srgbClr val="000000"/>
                </a:solidFill>
                <a:latin typeface="Courier New" panose="02070309020205020404" pitchFamily="49" charset="0"/>
                <a:cs typeface="Courier New" panose="02070309020205020404" pitchFamily="49" charset="0"/>
              </a:rPr>
              <a:t>i</a:t>
            </a:r>
            <a:r>
              <a:rPr lang="en-GB" sz="2000" b="1" i="0" u="none" strike="noStrike" baseline="0" dirty="0">
                <a:solidFill>
                  <a:srgbClr val="000000"/>
                </a:solidFill>
                <a:latin typeface="Courier New" panose="02070309020205020404" pitchFamily="49" charset="0"/>
                <a:cs typeface="Courier New" panose="02070309020205020404" pitchFamily="49" charset="0"/>
              </a:rPr>
              <a:t>== 5)</a:t>
            </a:r>
            <a:endParaRPr lang="en-GB" sz="2000" i="0" u="none" strike="noStrike" baseline="0" dirty="0">
              <a:solidFill>
                <a:srgbClr val="000000"/>
              </a:solidFill>
              <a:latin typeface="Courier New" panose="02070309020205020404" pitchFamily="49" charset="0"/>
              <a:cs typeface="Courier New" panose="02070309020205020404" pitchFamily="49" charset="0"/>
            </a:endParaRPr>
          </a:p>
          <a:p>
            <a:pPr marL="895350" algn="just"/>
            <a:r>
              <a:rPr lang="en-GB" sz="2000" b="1" i="0" u="none" strike="noStrike" baseline="0" dirty="0">
                <a:solidFill>
                  <a:srgbClr val="000000"/>
                </a:solidFill>
                <a:latin typeface="Courier New" panose="02070309020205020404" pitchFamily="49" charset="0"/>
                <a:cs typeface="Courier New" panose="02070309020205020404" pitchFamily="49" charset="0"/>
              </a:rPr>
              <a:t>			break;</a:t>
            </a:r>
            <a:endParaRPr lang="en-GB" sz="2000" i="0" u="none" strike="noStrike" baseline="0" dirty="0">
              <a:solidFill>
                <a:srgbClr val="000000"/>
              </a:solidFill>
              <a:latin typeface="Courier New" panose="02070309020205020404" pitchFamily="49" charset="0"/>
              <a:cs typeface="Courier New" panose="02070309020205020404" pitchFamily="49" charset="0"/>
            </a:endParaRPr>
          </a:p>
          <a:p>
            <a:pPr marL="895350" algn="just"/>
            <a:r>
              <a:rPr lang="en-GB" sz="2000" b="1" i="0" u="none" strike="noStrike" baseline="0" dirty="0">
                <a:solidFill>
                  <a:srgbClr val="000000"/>
                </a:solidFill>
                <a:latin typeface="Courier New" panose="02070309020205020404" pitchFamily="49" charset="0"/>
                <a:cs typeface="Courier New" panose="02070309020205020404" pitchFamily="49" charset="0"/>
              </a:rPr>
              <a:t>		</a:t>
            </a:r>
            <a:r>
              <a:rPr lang="en-GB" sz="2000" b="1" i="0" u="none" strike="noStrike" baseline="0" dirty="0" err="1">
                <a:solidFill>
                  <a:srgbClr val="000000"/>
                </a:solidFill>
                <a:latin typeface="Courier New" panose="02070309020205020404" pitchFamily="49" charset="0"/>
                <a:cs typeface="Courier New" panose="02070309020205020404" pitchFamily="49" charset="0"/>
              </a:rPr>
              <a:t>System.out.println</a:t>
            </a:r>
            <a:r>
              <a:rPr lang="en-GB" sz="2000" b="1" i="0" u="none" strike="noStrike" baseline="0" dirty="0">
                <a:solidFill>
                  <a:srgbClr val="000000"/>
                </a:solidFill>
                <a:latin typeface="Courier New" panose="02070309020205020404" pitchFamily="49" charset="0"/>
                <a:cs typeface="Courier New" panose="02070309020205020404" pitchFamily="49" charset="0"/>
              </a:rPr>
              <a:t>(</a:t>
            </a:r>
            <a:r>
              <a:rPr lang="en-GB" sz="2000" b="1" i="0" u="none" strike="noStrike" baseline="0" dirty="0" err="1">
                <a:solidFill>
                  <a:srgbClr val="000000"/>
                </a:solidFill>
                <a:latin typeface="Courier New" panose="02070309020205020404" pitchFamily="49" charset="0"/>
                <a:cs typeface="Courier New" panose="02070309020205020404" pitchFamily="49" charset="0"/>
              </a:rPr>
              <a:t>i</a:t>
            </a:r>
            <a:r>
              <a:rPr lang="en-GB" sz="2000" b="1" i="0" u="none" strike="noStrike" baseline="0" dirty="0">
                <a:solidFill>
                  <a:srgbClr val="000000"/>
                </a:solidFill>
                <a:latin typeface="Courier New" panose="02070309020205020404" pitchFamily="49" charset="0"/>
                <a:cs typeface="Courier New" panose="02070309020205020404" pitchFamily="49" charset="0"/>
              </a:rPr>
              <a:t>);</a:t>
            </a:r>
            <a:endParaRPr lang="en-GB" sz="2000" i="0" u="none" strike="noStrike" baseline="0" dirty="0">
              <a:solidFill>
                <a:srgbClr val="000000"/>
              </a:solidFill>
              <a:latin typeface="Courier New" panose="02070309020205020404" pitchFamily="49" charset="0"/>
              <a:cs typeface="Courier New" panose="02070309020205020404" pitchFamily="49" charset="0"/>
            </a:endParaRPr>
          </a:p>
          <a:p>
            <a:pPr marL="895350" algn="just"/>
            <a:r>
              <a:rPr lang="en-GB" sz="2000" i="0" u="none" strike="noStrike" baseline="0" dirty="0">
                <a:solidFill>
                  <a:srgbClr val="000000"/>
                </a:solidFill>
                <a:latin typeface="Courier New" panose="02070309020205020404" pitchFamily="49" charset="0"/>
                <a:cs typeface="Courier New" panose="02070309020205020404" pitchFamily="49" charset="0"/>
              </a:rPr>
              <a:t>}</a:t>
            </a:r>
          </a:p>
          <a:p>
            <a:pPr marL="342900" indent="-342900" algn="just">
              <a:buFont typeface="Arial" panose="020B0604020202020204" pitchFamily="34" charset="0"/>
              <a:buChar char="•"/>
            </a:pPr>
            <a:r>
              <a:rPr lang="en-GB" b="0" i="0" u="none" strike="noStrike" baseline="0" dirty="0">
                <a:solidFill>
                  <a:srgbClr val="000000"/>
                </a:solidFill>
                <a:latin typeface="Courier New" panose="02070309020205020404" pitchFamily="49" charset="0"/>
              </a:rPr>
              <a:t>Continue </a:t>
            </a:r>
            <a:r>
              <a:rPr lang="en-GB" b="0" i="0" u="none" strike="noStrike" baseline="0" dirty="0">
                <a:solidFill>
                  <a:srgbClr val="000000"/>
                </a:solidFill>
                <a:latin typeface="Calibri" panose="020F0502020204030204" pitchFamily="34" charset="0"/>
              </a:rPr>
              <a:t>interrupts the execution of the current iteration within the loop but maintains the loop execution</a:t>
            </a:r>
          </a:p>
          <a:p>
            <a:pPr marL="895350" algn="just"/>
            <a:r>
              <a:rPr lang="nn-NO" sz="2000" b="0" i="0" u="none" strike="noStrike" baseline="0" dirty="0">
                <a:solidFill>
                  <a:srgbClr val="000000"/>
                </a:solidFill>
                <a:latin typeface="Courier New" panose="02070309020205020404" pitchFamily="49" charset="0"/>
              </a:rPr>
              <a:t>for(int i= 0; i&lt; 10; i++){</a:t>
            </a:r>
          </a:p>
          <a:p>
            <a:pPr marL="895350" algn="just"/>
            <a:r>
              <a:rPr lang="en-GB" sz="2000" b="1" i="0" u="none" strike="noStrike" baseline="0" dirty="0">
                <a:solidFill>
                  <a:srgbClr val="000000"/>
                </a:solidFill>
                <a:latin typeface="Courier New" panose="02070309020205020404" pitchFamily="49" charset="0"/>
              </a:rPr>
              <a:t>		if(</a:t>
            </a:r>
            <a:r>
              <a:rPr lang="en-GB" sz="2000" b="1" i="0" u="none" strike="noStrike" baseline="0" dirty="0" err="1">
                <a:solidFill>
                  <a:srgbClr val="000000"/>
                </a:solidFill>
                <a:latin typeface="Courier New" panose="02070309020205020404" pitchFamily="49" charset="0"/>
              </a:rPr>
              <a:t>i</a:t>
            </a:r>
            <a:r>
              <a:rPr lang="en-GB" sz="2000" b="1" i="0" u="none" strike="noStrike" baseline="0" dirty="0">
                <a:solidFill>
                  <a:srgbClr val="000000"/>
                </a:solidFill>
                <a:latin typeface="Courier New" panose="02070309020205020404" pitchFamily="49" charset="0"/>
              </a:rPr>
              <a:t>== 5)</a:t>
            </a:r>
            <a:endParaRPr lang="en-GB" sz="2000" b="0" i="0" u="none" strike="noStrike" baseline="0" dirty="0">
              <a:solidFill>
                <a:srgbClr val="000000"/>
              </a:solidFill>
              <a:latin typeface="Courier New" panose="02070309020205020404" pitchFamily="49" charset="0"/>
            </a:endParaRPr>
          </a:p>
          <a:p>
            <a:pPr marL="895350" algn="just"/>
            <a:r>
              <a:rPr lang="en-GB" sz="2000" b="1" i="0" u="none" strike="noStrike" baseline="0" dirty="0">
                <a:solidFill>
                  <a:srgbClr val="000000"/>
                </a:solidFill>
                <a:latin typeface="Courier New" panose="02070309020205020404" pitchFamily="49" charset="0"/>
              </a:rPr>
              <a:t>			continue;</a:t>
            </a:r>
            <a:endParaRPr lang="en-GB" sz="2000" b="0" i="0" u="none" strike="noStrike" baseline="0" dirty="0">
              <a:solidFill>
                <a:srgbClr val="000000"/>
              </a:solidFill>
              <a:latin typeface="Courier New" panose="02070309020205020404" pitchFamily="49" charset="0"/>
            </a:endParaRPr>
          </a:p>
          <a:p>
            <a:pPr marL="895350" algn="just"/>
            <a:r>
              <a:rPr lang="en-GB" sz="2000" b="1" i="0" u="none" strike="noStrike" baseline="0" dirty="0">
                <a:solidFill>
                  <a:srgbClr val="000000"/>
                </a:solidFill>
                <a:latin typeface="Courier New" panose="02070309020205020404" pitchFamily="49" charset="0"/>
              </a:rPr>
              <a:t>		</a:t>
            </a:r>
            <a:r>
              <a:rPr lang="en-GB" sz="2000" b="1" i="0" u="none" strike="noStrike" baseline="0" dirty="0" err="1">
                <a:solidFill>
                  <a:srgbClr val="000000"/>
                </a:solidFill>
                <a:latin typeface="Courier New" panose="02070309020205020404" pitchFamily="49" charset="0"/>
              </a:rPr>
              <a:t>System.out.println</a:t>
            </a:r>
            <a:r>
              <a:rPr lang="en-GB" sz="2000" b="1" i="0" u="none" strike="noStrike" baseline="0" dirty="0">
                <a:solidFill>
                  <a:srgbClr val="000000"/>
                </a:solidFill>
                <a:latin typeface="Courier New" panose="02070309020205020404" pitchFamily="49" charset="0"/>
              </a:rPr>
              <a:t>(</a:t>
            </a:r>
            <a:r>
              <a:rPr lang="en-GB" sz="2000" b="1" i="0" u="none" strike="noStrike" baseline="0" dirty="0" err="1">
                <a:solidFill>
                  <a:srgbClr val="000000"/>
                </a:solidFill>
                <a:latin typeface="Courier New" panose="02070309020205020404" pitchFamily="49" charset="0"/>
              </a:rPr>
              <a:t>i</a:t>
            </a:r>
            <a:r>
              <a:rPr lang="en-GB" sz="2000" b="1" i="0" u="none" strike="noStrike" baseline="0" dirty="0">
                <a:solidFill>
                  <a:srgbClr val="000000"/>
                </a:solidFill>
                <a:latin typeface="Courier New" panose="02070309020205020404" pitchFamily="49" charset="0"/>
              </a:rPr>
              <a:t>);</a:t>
            </a:r>
            <a:endParaRPr lang="en-GB" sz="2000" b="0" i="0" u="none" strike="noStrike" baseline="0" dirty="0">
              <a:solidFill>
                <a:srgbClr val="000000"/>
              </a:solidFill>
              <a:latin typeface="Courier New" panose="02070309020205020404" pitchFamily="49" charset="0"/>
            </a:endParaRPr>
          </a:p>
          <a:p>
            <a:pPr marL="895350" algn="just"/>
            <a:r>
              <a:rPr lang="en-GB" sz="2000" i="0" u="none" strike="noStrike" baseline="0" dirty="0">
                <a:solidFill>
                  <a:srgbClr val="000000"/>
                </a:solidFill>
                <a:latin typeface="Courier New" panose="02070309020205020404" pitchFamily="49" charset="0"/>
              </a:rPr>
              <a:t>}</a:t>
            </a:r>
            <a:endParaRPr lang="en-GB" sz="2000" i="0" u="none" strike="noStrike" baseline="0" dirty="0">
              <a:solidFill>
                <a:srgbClr val="000000"/>
              </a:solidFill>
            </a:endParaRPr>
          </a:p>
        </p:txBody>
      </p:sp>
      <p:sp>
        <p:nvSpPr>
          <p:cNvPr id="6" name="Title 1">
            <a:extLst>
              <a:ext uri="{FF2B5EF4-FFF2-40B4-BE49-F238E27FC236}">
                <a16:creationId xmlns:a16="http://schemas.microsoft.com/office/drawing/2014/main" id="{046AFB08-3BE3-484A-A6F7-6C60A085BC0F}"/>
              </a:ext>
            </a:extLst>
          </p:cNvPr>
          <p:cNvSpPr>
            <a:spLocks noGrp="1"/>
          </p:cNvSpPr>
          <p:nvPr>
            <p:ph type="ctrTitle"/>
          </p:nvPr>
        </p:nvSpPr>
        <p:spPr>
          <a:xfrm>
            <a:off x="1736511" y="280105"/>
            <a:ext cx="8718958" cy="700882"/>
          </a:xfrm>
        </p:spPr>
        <p:txBody>
          <a:bodyPr anchor="ctr">
            <a:normAutofit/>
          </a:bodyPr>
          <a:lstStyle/>
          <a:p>
            <a:r>
              <a:rPr lang="en-GB" sz="3200" b="1" i="0" u="none" strike="noStrike" baseline="0" dirty="0">
                <a:latin typeface="Arial" panose="020B0604020202020204" pitchFamily="34" charset="0"/>
              </a:rPr>
              <a:t>Flow Control – </a:t>
            </a:r>
            <a:r>
              <a:rPr lang="en-GB" sz="3200" b="1" dirty="0">
                <a:solidFill>
                  <a:srgbClr val="151AF8"/>
                </a:solidFill>
                <a:latin typeface="Arial" panose="020B0604020202020204" pitchFamily="34" charset="0"/>
              </a:rPr>
              <a:t>break</a:t>
            </a:r>
            <a:r>
              <a:rPr lang="en-GB" sz="3200" b="1" i="0" u="none" strike="noStrike" baseline="0" dirty="0">
                <a:latin typeface="Arial" panose="020B0604020202020204" pitchFamily="34" charset="0"/>
              </a:rPr>
              <a:t> &amp; </a:t>
            </a:r>
            <a:r>
              <a:rPr lang="en-GB" sz="3200" b="1" i="0" u="none" strike="noStrike" baseline="0" dirty="0">
                <a:solidFill>
                  <a:srgbClr val="151AF8"/>
                </a:solidFill>
                <a:latin typeface="Arial" panose="020B0604020202020204" pitchFamily="34" charset="0"/>
              </a:rPr>
              <a:t>continue</a:t>
            </a:r>
            <a:r>
              <a:rPr lang="en-GB" sz="3200" b="1" i="0" u="none" strike="noStrike" baseline="0" dirty="0">
                <a:latin typeface="Arial" panose="020B0604020202020204" pitchFamily="34" charset="0"/>
              </a:rPr>
              <a:t> Statements</a:t>
            </a:r>
          </a:p>
        </p:txBody>
      </p:sp>
      <p:sp>
        <p:nvSpPr>
          <p:cNvPr id="9" name="Callout: Bent Line 8">
            <a:extLst>
              <a:ext uri="{FF2B5EF4-FFF2-40B4-BE49-F238E27FC236}">
                <a16:creationId xmlns:a16="http://schemas.microsoft.com/office/drawing/2014/main" id="{6EBC473F-85C9-48DA-A0B8-22E39AED0DA1}"/>
              </a:ext>
            </a:extLst>
          </p:cNvPr>
          <p:cNvSpPr/>
          <p:nvPr/>
        </p:nvSpPr>
        <p:spPr>
          <a:xfrm>
            <a:off x="8077043" y="1651347"/>
            <a:ext cx="2584340" cy="1048364"/>
          </a:xfrm>
          <a:prstGeom prst="borderCallout2">
            <a:avLst>
              <a:gd name="adj1" fmla="val 18750"/>
              <a:gd name="adj2" fmla="val -8333"/>
              <a:gd name="adj3" fmla="val 18750"/>
              <a:gd name="adj4" fmla="val -16667"/>
              <a:gd name="adj5" fmla="val 88050"/>
              <a:gd name="adj6" fmla="val -109594"/>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1"/>
                </a:solidFill>
              </a:rPr>
              <a:t>Which numbers are printed?</a:t>
            </a:r>
          </a:p>
        </p:txBody>
      </p:sp>
    </p:spTree>
    <p:extLst>
      <p:ext uri="{BB962C8B-B14F-4D97-AF65-F5344CB8AC3E}">
        <p14:creationId xmlns:p14="http://schemas.microsoft.com/office/powerpoint/2010/main" val="39180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0B774F-B37C-4DF8-974B-FB4A32AD2892}"/>
              </a:ext>
            </a:extLst>
          </p:cNvPr>
          <p:cNvPicPr>
            <a:picLocks noChangeAspect="1"/>
          </p:cNvPicPr>
          <p:nvPr/>
        </p:nvPicPr>
        <p:blipFill rotWithShape="1">
          <a:blip r:embed="rId2">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7" name="Title 1">
            <a:extLst>
              <a:ext uri="{FF2B5EF4-FFF2-40B4-BE49-F238E27FC236}">
                <a16:creationId xmlns:a16="http://schemas.microsoft.com/office/drawing/2014/main" id="{A7E5A6FF-6DF0-44D5-B6DF-263799D4B58B}"/>
              </a:ext>
            </a:extLst>
          </p:cNvPr>
          <p:cNvSpPr txBox="1">
            <a:spLocks/>
          </p:cNvSpPr>
          <p:nvPr/>
        </p:nvSpPr>
        <p:spPr>
          <a:xfrm>
            <a:off x="1147610" y="1474988"/>
            <a:ext cx="9896756" cy="294827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b="1" dirty="0">
                <a:latin typeface="Cambria" panose="02040503050406030204" pitchFamily="18" charset="0"/>
                <a:ea typeface="Cambria" panose="02040503050406030204" pitchFamily="18" charset="0"/>
              </a:rPr>
              <a:t>THE END</a:t>
            </a:r>
          </a:p>
        </p:txBody>
      </p:sp>
    </p:spTree>
    <p:extLst>
      <p:ext uri="{BB962C8B-B14F-4D97-AF65-F5344CB8AC3E}">
        <p14:creationId xmlns:p14="http://schemas.microsoft.com/office/powerpoint/2010/main" val="38970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3</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174945" y="1109909"/>
            <a:ext cx="9842090" cy="5246441"/>
          </a:xfrm>
        </p:spPr>
        <p:txBody>
          <a:bodyPr>
            <a:noAutofit/>
          </a:bodyPr>
          <a:lstStyle/>
          <a:p>
            <a:pPr algn="just"/>
            <a:r>
              <a:rPr lang="en-GB" sz="2200" b="0" i="0" u="none" strike="noStrike" baseline="0" dirty="0">
                <a:solidFill>
                  <a:srgbClr val="000000"/>
                </a:solidFill>
              </a:rPr>
              <a:t>In object-oriented programming, you do not allow your data to flow freely inside the system. </a:t>
            </a:r>
          </a:p>
          <a:p>
            <a:pPr algn="just"/>
            <a:r>
              <a:rPr lang="en-GB" sz="2200" b="0" i="0" u="none" strike="noStrike" baseline="0" dirty="0">
                <a:solidFill>
                  <a:srgbClr val="000000"/>
                </a:solidFill>
              </a:rPr>
              <a:t>Instead, you wrap the data and functions into a single unit (i.e., in a class). The purpose of encapsulation is to:</a:t>
            </a:r>
          </a:p>
          <a:p>
            <a:pPr marL="285750" indent="-285750" algn="just">
              <a:buFont typeface="Arial" panose="020B0604020202020204" pitchFamily="34" charset="0"/>
              <a:buChar char="•"/>
            </a:pPr>
            <a:r>
              <a:rPr lang="en-GB" sz="2200" b="0" i="0" u="none" strike="noStrike" baseline="0" dirty="0">
                <a:solidFill>
                  <a:srgbClr val="000000"/>
                </a:solidFill>
              </a:rPr>
              <a:t>Put restrictions in place so that the components of an object cannot be accessed directly. In some OOP languages, the hiding of the information is not implemented by default. So, they come up with an additional term called </a:t>
            </a:r>
            <a:r>
              <a:rPr lang="en-GB" sz="2200" b="0" i="1" u="none" strike="noStrike" baseline="0" dirty="0">
                <a:solidFill>
                  <a:srgbClr val="000000"/>
                </a:solidFill>
              </a:rPr>
              <a:t>information hiding</a:t>
            </a:r>
            <a:r>
              <a:rPr lang="en-GB" sz="2200" b="0" i="0" u="none" strike="noStrike" baseline="0" dirty="0">
                <a:solidFill>
                  <a:srgbClr val="000000"/>
                </a:solidFill>
              </a:rPr>
              <a:t>.</a:t>
            </a:r>
          </a:p>
          <a:p>
            <a:pPr algn="just"/>
            <a:r>
              <a:rPr lang="en-GB" sz="2200" b="0" i="0" u="none" strike="noStrike" baseline="0" dirty="0">
                <a:solidFill>
                  <a:srgbClr val="000000"/>
                </a:solidFill>
              </a:rPr>
              <a:t>In Java, you can implement encapsulation in various ways. For example, you can use the access specifiers (or modifiers) and getter-setter methods in this context.</a:t>
            </a:r>
          </a:p>
          <a:p>
            <a:pPr marL="742950" lvl="1" indent="-285750" algn="just">
              <a:buFont typeface="Arial" panose="020B0604020202020204" pitchFamily="34" charset="0"/>
              <a:buChar char="•"/>
            </a:pPr>
            <a:r>
              <a:rPr lang="en-GB" b="0" i="0" u="none" strike="noStrike" baseline="0" dirty="0">
                <a:solidFill>
                  <a:srgbClr val="000000"/>
                </a:solidFill>
              </a:rPr>
              <a:t>The </a:t>
            </a:r>
            <a:r>
              <a:rPr lang="en-GB" b="1" i="0" u="none" strike="noStrike" baseline="0" dirty="0">
                <a:solidFill>
                  <a:srgbClr val="151AF8"/>
                </a:solidFill>
              </a:rPr>
              <a:t>public</a:t>
            </a:r>
            <a:r>
              <a:rPr lang="en-GB" b="0" i="0" u="none" strike="noStrike" baseline="0" dirty="0">
                <a:solidFill>
                  <a:srgbClr val="000000"/>
                </a:solidFill>
              </a:rPr>
              <a:t> </a:t>
            </a:r>
            <a:r>
              <a:rPr lang="en-GB" b="1" i="0" u="none" strike="noStrike" baseline="0" dirty="0">
                <a:solidFill>
                  <a:srgbClr val="000000"/>
                </a:solidFill>
              </a:rPr>
              <a:t>class</a:t>
            </a:r>
            <a:r>
              <a:rPr lang="en-GB" b="0" i="0" u="none" strike="noStrike" baseline="0" dirty="0">
                <a:solidFill>
                  <a:srgbClr val="000000"/>
                </a:solidFill>
              </a:rPr>
              <a:t> modifier designates that all classes may access the defined aspect. For example, </a:t>
            </a:r>
          </a:p>
          <a:p>
            <a:pPr lvl="1" algn="just"/>
            <a:r>
              <a:rPr lang="en-GB" sz="1800" dirty="0">
                <a:solidFill>
                  <a:srgbClr val="000000"/>
                </a:solidFill>
              </a:rPr>
              <a:t>	</a:t>
            </a:r>
            <a:r>
              <a:rPr lang="en-GB" sz="1800" b="0" i="0" u="none" strike="noStrike" baseline="0" dirty="0">
                <a:solidFill>
                  <a:srgbClr val="151AF8"/>
                </a:solidFill>
                <a:latin typeface="Courier New" panose="02070309020205020404" pitchFamily="49" charset="0"/>
                <a:cs typeface="Courier New" panose="02070309020205020404" pitchFamily="49" charset="0"/>
              </a:rPr>
              <a:t>public</a:t>
            </a:r>
            <a:r>
              <a:rPr lang="en-GB" sz="1800" b="0" i="0" u="none" strike="noStrike" baseline="0" dirty="0">
                <a:solidFill>
                  <a:srgbClr val="000000"/>
                </a:solidFill>
                <a:latin typeface="Courier New" panose="02070309020205020404" pitchFamily="49" charset="0"/>
                <a:cs typeface="Courier New" panose="02070309020205020404" pitchFamily="49" charset="0"/>
              </a:rPr>
              <a:t> class Counter {…}</a:t>
            </a:r>
          </a:p>
          <a:p>
            <a:pPr marL="742950" lvl="1" indent="-285750" algn="just">
              <a:buFont typeface="Arial" panose="020B0604020202020204" pitchFamily="34" charset="0"/>
              <a:buChar char="•"/>
            </a:pPr>
            <a:r>
              <a:rPr lang="en-GB" b="0" i="0" u="none" strike="noStrike" baseline="0" dirty="0">
                <a:solidFill>
                  <a:srgbClr val="000000"/>
                </a:solidFill>
              </a:rPr>
              <a:t>The designation of </a:t>
            </a:r>
            <a:r>
              <a:rPr lang="en-GB" b="1" i="0" u="none" strike="noStrike" baseline="0" dirty="0">
                <a:solidFill>
                  <a:srgbClr val="000000"/>
                </a:solidFill>
              </a:rPr>
              <a:t>public</a:t>
            </a:r>
            <a:r>
              <a:rPr lang="en-GB" b="0" i="0" u="none" strike="noStrike" baseline="0" dirty="0">
                <a:solidFill>
                  <a:srgbClr val="000000"/>
                </a:solidFill>
              </a:rPr>
              <a:t> access for a particular method of a class allows any other class to make a call to that method</a:t>
            </a:r>
          </a:p>
          <a:p>
            <a:pPr marL="742950" lvl="1" indent="-285750" algn="just">
              <a:buFont typeface="Arial" panose="020B0604020202020204" pitchFamily="34" charset="0"/>
              <a:buChar char="•"/>
            </a:pPr>
            <a:r>
              <a:rPr lang="en-GB" dirty="0">
                <a:solidFill>
                  <a:srgbClr val="000000"/>
                </a:solidFill>
              </a:rPr>
              <a:t>Other modifiers include static, abstract, final etc</a:t>
            </a:r>
            <a:endParaRPr lang="en-GB" b="0" i="0" u="none" strike="noStrike" baseline="0" dirty="0">
              <a:solidFill>
                <a:srgbClr val="000000"/>
              </a:solidFill>
            </a:endParaRP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Encapsulation</a:t>
            </a:r>
          </a:p>
        </p:txBody>
      </p:sp>
    </p:spTree>
    <p:extLst>
      <p:ext uri="{BB962C8B-B14F-4D97-AF65-F5344CB8AC3E}">
        <p14:creationId xmlns:p14="http://schemas.microsoft.com/office/powerpoint/2010/main" val="1751862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4</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58530" y="1263876"/>
            <a:ext cx="4463844" cy="2275738"/>
          </a:xfrm>
        </p:spPr>
        <p:txBody>
          <a:bodyPr>
            <a:noAutofit/>
          </a:bodyPr>
          <a:lstStyle/>
          <a:p>
            <a:pPr algn="just"/>
            <a:r>
              <a:rPr lang="en-GB" b="0" i="0" u="none" strike="noStrike" baseline="0" dirty="0">
                <a:solidFill>
                  <a:srgbClr val="000000"/>
                </a:solidFill>
              </a:rPr>
              <a:t>Example of Encapsulation in Java</a:t>
            </a:r>
          </a:p>
          <a:p>
            <a:pPr marL="342900" indent="-342900" algn="just">
              <a:buFont typeface="Arial" panose="020B0604020202020204" pitchFamily="34" charset="0"/>
              <a:buChar char="•"/>
            </a:pPr>
            <a:r>
              <a:rPr lang="en-GB" b="0" i="0" u="none" strike="noStrike" baseline="0" dirty="0">
                <a:solidFill>
                  <a:srgbClr val="000000"/>
                </a:solidFill>
              </a:rPr>
              <a:t>In this example:</a:t>
            </a:r>
          </a:p>
          <a:p>
            <a:pPr marL="696913" indent="-342900" algn="just">
              <a:buFont typeface="Wingdings" panose="05000000000000000000" pitchFamily="2" charset="2"/>
              <a:buChar char="ú"/>
            </a:pPr>
            <a:r>
              <a:rPr lang="en-GB" dirty="0">
                <a:solidFill>
                  <a:srgbClr val="000000"/>
                </a:solidFill>
              </a:rPr>
              <a:t>T</a:t>
            </a:r>
            <a:r>
              <a:rPr lang="en-GB" b="0" i="0" u="none" strike="noStrike" baseline="0" dirty="0">
                <a:solidFill>
                  <a:srgbClr val="000000"/>
                </a:solidFill>
              </a:rPr>
              <a:t>he variable “</a:t>
            </a:r>
            <a:r>
              <a:rPr lang="en-GB" b="1" i="0" u="none" strike="noStrike" baseline="0" dirty="0">
                <a:solidFill>
                  <a:srgbClr val="000000"/>
                </a:solidFill>
              </a:rPr>
              <a:t>name</a:t>
            </a:r>
            <a:r>
              <a:rPr lang="en-GB" b="0" i="0" u="none" strike="noStrike" baseline="0" dirty="0">
                <a:solidFill>
                  <a:srgbClr val="000000"/>
                </a:solidFill>
              </a:rPr>
              <a:t>” is kept private or “encapsulated.”</a:t>
            </a:r>
          </a:p>
          <a:p>
            <a:pPr marL="696913" indent="-342900" algn="just">
              <a:buFont typeface="Wingdings" panose="05000000000000000000" pitchFamily="2" charset="2"/>
              <a:buChar char="ú"/>
            </a:pPr>
            <a:r>
              <a:rPr lang="en-GB" sz="2400" b="0" i="0" u="none" strike="noStrike" baseline="0" dirty="0">
                <a:solidFill>
                  <a:srgbClr val="000000"/>
                </a:solidFill>
              </a:rPr>
              <a:t>getter-setter method</a:t>
            </a:r>
            <a:endParaRPr lang="en-GB" b="0" i="0" u="none" strike="noStrike" baseline="0" dirty="0">
              <a:solidFill>
                <a:srgbClr val="000000"/>
              </a:solidFill>
            </a:endParaRP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Encapsulation</a:t>
            </a:r>
          </a:p>
        </p:txBody>
      </p:sp>
      <p:pic>
        <p:nvPicPr>
          <p:cNvPr id="3" name="Picture 2">
            <a:extLst>
              <a:ext uri="{FF2B5EF4-FFF2-40B4-BE49-F238E27FC236}">
                <a16:creationId xmlns:a16="http://schemas.microsoft.com/office/drawing/2014/main" id="{E458DAFC-1BA8-4F36-9B1B-BF0734C906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5990" y="1551452"/>
            <a:ext cx="4934787" cy="4173127"/>
          </a:xfrm>
          <a:prstGeom prst="rect">
            <a:avLst/>
          </a:prstGeom>
        </p:spPr>
      </p:pic>
      <p:pic>
        <p:nvPicPr>
          <p:cNvPr id="10" name="Picture 9">
            <a:extLst>
              <a:ext uri="{FF2B5EF4-FFF2-40B4-BE49-F238E27FC236}">
                <a16:creationId xmlns:a16="http://schemas.microsoft.com/office/drawing/2014/main" id="{886AF742-1E37-430D-9BC9-F5605A3B68EF}"/>
              </a:ext>
            </a:extLst>
          </p:cNvPr>
          <p:cNvPicPr>
            <a:picLocks noChangeAspect="1"/>
          </p:cNvPicPr>
          <p:nvPr/>
        </p:nvPicPr>
        <p:blipFill>
          <a:blip r:embed="rId5"/>
          <a:stretch>
            <a:fillRect/>
          </a:stretch>
        </p:blipFill>
        <p:spPr>
          <a:xfrm>
            <a:off x="1258530" y="3539614"/>
            <a:ext cx="4708813" cy="2816736"/>
          </a:xfrm>
          <a:prstGeom prst="rect">
            <a:avLst/>
          </a:prstGeom>
        </p:spPr>
      </p:pic>
      <p:sp>
        <p:nvSpPr>
          <p:cNvPr id="13" name="Callout: Bent Line 12">
            <a:extLst>
              <a:ext uri="{FF2B5EF4-FFF2-40B4-BE49-F238E27FC236}">
                <a16:creationId xmlns:a16="http://schemas.microsoft.com/office/drawing/2014/main" id="{D156A72C-2674-4FB4-9149-F2303D1CE7C2}"/>
              </a:ext>
            </a:extLst>
          </p:cNvPr>
          <p:cNvSpPr/>
          <p:nvPr/>
        </p:nvSpPr>
        <p:spPr>
          <a:xfrm>
            <a:off x="9113375" y="1088850"/>
            <a:ext cx="1917402" cy="365125"/>
          </a:xfrm>
          <a:prstGeom prst="borderCallout2">
            <a:avLst>
              <a:gd name="adj1" fmla="val 18750"/>
              <a:gd name="adj2" fmla="val -8333"/>
              <a:gd name="adj3" fmla="val 18750"/>
              <a:gd name="adj4" fmla="val -16667"/>
              <a:gd name="adj5" fmla="val 145563"/>
              <a:gd name="adj6" fmla="val -52757"/>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File: </a:t>
            </a:r>
            <a:r>
              <a:rPr lang="en-GB" i="1" dirty="0">
                <a:solidFill>
                  <a:schemeClr val="tx1"/>
                </a:solidFill>
              </a:rPr>
              <a:t>Student.java</a:t>
            </a:r>
            <a:endParaRPr lang="en-GB" i="1" dirty="0">
              <a:solidFill>
                <a:schemeClr val="tx1"/>
              </a:solidFill>
              <a:latin typeface="Courier New" panose="02070309020205020404" pitchFamily="49" charset="0"/>
              <a:cs typeface="Courier New" panose="02070309020205020404" pitchFamily="49" charset="0"/>
            </a:endParaRPr>
          </a:p>
        </p:txBody>
      </p:sp>
      <p:sp>
        <p:nvSpPr>
          <p:cNvPr id="14" name="Callout: Bent Line 13">
            <a:extLst>
              <a:ext uri="{FF2B5EF4-FFF2-40B4-BE49-F238E27FC236}">
                <a16:creationId xmlns:a16="http://schemas.microsoft.com/office/drawing/2014/main" id="{A432E78C-7D9D-4EB0-AC6A-F01D5DEAFF5D}"/>
              </a:ext>
            </a:extLst>
          </p:cNvPr>
          <p:cNvSpPr/>
          <p:nvPr/>
        </p:nvSpPr>
        <p:spPr>
          <a:xfrm>
            <a:off x="6394200" y="5991225"/>
            <a:ext cx="1917402" cy="365125"/>
          </a:xfrm>
          <a:prstGeom prst="borderCallout2">
            <a:avLst>
              <a:gd name="adj1" fmla="val 18750"/>
              <a:gd name="adj2" fmla="val -8333"/>
              <a:gd name="adj3" fmla="val 18750"/>
              <a:gd name="adj4" fmla="val -16667"/>
              <a:gd name="adj5" fmla="val -90771"/>
              <a:gd name="adj6" fmla="val -52078"/>
            </a:avLst>
          </a:pr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File: </a:t>
            </a:r>
            <a:r>
              <a:rPr lang="en-GB" i="1" dirty="0">
                <a:solidFill>
                  <a:schemeClr val="tx1"/>
                </a:solidFill>
              </a:rPr>
              <a:t>Test.java</a:t>
            </a:r>
            <a:endParaRPr lang="en-GB" i="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711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5</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58529" y="1325549"/>
            <a:ext cx="2309596" cy="547927"/>
          </a:xfrm>
        </p:spPr>
        <p:txBody>
          <a:bodyPr anchor="ctr">
            <a:noAutofit/>
          </a:bodyPr>
          <a:lstStyle/>
          <a:p>
            <a:pPr algn="just"/>
            <a:r>
              <a:rPr lang="en-GB" b="0" i="0" u="none" strike="noStrike" baseline="0" dirty="0">
                <a:solidFill>
                  <a:srgbClr val="000000"/>
                </a:solidFill>
              </a:rPr>
              <a:t>Read-Only class</a:t>
            </a: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Encapsulation</a:t>
            </a:r>
          </a:p>
        </p:txBody>
      </p:sp>
      <p:pic>
        <p:nvPicPr>
          <p:cNvPr id="10" name="Picture 9">
            <a:extLst>
              <a:ext uri="{FF2B5EF4-FFF2-40B4-BE49-F238E27FC236}">
                <a16:creationId xmlns:a16="http://schemas.microsoft.com/office/drawing/2014/main" id="{886AF742-1E37-430D-9BC9-F5605A3B68E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68126" y="1310370"/>
            <a:ext cx="5134404" cy="3355156"/>
          </a:xfrm>
          <a:prstGeom prst="rect">
            <a:avLst/>
          </a:prstGeom>
        </p:spPr>
      </p:pic>
      <p:pic>
        <p:nvPicPr>
          <p:cNvPr id="4" name="Picture 3">
            <a:extLst>
              <a:ext uri="{FF2B5EF4-FFF2-40B4-BE49-F238E27FC236}">
                <a16:creationId xmlns:a16="http://schemas.microsoft.com/office/drawing/2014/main" id="{C7C891CF-6FD7-40C8-8B0F-F4925435BE2F}"/>
              </a:ext>
            </a:extLst>
          </p:cNvPr>
          <p:cNvPicPr>
            <a:picLocks noChangeAspect="1"/>
          </p:cNvPicPr>
          <p:nvPr/>
        </p:nvPicPr>
        <p:blipFill>
          <a:blip r:embed="rId5"/>
          <a:stretch>
            <a:fillRect/>
          </a:stretch>
        </p:blipFill>
        <p:spPr>
          <a:xfrm>
            <a:off x="3248015" y="5365778"/>
            <a:ext cx="5695950" cy="609600"/>
          </a:xfrm>
          <a:prstGeom prst="rect">
            <a:avLst/>
          </a:prstGeom>
        </p:spPr>
      </p:pic>
      <p:sp>
        <p:nvSpPr>
          <p:cNvPr id="15" name="Subtitle 2">
            <a:extLst>
              <a:ext uri="{FF2B5EF4-FFF2-40B4-BE49-F238E27FC236}">
                <a16:creationId xmlns:a16="http://schemas.microsoft.com/office/drawing/2014/main" id="{E4423CE9-DC09-4898-8D40-E37A0DD1C76D}"/>
              </a:ext>
            </a:extLst>
          </p:cNvPr>
          <p:cNvSpPr txBox="1">
            <a:spLocks/>
          </p:cNvSpPr>
          <p:nvPr/>
        </p:nvSpPr>
        <p:spPr>
          <a:xfrm>
            <a:off x="1258529" y="4709221"/>
            <a:ext cx="9753599" cy="6096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dirty="0">
                <a:solidFill>
                  <a:srgbClr val="000000"/>
                </a:solidFill>
              </a:rPr>
              <a:t>Now, you can't change the value of the college data member which is "</a:t>
            </a:r>
            <a:r>
              <a:rPr lang="en-GB" dirty="0">
                <a:solidFill>
                  <a:srgbClr val="151AF8"/>
                </a:solidFill>
              </a:rPr>
              <a:t>AKG</a:t>
            </a:r>
            <a:r>
              <a:rPr lang="en-GB" dirty="0">
                <a:solidFill>
                  <a:srgbClr val="000000"/>
                </a:solidFill>
              </a:rPr>
              <a:t>".</a:t>
            </a:r>
          </a:p>
        </p:txBody>
      </p:sp>
    </p:spTree>
    <p:extLst>
      <p:ext uri="{BB962C8B-B14F-4D97-AF65-F5344CB8AC3E}">
        <p14:creationId xmlns:p14="http://schemas.microsoft.com/office/powerpoint/2010/main" val="3307998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6</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016405" y="1109371"/>
            <a:ext cx="10159169" cy="4982957"/>
          </a:xfrm>
        </p:spPr>
        <p:txBody>
          <a:bodyPr>
            <a:noAutofit/>
          </a:bodyPr>
          <a:lstStyle/>
          <a:p>
            <a:pPr marL="285750" indent="-285750" algn="just">
              <a:buFont typeface="Arial" panose="020B0604020202020204" pitchFamily="34" charset="0"/>
              <a:buChar char="•"/>
            </a:pPr>
            <a:r>
              <a:rPr lang="en-GB" b="0" i="0" u="none" strike="noStrike" baseline="0" dirty="0">
                <a:solidFill>
                  <a:srgbClr val="000000"/>
                </a:solidFill>
              </a:rPr>
              <a:t>The key purpose of abstraction is to show only the essential features and to hide the background details of implementation. It simply uses simple things to represent more complex things for reusability.</a:t>
            </a:r>
          </a:p>
          <a:p>
            <a:pPr marL="285750" indent="-285750" algn="just">
              <a:buFont typeface="Arial" panose="020B0604020202020204" pitchFamily="34" charset="0"/>
              <a:buChar char="•"/>
            </a:pPr>
            <a:r>
              <a:rPr lang="en-GB" b="0" i="0" u="none" strike="noStrike" baseline="0" dirty="0">
                <a:solidFill>
                  <a:srgbClr val="000000"/>
                </a:solidFill>
              </a:rPr>
              <a:t>Abstraction is also very much related to encapsulation, but the difference may be easily understood with a simple day-to-day scenario.</a:t>
            </a:r>
          </a:p>
          <a:p>
            <a:pPr algn="just"/>
            <a:r>
              <a:rPr lang="en-GB" dirty="0">
                <a:solidFill>
                  <a:srgbClr val="000000"/>
                </a:solidFill>
              </a:rPr>
              <a:t>For </a:t>
            </a:r>
            <a:r>
              <a:rPr lang="en-GB" b="0" i="0" u="none" strike="noStrike" baseline="0" dirty="0">
                <a:solidFill>
                  <a:srgbClr val="000000"/>
                </a:solidFill>
              </a:rPr>
              <a:t>example:</a:t>
            </a:r>
          </a:p>
          <a:p>
            <a:pPr algn="just"/>
            <a:r>
              <a:rPr lang="en-GB" dirty="0">
                <a:solidFill>
                  <a:srgbClr val="000000"/>
                </a:solidFill>
              </a:rPr>
              <a:t>A</a:t>
            </a:r>
            <a:r>
              <a:rPr lang="en-GB" b="0" i="0" u="none" strike="noStrike" baseline="0" dirty="0">
                <a:solidFill>
                  <a:srgbClr val="000000"/>
                </a:solidFill>
              </a:rPr>
              <a:t> programmer can create several different types of objects. These can be variables, functions, or data structures. Programmers can also create different classes of objects. </a:t>
            </a:r>
          </a:p>
          <a:p>
            <a:pPr marL="285750" indent="-285750" algn="just">
              <a:buFont typeface="Arial" panose="020B0604020202020204" pitchFamily="34" charset="0"/>
              <a:buChar char="•"/>
            </a:pPr>
            <a:r>
              <a:rPr lang="en-GB" b="0" i="0" u="none" strike="noStrike" baseline="0" dirty="0">
                <a:solidFill>
                  <a:srgbClr val="000000"/>
                </a:solidFill>
              </a:rPr>
              <a:t>For instance, a class of variable might be an address. The class might specify that each address object shall have a name, street, city, and zip code. The objects, in this case, might be employee addresses, customer addresses, or supplier addresses.</a:t>
            </a: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Abstraction</a:t>
            </a:r>
          </a:p>
        </p:txBody>
      </p:sp>
      <p:sp>
        <p:nvSpPr>
          <p:cNvPr id="9" name="TextBox 8">
            <a:extLst>
              <a:ext uri="{FF2B5EF4-FFF2-40B4-BE49-F238E27FC236}">
                <a16:creationId xmlns:a16="http://schemas.microsoft.com/office/drawing/2014/main" id="{FD143277-7FBC-40E3-99EA-B0DD6320521D}"/>
              </a:ext>
            </a:extLst>
          </p:cNvPr>
          <p:cNvSpPr txBox="1"/>
          <p:nvPr/>
        </p:nvSpPr>
        <p:spPr>
          <a:xfrm>
            <a:off x="710382" y="6246832"/>
            <a:ext cx="6194322" cy="369332"/>
          </a:xfrm>
          <a:prstGeom prst="rect">
            <a:avLst/>
          </a:prstGeom>
          <a:noFill/>
        </p:spPr>
        <p:txBody>
          <a:bodyPr wrap="square">
            <a:spAutoFit/>
          </a:bodyPr>
          <a:lstStyle/>
          <a:p>
            <a:r>
              <a:rPr lang="en-GB" dirty="0">
                <a:solidFill>
                  <a:schemeClr val="tx1">
                    <a:lumMod val="50000"/>
                    <a:lumOff val="50000"/>
                  </a:schemeClr>
                </a:solidFill>
                <a:hlinkClick r:id="rId4">
                  <a:extLst>
                    <a:ext uri="{A12FA001-AC4F-418D-AE19-62706E023703}">
                      <ahyp:hlinkClr xmlns:ahyp="http://schemas.microsoft.com/office/drawing/2018/hyperlinkcolor" val="tx"/>
                    </a:ext>
                  </a:extLst>
                </a:hlinkClick>
              </a:rPr>
              <a:t>https://stackify.com/oops-concepts-in-java/</a:t>
            </a:r>
            <a:r>
              <a:rPr lang="en-GB" dirty="0">
                <a:solidFill>
                  <a:schemeClr val="tx1">
                    <a:lumMod val="50000"/>
                    <a:lumOff val="50000"/>
                  </a:schemeClr>
                </a:solidFill>
              </a:rPr>
              <a:t> </a:t>
            </a:r>
          </a:p>
        </p:txBody>
      </p:sp>
    </p:spTree>
    <p:extLst>
      <p:ext uri="{BB962C8B-B14F-4D97-AF65-F5344CB8AC3E}">
        <p14:creationId xmlns:p14="http://schemas.microsoft.com/office/powerpoint/2010/main" val="597754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7</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7989"/>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170029" y="1150375"/>
            <a:ext cx="9851922" cy="5205976"/>
          </a:xfrm>
        </p:spPr>
        <p:txBody>
          <a:bodyPr>
            <a:noAutofit/>
          </a:bodyPr>
          <a:lstStyle/>
          <a:p>
            <a:pPr algn="just"/>
            <a:r>
              <a:rPr lang="en-GB" b="0" i="0" u="none" strike="noStrike" baseline="0" dirty="0">
                <a:solidFill>
                  <a:srgbClr val="000000"/>
                </a:solidFill>
                <a:latin typeface="Calibri" panose="020F0502020204030204" pitchFamily="34" charset="0"/>
              </a:rPr>
              <a:t>Whenever we talk about reusability, we’ll generally refer to inheritance, which is a process in which one object acquires the properties of another object. </a:t>
            </a:r>
          </a:p>
          <a:p>
            <a:pPr algn="just"/>
            <a:r>
              <a:rPr lang="en-GB" b="0" i="0" u="none" strike="noStrike" baseline="0" dirty="0">
                <a:solidFill>
                  <a:srgbClr val="000000"/>
                </a:solidFill>
                <a:latin typeface="Calibri" panose="020F0502020204030204" pitchFamily="34" charset="0"/>
              </a:rPr>
              <a:t>Consider this example.</a:t>
            </a:r>
          </a:p>
          <a:p>
            <a:pPr marL="285750" indent="-28575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Bus is one type of Vehicle because it fulfils the basic criteria of a Vehicle that is used for transportation purposes. </a:t>
            </a:r>
          </a:p>
          <a:p>
            <a:pPr marL="285750" indent="-28575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Similarly, Train is another type of Vehicle. </a:t>
            </a:r>
          </a:p>
          <a:p>
            <a:pPr marL="285750" indent="-28575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And even though a Goods Train and a Passenger Train are different, we can say that both inherit from the Train category (or class) because ultimately both of them fulfil the basic criteria of a Train, which in turn is a Vehicle. So, you can simply say that hierarchical classifications are supported with the concept of inheritance.</a:t>
            </a:r>
          </a:p>
          <a:p>
            <a:pPr marL="285750" indent="-285750" algn="just">
              <a:buFont typeface="Arial" panose="020B0604020202020204" pitchFamily="34" charset="0"/>
              <a:buChar char="•"/>
            </a:pPr>
            <a:r>
              <a:rPr lang="en-GB" b="0" i="0" u="none" strike="noStrike" baseline="0" dirty="0">
                <a:solidFill>
                  <a:srgbClr val="000000"/>
                </a:solidFill>
                <a:latin typeface="Calibri" panose="020F0502020204030204" pitchFamily="34" charset="0"/>
              </a:rPr>
              <a:t>The key advantage is that you can avoid lots of duplicate code with this mechanism.</a:t>
            </a: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Inheritance</a:t>
            </a:r>
          </a:p>
        </p:txBody>
      </p:sp>
    </p:spTree>
    <p:extLst>
      <p:ext uri="{BB962C8B-B14F-4D97-AF65-F5344CB8AC3E}">
        <p14:creationId xmlns:p14="http://schemas.microsoft.com/office/powerpoint/2010/main" val="725427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8</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75502" y="1281854"/>
            <a:ext cx="9640976" cy="4655144"/>
          </a:xfrm>
        </p:spPr>
        <p:txBody>
          <a:bodyPr>
            <a:noAutofit/>
          </a:bodyPr>
          <a:lstStyle/>
          <a:p>
            <a:pPr algn="just"/>
            <a:r>
              <a:rPr lang="en-GB" b="0" i="0" u="none" strike="noStrike" baseline="0" dirty="0">
                <a:solidFill>
                  <a:srgbClr val="000000"/>
                </a:solidFill>
              </a:rPr>
              <a:t>Example of Inheritance in Java</a:t>
            </a:r>
          </a:p>
          <a:p>
            <a:pPr marL="342900" indent="-342900" algn="just">
              <a:buFont typeface="Arial" panose="020B0604020202020204" pitchFamily="34" charset="0"/>
              <a:buChar char="•"/>
            </a:pPr>
            <a:r>
              <a:rPr lang="en-GB" b="0" i="0" u="none" strike="noStrike" baseline="0" dirty="0">
                <a:solidFill>
                  <a:srgbClr val="000000"/>
                </a:solidFill>
              </a:rPr>
              <a:t>It’s quite simple to achieve inheritance as an OOP concept in Java. Inheritance can be as easy as using the </a:t>
            </a:r>
            <a:r>
              <a:rPr lang="en-GB" b="0" i="0" u="none" strike="noStrike" baseline="0" dirty="0">
                <a:solidFill>
                  <a:srgbClr val="151AF8"/>
                </a:solidFill>
              </a:rPr>
              <a:t>extends</a:t>
            </a:r>
            <a:r>
              <a:rPr lang="en-GB" b="0" i="0" u="none" strike="noStrike" baseline="0" dirty="0">
                <a:solidFill>
                  <a:srgbClr val="000000"/>
                </a:solidFill>
              </a:rPr>
              <a:t> keyword to define a new class (</a:t>
            </a:r>
            <a:r>
              <a:rPr lang="en-GB" b="1" i="0" u="none" strike="noStrike" baseline="0" dirty="0">
                <a:solidFill>
                  <a:srgbClr val="000000"/>
                </a:solidFill>
              </a:rPr>
              <a:t>child class</a:t>
            </a:r>
            <a:r>
              <a:rPr lang="en-GB" b="0" i="0" u="none" strike="noStrike" baseline="0" dirty="0">
                <a:solidFill>
                  <a:srgbClr val="000000"/>
                </a:solidFill>
              </a:rPr>
              <a:t> or </a:t>
            </a:r>
            <a:r>
              <a:rPr lang="en-GB" b="1" i="0" u="none" strike="noStrike" baseline="0" dirty="0">
                <a:solidFill>
                  <a:srgbClr val="000000"/>
                </a:solidFill>
              </a:rPr>
              <a:t>subclass</a:t>
            </a:r>
            <a:r>
              <a:rPr lang="en-GB" b="0" i="0" u="none" strike="noStrike" baseline="0" dirty="0">
                <a:solidFill>
                  <a:srgbClr val="000000"/>
                </a:solidFill>
              </a:rPr>
              <a:t>) that inherits properties from an old class (</a:t>
            </a:r>
            <a:r>
              <a:rPr lang="en-GB" b="1" i="0" u="none" strike="noStrike" baseline="0" dirty="0">
                <a:solidFill>
                  <a:srgbClr val="000000"/>
                </a:solidFill>
              </a:rPr>
              <a:t>parent class</a:t>
            </a:r>
            <a:r>
              <a:rPr lang="en-GB" b="0" i="0" u="none" strike="noStrike" baseline="0" dirty="0">
                <a:solidFill>
                  <a:srgbClr val="000000"/>
                </a:solidFill>
              </a:rPr>
              <a:t>).</a:t>
            </a:r>
          </a:p>
          <a:p>
            <a:pPr algn="just"/>
            <a:r>
              <a:rPr lang="en-GB" b="0" i="0" u="none" strike="noStrike" baseline="0" dirty="0">
                <a:solidFill>
                  <a:srgbClr val="000000"/>
                </a:solidFill>
              </a:rPr>
              <a:t>	</a:t>
            </a:r>
            <a:r>
              <a:rPr lang="en-GB" b="0" i="0" u="none" strike="noStrike" baseline="0" dirty="0">
                <a:solidFill>
                  <a:srgbClr val="151AF8"/>
                </a:solidFill>
                <a:latin typeface="Courier New" panose="02070309020205020404" pitchFamily="49" charset="0"/>
                <a:cs typeface="Courier New" panose="02070309020205020404" pitchFamily="49" charset="0"/>
              </a:rPr>
              <a:t>class</a:t>
            </a:r>
            <a:r>
              <a:rPr lang="en-GB" b="0" i="0" u="none" strike="noStrike" baseline="0" dirty="0">
                <a:solidFill>
                  <a:srgbClr val="000000"/>
                </a:solidFill>
                <a:latin typeface="Courier New" panose="02070309020205020404" pitchFamily="49" charset="0"/>
                <a:cs typeface="Courier New" panose="02070309020205020404" pitchFamily="49" charset="0"/>
              </a:rPr>
              <a:t> Vehicle {</a:t>
            </a:r>
          </a:p>
          <a:p>
            <a:pPr algn="just"/>
            <a:r>
              <a:rPr lang="en-GB" dirty="0">
                <a:solidFill>
                  <a:srgbClr val="000000"/>
                </a:solidFill>
                <a:latin typeface="Courier New" panose="02070309020205020404" pitchFamily="49" charset="0"/>
                <a:cs typeface="Courier New" panose="02070309020205020404" pitchFamily="49" charset="0"/>
              </a:rPr>
              <a:t>		</a:t>
            </a:r>
          </a:p>
          <a:p>
            <a:pPr algn="just"/>
            <a:r>
              <a:rPr lang="en-GB" b="0" i="0" u="none" strike="noStrike" baseline="0" dirty="0">
                <a:solidFill>
                  <a:srgbClr val="000000"/>
                </a:solidFill>
                <a:latin typeface="Courier New" panose="02070309020205020404" pitchFamily="49" charset="0"/>
                <a:cs typeface="Courier New" panose="02070309020205020404" pitchFamily="49" charset="0"/>
              </a:rPr>
              <a:t>	}</a:t>
            </a:r>
          </a:p>
          <a:p>
            <a:pPr algn="just"/>
            <a:r>
              <a:rPr lang="en-GB" dirty="0">
                <a:solidFill>
                  <a:srgbClr val="000000"/>
                </a:solidFill>
                <a:latin typeface="Courier New" panose="02070309020205020404" pitchFamily="49" charset="0"/>
                <a:cs typeface="Courier New" panose="02070309020205020404" pitchFamily="49" charset="0"/>
              </a:rPr>
              <a:t>	</a:t>
            </a:r>
            <a:r>
              <a:rPr lang="en-GB" dirty="0">
                <a:solidFill>
                  <a:srgbClr val="151AF8"/>
                </a:solidFill>
                <a:latin typeface="Courier New" panose="02070309020205020404" pitchFamily="49" charset="0"/>
                <a:cs typeface="Courier New" panose="02070309020205020404" pitchFamily="49" charset="0"/>
              </a:rPr>
              <a:t>class</a:t>
            </a:r>
            <a:r>
              <a:rPr lang="en-GB" dirty="0">
                <a:solidFill>
                  <a:srgbClr val="000000"/>
                </a:solidFill>
                <a:latin typeface="Courier New" panose="02070309020205020404" pitchFamily="49" charset="0"/>
                <a:cs typeface="Courier New" panose="02070309020205020404" pitchFamily="49" charset="0"/>
              </a:rPr>
              <a:t> Train </a:t>
            </a:r>
            <a:r>
              <a:rPr lang="en-GB" dirty="0">
                <a:solidFill>
                  <a:srgbClr val="151AF8"/>
                </a:solidFill>
                <a:latin typeface="Courier New" panose="02070309020205020404" pitchFamily="49" charset="0"/>
                <a:cs typeface="Courier New" panose="02070309020205020404" pitchFamily="49" charset="0"/>
              </a:rPr>
              <a:t>extends</a:t>
            </a:r>
            <a:r>
              <a:rPr lang="en-GB" dirty="0">
                <a:solidFill>
                  <a:srgbClr val="000000"/>
                </a:solidFill>
                <a:latin typeface="Courier New" panose="02070309020205020404" pitchFamily="49" charset="0"/>
                <a:cs typeface="Courier New" panose="02070309020205020404" pitchFamily="49" charset="0"/>
              </a:rPr>
              <a:t> Vehicle {</a:t>
            </a:r>
          </a:p>
          <a:p>
            <a:pPr algn="just"/>
            <a:r>
              <a:rPr lang="en-GB" b="0" i="0" u="none" strike="noStrike" baseline="0" dirty="0">
                <a:solidFill>
                  <a:srgbClr val="000000"/>
                </a:solidFill>
                <a:latin typeface="Courier New" panose="02070309020205020404" pitchFamily="49" charset="0"/>
                <a:cs typeface="Courier New" panose="02070309020205020404" pitchFamily="49" charset="0"/>
              </a:rPr>
              <a:t>	</a:t>
            </a:r>
          </a:p>
          <a:p>
            <a:pPr algn="just"/>
            <a:r>
              <a:rPr lang="en-GB" dirty="0">
                <a:solidFill>
                  <a:srgbClr val="000000"/>
                </a:solidFill>
                <a:latin typeface="Courier New" panose="02070309020205020404" pitchFamily="49" charset="0"/>
                <a:cs typeface="Courier New" panose="02070309020205020404" pitchFamily="49" charset="0"/>
              </a:rPr>
              <a:t>	</a:t>
            </a:r>
            <a:r>
              <a:rPr lang="en-GB" b="0" i="0" u="none" strike="noStrike" baseline="0" dirty="0">
                <a:solidFill>
                  <a:srgbClr val="000000"/>
                </a:solidFill>
                <a:latin typeface="Courier New" panose="02070309020205020404" pitchFamily="49" charset="0"/>
                <a:cs typeface="Courier New" panose="02070309020205020404" pitchFamily="49" charset="0"/>
              </a:rPr>
              <a:t>}</a:t>
            </a: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Inheritance</a:t>
            </a:r>
          </a:p>
        </p:txBody>
      </p:sp>
    </p:spTree>
    <p:extLst>
      <p:ext uri="{BB962C8B-B14F-4D97-AF65-F5344CB8AC3E}">
        <p14:creationId xmlns:p14="http://schemas.microsoft.com/office/powerpoint/2010/main" val="213620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716FB465-D91A-4010-A59D-14394A78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2940" y="76926"/>
            <a:ext cx="1759040" cy="914447"/>
          </a:xfrm>
          <a:prstGeom prst="rect">
            <a:avLst/>
          </a:prstGeom>
        </p:spPr>
      </p:pic>
      <p:sp>
        <p:nvSpPr>
          <p:cNvPr id="7" name="Slide Number Placeholder 6">
            <a:extLst>
              <a:ext uri="{FF2B5EF4-FFF2-40B4-BE49-F238E27FC236}">
                <a16:creationId xmlns:a16="http://schemas.microsoft.com/office/drawing/2014/main" id="{331CC429-6D26-4E53-AC23-324F4FE57B95}"/>
              </a:ext>
            </a:extLst>
          </p:cNvPr>
          <p:cNvSpPr>
            <a:spLocks noGrp="1"/>
          </p:cNvSpPr>
          <p:nvPr>
            <p:ph type="sldNum" sz="quarter" idx="12"/>
          </p:nvPr>
        </p:nvSpPr>
        <p:spPr/>
        <p:txBody>
          <a:bodyPr/>
          <a:lstStyle/>
          <a:p>
            <a:fld id="{75E9EF6A-AD3F-444F-BAD3-C77692A7C5B7}" type="slidenum">
              <a:rPr lang="en-GB" smtClean="0"/>
              <a:t>9</a:t>
            </a:fld>
            <a:endParaRPr lang="en-GB"/>
          </a:p>
        </p:txBody>
      </p:sp>
      <p:pic>
        <p:nvPicPr>
          <p:cNvPr id="8" name="Picture 7">
            <a:extLst>
              <a:ext uri="{FF2B5EF4-FFF2-40B4-BE49-F238E27FC236}">
                <a16:creationId xmlns:a16="http://schemas.microsoft.com/office/drawing/2014/main" id="{E1FD1808-2AC7-41C5-979B-8EAF9FFDFBDE}"/>
              </a:ext>
            </a:extLst>
          </p:cNvPr>
          <p:cNvPicPr>
            <a:picLocks noChangeAspect="1"/>
          </p:cNvPicPr>
          <p:nvPr/>
        </p:nvPicPr>
        <p:blipFill rotWithShape="1">
          <a:blip r:embed="rId3">
            <a:duotone>
              <a:schemeClr val="accent5">
                <a:shade val="45000"/>
                <a:satMod val="135000"/>
              </a:schemeClr>
              <a:prstClr val="white"/>
            </a:duotone>
            <a:alphaModFix amt="15000"/>
          </a:blip>
          <a:srcRect t="17279"/>
          <a:stretch/>
        </p:blipFill>
        <p:spPr>
          <a:xfrm>
            <a:off x="0" y="10"/>
            <a:ext cx="12191980" cy="6857990"/>
          </a:xfrm>
          <a:prstGeom prst="rect">
            <a:avLst/>
          </a:prstGeom>
        </p:spPr>
      </p:pic>
      <p:sp>
        <p:nvSpPr>
          <p:cNvPr id="26" name="Subtitle 2">
            <a:extLst>
              <a:ext uri="{FF2B5EF4-FFF2-40B4-BE49-F238E27FC236}">
                <a16:creationId xmlns:a16="http://schemas.microsoft.com/office/drawing/2014/main" id="{8700EA90-0A7B-4E3B-8468-8126943A6234}"/>
              </a:ext>
            </a:extLst>
          </p:cNvPr>
          <p:cNvSpPr>
            <a:spLocks noGrp="1"/>
          </p:cNvSpPr>
          <p:nvPr>
            <p:ph type="subTitle" idx="1"/>
          </p:nvPr>
        </p:nvSpPr>
        <p:spPr>
          <a:xfrm>
            <a:off x="1214274" y="1068289"/>
            <a:ext cx="9763431" cy="5303634"/>
          </a:xfrm>
        </p:spPr>
        <p:txBody>
          <a:bodyPr>
            <a:noAutofit/>
          </a:bodyPr>
          <a:lstStyle/>
          <a:p>
            <a:pPr algn="just"/>
            <a:r>
              <a:rPr lang="en-GB" b="0" i="0" u="none" strike="noStrike" baseline="0" dirty="0">
                <a:solidFill>
                  <a:srgbClr val="000000"/>
                </a:solidFill>
              </a:rPr>
              <a:t>Polymorphism is generally associated with </a:t>
            </a:r>
            <a:r>
              <a:rPr lang="en-GB" b="0" i="1" u="none" strike="noStrike" baseline="0" dirty="0">
                <a:solidFill>
                  <a:srgbClr val="000000"/>
                </a:solidFill>
              </a:rPr>
              <a:t>one name with many forms</a:t>
            </a:r>
            <a:r>
              <a:rPr lang="en-GB" b="0" i="0" u="none" strike="noStrike" baseline="0" dirty="0">
                <a:solidFill>
                  <a:srgbClr val="000000"/>
                </a:solidFill>
              </a:rPr>
              <a:t>. It essentially involves the use of the same word (method) to mean different things in different contexts. </a:t>
            </a:r>
          </a:p>
          <a:p>
            <a:pPr marL="342900" indent="-342900" algn="just">
              <a:buFont typeface="Arial" panose="020B0604020202020204" pitchFamily="34" charset="0"/>
              <a:buChar char="•"/>
            </a:pPr>
            <a:r>
              <a:rPr lang="en-GB" b="0" i="0" u="none" strike="noStrike" baseline="0" dirty="0">
                <a:solidFill>
                  <a:srgbClr val="000000"/>
                </a:solidFill>
              </a:rPr>
              <a:t>Consider the Behavior of your pet dog. When it sees an unknown person, it is angry and starts barking a lot. But when it sees you, it makes different noises and behaves differently… </a:t>
            </a:r>
            <a:r>
              <a:rPr lang="en-GB" b="0" i="0" u="none" strike="noStrike" baseline="0" dirty="0">
                <a:solidFill>
                  <a:srgbClr val="151AF8"/>
                </a:solidFill>
              </a:rPr>
              <a:t>Same name, different action</a:t>
            </a:r>
            <a:r>
              <a:rPr lang="en-GB" b="0" i="0" u="none" strike="noStrike" baseline="0" dirty="0">
                <a:solidFill>
                  <a:srgbClr val="000000"/>
                </a:solidFill>
              </a:rPr>
              <a:t>. </a:t>
            </a:r>
          </a:p>
          <a:p>
            <a:pPr algn="just"/>
            <a:r>
              <a:rPr lang="en-GB" b="0" i="0" u="none" strike="noStrike" baseline="0" dirty="0">
                <a:solidFill>
                  <a:srgbClr val="000000"/>
                </a:solidFill>
              </a:rPr>
              <a:t>Two forms of polymorphism in JAVA include:</a:t>
            </a:r>
          </a:p>
          <a:p>
            <a:pPr marL="342900" indent="-342900" algn="just">
              <a:buFont typeface="Arial" panose="020B0604020202020204" pitchFamily="34" charset="0"/>
              <a:buChar char="•"/>
            </a:pPr>
            <a:r>
              <a:rPr lang="en-GB" b="1" dirty="0">
                <a:solidFill>
                  <a:srgbClr val="000000"/>
                </a:solidFill>
              </a:rPr>
              <a:t>Overloading Method</a:t>
            </a:r>
            <a:r>
              <a:rPr lang="en-GB" dirty="0">
                <a:solidFill>
                  <a:srgbClr val="000000"/>
                </a:solidFill>
              </a:rPr>
              <a:t>:  A single method name might function in different ways depending on what arguments are passed to it or depending on which contexts in which its called.</a:t>
            </a:r>
          </a:p>
          <a:p>
            <a:pPr marL="342900" indent="-342900" algn="just">
              <a:buFont typeface="Arial" panose="020B0604020202020204" pitchFamily="34" charset="0"/>
              <a:buChar char="•"/>
            </a:pPr>
            <a:r>
              <a:rPr lang="en-GB" b="1" i="0" u="none" strike="noStrike" baseline="0" dirty="0">
                <a:solidFill>
                  <a:srgbClr val="000000"/>
                </a:solidFill>
              </a:rPr>
              <a:t>Overriding Method</a:t>
            </a:r>
            <a:r>
              <a:rPr lang="en-GB" b="0" i="0" u="none" strike="noStrike" baseline="0" dirty="0">
                <a:solidFill>
                  <a:srgbClr val="000000"/>
                </a:solidFill>
              </a:rPr>
              <a:t>: The child class can use </a:t>
            </a:r>
            <a:r>
              <a:rPr lang="en-GB" b="0" i="1" u="none" strike="noStrike" baseline="0" dirty="0">
                <a:solidFill>
                  <a:srgbClr val="000000"/>
                </a:solidFill>
              </a:rPr>
              <a:t>polymorphism</a:t>
            </a:r>
            <a:r>
              <a:rPr lang="en-GB" b="0" i="0" u="none" strike="noStrike" baseline="0" dirty="0">
                <a:solidFill>
                  <a:srgbClr val="000000"/>
                </a:solidFill>
              </a:rPr>
              <a:t> to override a method of its parent class. Therefore a method can be used in different ways depending on whether it’s invoked by an object of the parent class or an object of the child class.</a:t>
            </a:r>
          </a:p>
          <a:p>
            <a:pPr marL="342900" indent="-342900" algn="just">
              <a:buFont typeface="Arial" panose="020B0604020202020204" pitchFamily="34" charset="0"/>
              <a:buChar char="•"/>
            </a:pPr>
            <a:endParaRPr lang="en-GB" dirty="0">
              <a:solidFill>
                <a:srgbClr val="000000"/>
              </a:solidFill>
            </a:endParaRPr>
          </a:p>
        </p:txBody>
      </p:sp>
      <p:sp>
        <p:nvSpPr>
          <p:cNvPr id="6" name="Title 1">
            <a:extLst>
              <a:ext uri="{FF2B5EF4-FFF2-40B4-BE49-F238E27FC236}">
                <a16:creationId xmlns:a16="http://schemas.microsoft.com/office/drawing/2014/main" id="{C40B00BE-D70A-4EF1-A05E-6FA4987E5A85}"/>
              </a:ext>
            </a:extLst>
          </p:cNvPr>
          <p:cNvSpPr>
            <a:spLocks noGrp="1"/>
          </p:cNvSpPr>
          <p:nvPr>
            <p:ph type="ctrTitle"/>
          </p:nvPr>
        </p:nvSpPr>
        <p:spPr>
          <a:xfrm>
            <a:off x="3981193" y="290491"/>
            <a:ext cx="4229614" cy="700882"/>
          </a:xfrm>
        </p:spPr>
        <p:txBody>
          <a:bodyPr anchor="ctr">
            <a:normAutofit/>
          </a:bodyPr>
          <a:lstStyle/>
          <a:p>
            <a:r>
              <a:rPr lang="en-GB" sz="3200" b="1" i="0" u="none" strike="noStrike" baseline="0" dirty="0">
                <a:latin typeface="Arial" panose="020B0604020202020204" pitchFamily="34" charset="0"/>
              </a:rPr>
              <a:t>Polymorphism</a:t>
            </a:r>
          </a:p>
        </p:txBody>
      </p:sp>
    </p:spTree>
    <p:extLst>
      <p:ext uri="{BB962C8B-B14F-4D97-AF65-F5344CB8AC3E}">
        <p14:creationId xmlns:p14="http://schemas.microsoft.com/office/powerpoint/2010/main" val="2669518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8322</TotalTime>
  <Words>1970</Words>
  <Application>Microsoft Office PowerPoint</Application>
  <PresentationFormat>Widescreen</PresentationFormat>
  <Paragraphs>259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vt:lpstr>
      <vt:lpstr>Courier New</vt:lpstr>
      <vt:lpstr>Wingdings</vt:lpstr>
      <vt:lpstr>Office Theme</vt:lpstr>
      <vt:lpstr>Data Structures</vt:lpstr>
      <vt:lpstr>OOP Concepts</vt:lpstr>
      <vt:lpstr>Encapsulation</vt:lpstr>
      <vt:lpstr>Encapsulation</vt:lpstr>
      <vt:lpstr>Encapsulation</vt:lpstr>
      <vt:lpstr>Abstraction</vt:lpstr>
      <vt:lpstr>Inheritance</vt:lpstr>
      <vt:lpstr>Inheritance</vt:lpstr>
      <vt:lpstr>Polymorphism</vt:lpstr>
      <vt:lpstr>Polymorphism</vt:lpstr>
      <vt:lpstr>Some good practices of OOP concepts in Java</vt:lpstr>
      <vt:lpstr>Classes and Objects </vt:lpstr>
      <vt:lpstr>PowerPoint Presentation</vt:lpstr>
      <vt:lpstr>PowerPoint Presentation</vt:lpstr>
      <vt:lpstr>Primitive Datatypes</vt:lpstr>
      <vt:lpstr>Operators</vt:lpstr>
      <vt:lpstr>Operators</vt:lpstr>
      <vt:lpstr>Flow Control</vt:lpstr>
      <vt:lpstr>Flow Control - if else Statement</vt:lpstr>
      <vt:lpstr>Flow Control – switch Statement</vt:lpstr>
      <vt:lpstr>Flow Control – switch Statement</vt:lpstr>
      <vt:lpstr>Flow Control – while loop</vt:lpstr>
      <vt:lpstr>Flow Control – do while loop</vt:lpstr>
      <vt:lpstr>Flow Control – for loop</vt:lpstr>
      <vt:lpstr>Flow Control – break &amp; continue Statements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Oluwatobi Kola Ekundayo</dc:creator>
  <cp:lastModifiedBy>Ahmed Makki</cp:lastModifiedBy>
  <cp:revision>61</cp:revision>
  <dcterms:created xsi:type="dcterms:W3CDTF">2021-05-18T13:20:51Z</dcterms:created>
  <dcterms:modified xsi:type="dcterms:W3CDTF">2023-01-24T20:43:51Z</dcterms:modified>
</cp:coreProperties>
</file>