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6"/>
  </p:notesMasterIdLst>
  <p:sldIdLst>
    <p:sldId id="256" r:id="rId2"/>
    <p:sldId id="257" r:id="rId3"/>
    <p:sldId id="258" r:id="rId4"/>
    <p:sldId id="260" r:id="rId5"/>
    <p:sldId id="259" r:id="rId6"/>
    <p:sldId id="283" r:id="rId7"/>
    <p:sldId id="263" r:id="rId8"/>
    <p:sldId id="261" r:id="rId9"/>
    <p:sldId id="281" r:id="rId10"/>
    <p:sldId id="284" r:id="rId11"/>
    <p:sldId id="289" r:id="rId12"/>
    <p:sldId id="313" r:id="rId13"/>
    <p:sldId id="292" r:id="rId14"/>
    <p:sldId id="293" r:id="rId15"/>
    <p:sldId id="294" r:id="rId16"/>
    <p:sldId id="296" r:id="rId17"/>
    <p:sldId id="297" r:id="rId18"/>
    <p:sldId id="298" r:id="rId19"/>
    <p:sldId id="299" r:id="rId20"/>
    <p:sldId id="266" r:id="rId21"/>
    <p:sldId id="272" r:id="rId22"/>
    <p:sldId id="273" r:id="rId23"/>
    <p:sldId id="300" r:id="rId24"/>
    <p:sldId id="301" r:id="rId25"/>
    <p:sldId id="302" r:id="rId26"/>
    <p:sldId id="303" r:id="rId27"/>
    <p:sldId id="304" r:id="rId28"/>
    <p:sldId id="314" r:id="rId29"/>
    <p:sldId id="315" r:id="rId30"/>
    <p:sldId id="280" r:id="rId31"/>
    <p:sldId id="305" r:id="rId32"/>
    <p:sldId id="306" r:id="rId33"/>
    <p:sldId id="268" r:id="rId34"/>
    <p:sldId id="275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0080"/>
    <a:srgbClr val="B3E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300" autoAdjust="0"/>
  </p:normalViewPr>
  <p:slideViewPr>
    <p:cSldViewPr snapToGrid="0" snapToObjects="1">
      <p:cViewPr varScale="1">
        <p:scale>
          <a:sx n="56" d="100"/>
          <a:sy n="56" d="100"/>
        </p:scale>
        <p:origin x="2146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sa Murphy" userId="db73f3f3-ae36-4679-b497-cf4e406ef4f2" providerId="ADAL" clId="{12B606A6-9F61-429E-B4A8-49CB3CD7D51D}"/>
    <pc:docChg chg="modSld">
      <pc:chgData name="Lisa Murphy" userId="db73f3f3-ae36-4679-b497-cf4e406ef4f2" providerId="ADAL" clId="{12B606A6-9F61-429E-B4A8-49CB3CD7D51D}" dt="2023-01-25T10:46:55.080" v="7" actId="20577"/>
      <pc:docMkLst>
        <pc:docMk/>
      </pc:docMkLst>
      <pc:sldChg chg="modSp mod">
        <pc:chgData name="Lisa Murphy" userId="db73f3f3-ae36-4679-b497-cf4e406ef4f2" providerId="ADAL" clId="{12B606A6-9F61-429E-B4A8-49CB3CD7D51D}" dt="2023-01-25T10:46:55.080" v="7" actId="20577"/>
        <pc:sldMkLst>
          <pc:docMk/>
          <pc:sldMk cId="3836866596" sldId="256"/>
        </pc:sldMkLst>
        <pc:spChg chg="mod">
          <ac:chgData name="Lisa Murphy" userId="db73f3f3-ae36-4679-b497-cf4e406ef4f2" providerId="ADAL" clId="{12B606A6-9F61-429E-B4A8-49CB3CD7D51D}" dt="2023-01-25T10:46:55.080" v="7" actId="20577"/>
          <ac:spMkLst>
            <pc:docMk/>
            <pc:sldMk cId="3836866596" sldId="256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E54B07-C14F-5640-8EA2-D151E3972A3C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D6C64C-C32C-874E-83C0-8FE74A85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77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Converting</a:t>
            </a:r>
            <a:r>
              <a:rPr lang="en-IE" baseline="0" dirty="0"/>
              <a:t> one type of data to another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6C64C-C32C-874E-83C0-8FE74A85D04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56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What every you declare your string 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6C64C-C32C-874E-83C0-8FE74A85D04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8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5AA94-20A3-6E49-90B4-EE4875BC37B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119D-7397-1142-A645-897375B5D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21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5AA94-20A3-6E49-90B4-EE4875BC37B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119D-7397-1142-A645-897375B5D6F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84094" y="222678"/>
            <a:ext cx="6592162" cy="8830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29700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5AA94-20A3-6E49-90B4-EE4875BC37B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119D-7397-1142-A645-897375B5D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10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54561"/>
            <a:ext cx="7886700" cy="4707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5AA94-20A3-6E49-90B4-EE4875BC37B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119D-7397-1142-A645-897375B5D6F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84094" y="222678"/>
            <a:ext cx="6592162" cy="883010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0080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85730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5AA94-20A3-6E49-90B4-EE4875BC37B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119D-7397-1142-A645-897375B5D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9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5AA94-20A3-6E49-90B4-EE4875BC37B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119D-7397-1142-A645-897375B5D6F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84094" y="222678"/>
            <a:ext cx="6592162" cy="8830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26782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5AA94-20A3-6E49-90B4-EE4875BC37B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119D-7397-1142-A645-897375B5D6F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84094" y="222678"/>
            <a:ext cx="6592162" cy="8830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41898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5AA94-20A3-6E49-90B4-EE4875BC37B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119D-7397-1142-A645-897375B5D6F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4094" y="222678"/>
            <a:ext cx="6592162" cy="8830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63280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5AA94-20A3-6E49-90B4-EE4875BC37B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119D-7397-1142-A645-897375B5D6F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84094" y="222678"/>
            <a:ext cx="6592162" cy="8830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09179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5AA94-20A3-6E49-90B4-EE4875BC37B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119D-7397-1142-A645-897375B5D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442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5AA94-20A3-6E49-90B4-EE4875BC37B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119D-7397-1142-A645-897375B5D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29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m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tm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tm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5AA94-20A3-6E49-90B4-EE4875BC37B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C119D-7397-1142-A645-897375B5D6F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84094" y="222678"/>
            <a:ext cx="6592162" cy="8830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pic>
        <p:nvPicPr>
          <p:cNvPr id="8" name="Picture 7" descr="Screen Clipping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86"/>
          <a:stretch/>
        </p:blipFill>
        <p:spPr>
          <a:xfrm flipV="1">
            <a:off x="5869" y="1223041"/>
            <a:ext cx="9138132" cy="45719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1540" b="16255"/>
          <a:stretch/>
        </p:blipFill>
        <p:spPr>
          <a:xfrm flipV="1">
            <a:off x="6207182" y="1223040"/>
            <a:ext cx="2973330" cy="135437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25013"/>
            <a:ext cx="2257740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21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rgbClr val="FF6600"/>
                </a:solidFill>
                <a:latin typeface="+mn-lt"/>
              </a:rPr>
              <a:t>Data Types 2</a:t>
            </a:r>
          </a:p>
        </p:txBody>
      </p:sp>
      <p:pic>
        <p:nvPicPr>
          <p:cNvPr id="3076" name="Picture 4" descr="http://www.cs.rochester.edu/~pawlicki/LECTURE2/img01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393" y="2609055"/>
            <a:ext cx="4595282" cy="344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loud Callout 4"/>
          <p:cNvSpPr/>
          <p:nvPr/>
        </p:nvSpPr>
        <p:spPr>
          <a:xfrm>
            <a:off x="228600" y="1643062"/>
            <a:ext cx="3028950" cy="1657350"/>
          </a:xfrm>
          <a:prstGeom prst="cloudCallout">
            <a:avLst>
              <a:gd name="adj1" fmla="val -24135"/>
              <a:gd name="adj2" fmla="val 86638"/>
            </a:avLst>
          </a:prstGeom>
          <a:solidFill>
            <a:srgbClr val="B3E2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>
                <a:solidFill>
                  <a:srgbClr val="000080"/>
                </a:solidFill>
              </a:rPr>
              <a:t>Introduction to Programming</a:t>
            </a:r>
          </a:p>
          <a:p>
            <a:pPr algn="ctr"/>
            <a:r>
              <a:rPr lang="en-IE" sz="2000" b="1">
                <a:solidFill>
                  <a:srgbClr val="000080"/>
                </a:solidFill>
              </a:rPr>
              <a:t>Week 2-3</a:t>
            </a:r>
            <a:endParaRPr lang="en-IE" sz="2000" b="1" dirty="0">
              <a:solidFill>
                <a:srgbClr val="000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866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57301" y="6057045"/>
            <a:ext cx="6472237" cy="496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/>
          <p:cNvSpPr/>
          <p:nvPr/>
        </p:nvSpPr>
        <p:spPr>
          <a:xfrm>
            <a:off x="1257300" y="5204206"/>
            <a:ext cx="6472237" cy="496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ectangle 4"/>
          <p:cNvSpPr/>
          <p:nvPr/>
        </p:nvSpPr>
        <p:spPr>
          <a:xfrm>
            <a:off x="1257301" y="3808411"/>
            <a:ext cx="5618956" cy="4377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" name="Rectangle 3"/>
          <p:cNvSpPr/>
          <p:nvPr/>
        </p:nvSpPr>
        <p:spPr>
          <a:xfrm>
            <a:off x="1257300" y="2471738"/>
            <a:ext cx="5618956" cy="7572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>
                <a:solidFill>
                  <a:srgbClr val="000080"/>
                </a:solidFill>
              </a:rPr>
              <a:t>We use the Scanner class to accept input from the keyboard.  </a:t>
            </a:r>
          </a:p>
          <a:p>
            <a:r>
              <a:rPr lang="en-US" sz="2000" dirty="0">
                <a:solidFill>
                  <a:srgbClr val="000080"/>
                </a:solidFill>
              </a:rPr>
              <a:t>Scanner is a class and to use it and its available methods we must first declare an object of that class and then create it. 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80"/>
                </a:solidFill>
                <a:latin typeface="Courier"/>
                <a:cs typeface="Courier"/>
              </a:rPr>
              <a:t>	Scanner keyboard;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80"/>
                </a:solidFill>
                <a:latin typeface="Courier"/>
                <a:cs typeface="Courier"/>
              </a:rPr>
              <a:t>	keyboard = new Scanner (</a:t>
            </a:r>
            <a:r>
              <a:rPr lang="en-US" sz="2000" dirty="0" err="1">
                <a:solidFill>
                  <a:srgbClr val="000080"/>
                </a:solidFill>
                <a:latin typeface="Courier"/>
                <a:cs typeface="Courier"/>
              </a:rPr>
              <a:t>System.in</a:t>
            </a:r>
            <a:r>
              <a:rPr lang="en-US" sz="2000" dirty="0">
                <a:solidFill>
                  <a:srgbClr val="000080"/>
                </a:solidFill>
                <a:latin typeface="Courier"/>
                <a:cs typeface="Courier"/>
              </a:rPr>
              <a:t>);</a:t>
            </a:r>
          </a:p>
          <a:p>
            <a:r>
              <a:rPr lang="en-US" sz="2000" dirty="0">
                <a:solidFill>
                  <a:srgbClr val="000080"/>
                </a:solidFill>
                <a:cs typeface="Courier"/>
              </a:rPr>
              <a:t>There are numerous methods available in the Scanner class – for now we are going to use: 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80"/>
                </a:solidFill>
                <a:latin typeface="Courier"/>
                <a:cs typeface="Courier"/>
              </a:rPr>
              <a:t>		</a:t>
            </a:r>
            <a:r>
              <a:rPr lang="en-US" sz="2000" dirty="0" err="1">
                <a:solidFill>
                  <a:srgbClr val="000080"/>
                </a:solidFill>
                <a:latin typeface="Courier"/>
                <a:cs typeface="Courier"/>
              </a:rPr>
              <a:t>nextInt</a:t>
            </a:r>
            <a:r>
              <a:rPr lang="en-US" sz="2000" dirty="0">
                <a:solidFill>
                  <a:srgbClr val="000080"/>
                </a:solidFill>
                <a:latin typeface="Courier"/>
                <a:cs typeface="Courier"/>
              </a:rPr>
              <a:t>(), </a:t>
            </a:r>
            <a:r>
              <a:rPr lang="en-US" sz="2000" dirty="0" err="1">
                <a:solidFill>
                  <a:srgbClr val="000080"/>
                </a:solidFill>
                <a:latin typeface="Courier"/>
                <a:cs typeface="Courier"/>
              </a:rPr>
              <a:t>nextDouble</a:t>
            </a:r>
            <a:r>
              <a:rPr lang="en-US" sz="2000" dirty="0">
                <a:solidFill>
                  <a:srgbClr val="000080"/>
                </a:solidFill>
                <a:latin typeface="Courier"/>
                <a:cs typeface="Courier"/>
              </a:rPr>
              <a:t>()</a:t>
            </a:r>
          </a:p>
          <a:p>
            <a:r>
              <a:rPr lang="en-US" sz="2000" dirty="0">
                <a:solidFill>
                  <a:srgbClr val="000080"/>
                </a:solidFill>
                <a:cs typeface="Courier"/>
              </a:rPr>
              <a:t>These two methods allow us accept integers and real numbers from the user.  </a:t>
            </a:r>
          </a:p>
          <a:p>
            <a:r>
              <a:rPr lang="en-US" sz="2000" dirty="0">
                <a:solidFill>
                  <a:srgbClr val="000080"/>
                </a:solidFill>
                <a:cs typeface="Courier"/>
              </a:rPr>
              <a:t>The general format for using a method in a class is: 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80"/>
                </a:solidFill>
                <a:latin typeface="Courier"/>
                <a:cs typeface="Courier"/>
              </a:rPr>
              <a:t>	&lt;object name&gt;.&lt;method name&gt;(&lt;arguments&gt;);</a:t>
            </a:r>
          </a:p>
          <a:p>
            <a:r>
              <a:rPr lang="en-US" sz="2000" dirty="0">
                <a:solidFill>
                  <a:srgbClr val="000080"/>
                </a:solidFill>
                <a:cs typeface="Courier"/>
              </a:rPr>
              <a:t>In this case: 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80"/>
                </a:solidFill>
                <a:latin typeface="Courier"/>
                <a:cs typeface="Courier"/>
              </a:rPr>
              <a:t>	 </a:t>
            </a:r>
            <a:r>
              <a:rPr lang="en-US" sz="2000" dirty="0" err="1">
                <a:solidFill>
                  <a:srgbClr val="000080"/>
                </a:solidFill>
                <a:latin typeface="Courier"/>
                <a:cs typeface="Courier"/>
              </a:rPr>
              <a:t>num</a:t>
            </a:r>
            <a:r>
              <a:rPr lang="en-US" sz="2000" dirty="0">
                <a:solidFill>
                  <a:srgbClr val="000080"/>
                </a:solidFill>
                <a:latin typeface="Courier"/>
                <a:cs typeface="Courier"/>
              </a:rPr>
              <a:t> = </a:t>
            </a:r>
            <a:r>
              <a:rPr lang="en-US" sz="2000" dirty="0" err="1">
                <a:solidFill>
                  <a:srgbClr val="000080"/>
                </a:solidFill>
                <a:latin typeface="Courier"/>
                <a:cs typeface="Courier"/>
              </a:rPr>
              <a:t>keyboard.nextInt</a:t>
            </a:r>
            <a:r>
              <a:rPr lang="en-US" sz="2000" dirty="0">
                <a:solidFill>
                  <a:srgbClr val="000080"/>
                </a:solidFill>
                <a:latin typeface="Courier"/>
                <a:cs typeface="Courier"/>
              </a:rPr>
              <a:t>();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–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6600"/>
                </a:solidFill>
              </a:rPr>
              <a:t>Accepting Input</a:t>
            </a:r>
          </a:p>
        </p:txBody>
      </p:sp>
    </p:spTree>
    <p:extLst>
      <p:ext uri="{BB962C8B-B14F-4D97-AF65-F5344CB8AC3E}">
        <p14:creationId xmlns:p14="http://schemas.microsoft.com/office/powerpoint/2010/main" val="3648991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1463" indent="-271463"/>
            <a:r>
              <a:rPr lang="en-US" sz="2400" dirty="0">
                <a:solidFill>
                  <a:srgbClr val="000080"/>
                </a:solidFill>
              </a:rPr>
              <a:t>Write a program that uses the methods contained in the Circle class to calculate the following: 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sz="2400" b="1" dirty="0">
                <a:solidFill>
                  <a:srgbClr val="FF6600"/>
                </a:solidFill>
              </a:rPr>
              <a:t>Area of a circle 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sz="2400" b="1" dirty="0">
                <a:solidFill>
                  <a:srgbClr val="FF6600"/>
                </a:solidFill>
              </a:rPr>
              <a:t>Circumference of a circle</a:t>
            </a:r>
          </a:p>
          <a:p>
            <a:pPr marL="271463" indent="-271463"/>
            <a:r>
              <a:rPr lang="en-US" sz="2400" dirty="0">
                <a:solidFill>
                  <a:srgbClr val="000080"/>
                </a:solidFill>
              </a:rPr>
              <a:t>The circle radius R should be accepted as an input from the user. </a:t>
            </a:r>
          </a:p>
          <a:p>
            <a:pPr marL="271463" indent="-271463"/>
            <a:r>
              <a:rPr lang="en-US" sz="2400" dirty="0">
                <a:solidFill>
                  <a:srgbClr val="000080"/>
                </a:solidFill>
              </a:rPr>
              <a:t>The area and circumference should be computed and displayed at the end of the program.</a:t>
            </a:r>
          </a:p>
          <a:p>
            <a:pPr marL="271463" indent="-271463"/>
            <a:r>
              <a:rPr lang="en-US" sz="2400" dirty="0">
                <a:solidFill>
                  <a:srgbClr val="000080"/>
                </a:solidFill>
              </a:rPr>
              <a:t>The java file should be named appropriately.</a:t>
            </a:r>
          </a:p>
          <a:p>
            <a:pPr marL="411480" lvl="1" indent="0">
              <a:buNone/>
            </a:pPr>
            <a:endParaRPr lang="en-US" sz="2400" dirty="0">
              <a:solidFill>
                <a:srgbClr val="00008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2840" y="53752"/>
            <a:ext cx="8229600" cy="1143000"/>
          </a:xfrm>
        </p:spPr>
        <p:txBody>
          <a:bodyPr/>
          <a:lstStyle/>
          <a:p>
            <a:pPr algn="l"/>
            <a:r>
              <a:rPr lang="en-GB" dirty="0">
                <a:solidFill>
                  <a:srgbClr val="FF6600"/>
                </a:solidFill>
              </a:rPr>
              <a:t>E </a:t>
            </a:r>
            <a:r>
              <a:rPr lang="en-GB" dirty="0" err="1">
                <a:solidFill>
                  <a:srgbClr val="000080"/>
                </a:solidFill>
              </a:rPr>
              <a:t>xerise</a:t>
            </a:r>
            <a:r>
              <a:rPr lang="en-GB" dirty="0">
                <a:solidFill>
                  <a:srgbClr val="000080"/>
                </a:solidFill>
              </a:rPr>
              <a:t> 1 – </a:t>
            </a:r>
            <a:r>
              <a:rPr lang="en-GB" dirty="0"/>
              <a:t>Circle</a:t>
            </a:r>
            <a:endParaRPr lang="en-GB" dirty="0">
              <a:solidFill>
                <a:srgbClr val="FF66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57178" y="341783"/>
            <a:ext cx="468000" cy="468000"/>
          </a:xfrm>
          <a:prstGeom prst="ellipse">
            <a:avLst/>
          </a:prstGeom>
          <a:noFill/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497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/>
        </p:nvSpPr>
        <p:spPr>
          <a:xfrm>
            <a:off x="621504" y="4107273"/>
            <a:ext cx="7886700" cy="674279"/>
          </a:xfrm>
          <a:prstGeom prst="homePlate">
            <a:avLst/>
          </a:prstGeom>
          <a:solidFill>
            <a:srgbClr val="B3E2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" name="Pentagon 3"/>
          <p:cNvSpPr/>
          <p:nvPr/>
        </p:nvSpPr>
        <p:spPr>
          <a:xfrm>
            <a:off x="628650" y="1411696"/>
            <a:ext cx="7886700" cy="674279"/>
          </a:xfrm>
          <a:prstGeom prst="homePlate">
            <a:avLst/>
          </a:prstGeom>
          <a:solidFill>
            <a:srgbClr val="B3E2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80"/>
                </a:solidFill>
              </a:rPr>
              <a:t>Good programming practice is to put a header at the top of the program</a:t>
            </a:r>
          </a:p>
          <a:p>
            <a:endParaRPr lang="en-US" sz="2000" dirty="0">
              <a:solidFill>
                <a:srgbClr val="000080"/>
              </a:solidFill>
            </a:endParaRPr>
          </a:p>
          <a:p>
            <a:pPr marL="114300" indent="0">
              <a:buNone/>
            </a:pPr>
            <a:r>
              <a:rPr lang="en-US" sz="2000" dirty="0">
                <a:solidFill>
                  <a:srgbClr val="000080"/>
                </a:solidFill>
                <a:latin typeface="Courier"/>
                <a:cs typeface="Courier"/>
              </a:rPr>
              <a:t>/*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80"/>
                </a:solidFill>
                <a:latin typeface="Courier"/>
                <a:cs typeface="Courier"/>
              </a:rPr>
              <a:t> * @author: </a:t>
            </a:r>
            <a:r>
              <a:rPr lang="en-US" sz="2000">
                <a:solidFill>
                  <a:srgbClr val="000080"/>
                </a:solidFill>
                <a:latin typeface="Courier"/>
                <a:cs typeface="Courier"/>
              </a:rPr>
              <a:t>Lisa Murphy</a:t>
            </a:r>
            <a:endParaRPr lang="en-US" sz="2000" dirty="0">
              <a:solidFill>
                <a:srgbClr val="000080"/>
              </a:solidFill>
              <a:latin typeface="Courier"/>
              <a:cs typeface="Courier"/>
            </a:endParaRPr>
          </a:p>
          <a:p>
            <a:pPr marL="114300" indent="0">
              <a:buNone/>
            </a:pPr>
            <a:r>
              <a:rPr lang="en-US" sz="2000" dirty="0">
                <a:solidFill>
                  <a:srgbClr val="000080"/>
                </a:solidFill>
                <a:latin typeface="Courier"/>
                <a:cs typeface="Courier"/>
              </a:rPr>
              <a:t> * @date: 19/07/2012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80"/>
                </a:solidFill>
                <a:latin typeface="Courier"/>
                <a:cs typeface="Courier"/>
              </a:rPr>
              <a:t> * </a:t>
            </a:r>
            <a:r>
              <a:rPr lang="en-US" sz="2000" dirty="0" err="1">
                <a:solidFill>
                  <a:srgbClr val="000080"/>
                </a:solidFill>
                <a:latin typeface="Courier"/>
                <a:cs typeface="Courier"/>
              </a:rPr>
              <a:t>CircleApp.java</a:t>
            </a:r>
            <a:endParaRPr lang="en-US" sz="2000" dirty="0">
              <a:solidFill>
                <a:srgbClr val="000080"/>
              </a:solidFill>
              <a:latin typeface="Courier"/>
              <a:cs typeface="Courier"/>
            </a:endParaRPr>
          </a:p>
          <a:p>
            <a:pPr marL="114300" indent="0">
              <a:buNone/>
            </a:pPr>
            <a:r>
              <a:rPr lang="en-US" sz="2000" dirty="0">
                <a:solidFill>
                  <a:srgbClr val="000080"/>
                </a:solidFill>
                <a:latin typeface="Courier"/>
                <a:cs typeface="Courier"/>
              </a:rPr>
              <a:t> */</a:t>
            </a:r>
            <a:endParaRPr lang="en-US" sz="2000" b="1" dirty="0">
              <a:solidFill>
                <a:srgbClr val="00008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0"/>
                </a:solidFill>
              </a:rPr>
              <a:t>Next we need to import our util package so that we can accept input</a:t>
            </a:r>
          </a:p>
          <a:p>
            <a:pPr marL="114300" indent="0">
              <a:buNone/>
            </a:pPr>
            <a:endParaRPr lang="en-US" sz="2000" dirty="0">
              <a:solidFill>
                <a:srgbClr val="000080"/>
              </a:solidFill>
              <a:latin typeface="Courier"/>
              <a:cs typeface="Courier"/>
            </a:endParaRPr>
          </a:p>
          <a:p>
            <a:pPr marL="114300" indent="0">
              <a:buNone/>
            </a:pPr>
            <a:r>
              <a:rPr lang="en-US" sz="2000" dirty="0">
                <a:solidFill>
                  <a:srgbClr val="000080"/>
                </a:solidFill>
                <a:latin typeface="Courier"/>
                <a:cs typeface="Courier"/>
              </a:rPr>
              <a:t>import </a:t>
            </a:r>
            <a:r>
              <a:rPr lang="en-US" sz="2000" dirty="0" err="1">
                <a:solidFill>
                  <a:srgbClr val="000080"/>
                </a:solidFill>
                <a:latin typeface="Courier"/>
                <a:cs typeface="Courier"/>
              </a:rPr>
              <a:t>java.util.Scanner</a:t>
            </a:r>
            <a:r>
              <a:rPr lang="en-US" sz="2000" dirty="0">
                <a:solidFill>
                  <a:srgbClr val="000080"/>
                </a:solidFill>
                <a:latin typeface="Courier"/>
                <a:cs typeface="Courier"/>
              </a:rPr>
              <a:t>; 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80"/>
                </a:solidFill>
                <a:latin typeface="Courier"/>
                <a:cs typeface="Courier"/>
              </a:rPr>
              <a:t>or 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80"/>
                </a:solidFill>
                <a:latin typeface="Courier"/>
                <a:cs typeface="Courier"/>
              </a:rPr>
              <a:t>import </a:t>
            </a:r>
            <a:r>
              <a:rPr lang="en-US" sz="2000" dirty="0" err="1">
                <a:solidFill>
                  <a:srgbClr val="000080"/>
                </a:solidFill>
                <a:latin typeface="Courier"/>
                <a:cs typeface="Courier"/>
              </a:rPr>
              <a:t>java.util</a:t>
            </a:r>
            <a:r>
              <a:rPr lang="en-US" sz="2000" dirty="0">
                <a:solidFill>
                  <a:srgbClr val="000080"/>
                </a:solidFill>
                <a:latin typeface="Courier"/>
                <a:cs typeface="Courier"/>
              </a:rPr>
              <a:t>.*;</a:t>
            </a:r>
          </a:p>
          <a:p>
            <a:pPr marL="114300" indent="0">
              <a:buNone/>
            </a:pPr>
            <a:endParaRPr lang="en-US" sz="2000" dirty="0">
              <a:solidFill>
                <a:srgbClr val="00008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FF6600"/>
                </a:solidFill>
              </a:rPr>
              <a:t>CircleApp</a:t>
            </a:r>
            <a:r>
              <a:rPr lang="en-US" dirty="0"/>
              <a:t> – Putting the Program together</a:t>
            </a:r>
          </a:p>
        </p:txBody>
      </p:sp>
      <p:sp>
        <p:nvSpPr>
          <p:cNvPr id="5" name="Round Same Side Corner Rectangle 4"/>
          <p:cNvSpPr/>
          <p:nvPr/>
        </p:nvSpPr>
        <p:spPr>
          <a:xfrm rot="16200000">
            <a:off x="-22813" y="1441654"/>
            <a:ext cx="674280" cy="614363"/>
          </a:xfrm>
          <a:prstGeom prst="round2SameRect">
            <a:avLst/>
          </a:prstGeom>
          <a:solidFill>
            <a:srgbClr val="000080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IE" b="1" dirty="0"/>
              <a:t>1.</a:t>
            </a:r>
          </a:p>
        </p:txBody>
      </p:sp>
      <p:sp>
        <p:nvSpPr>
          <p:cNvPr id="7" name="Round Same Side Corner Rectangle 6"/>
          <p:cNvSpPr/>
          <p:nvPr/>
        </p:nvSpPr>
        <p:spPr>
          <a:xfrm rot="16200000">
            <a:off x="-29959" y="4137231"/>
            <a:ext cx="674280" cy="614363"/>
          </a:xfrm>
          <a:prstGeom prst="round2SameRect">
            <a:avLst/>
          </a:prstGeom>
          <a:solidFill>
            <a:srgbClr val="000080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IE" b="1" dirty="0"/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3776195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/>
        </p:nvSpPr>
        <p:spPr>
          <a:xfrm>
            <a:off x="628650" y="5193125"/>
            <a:ext cx="8072438" cy="964792"/>
          </a:xfrm>
          <a:prstGeom prst="homePlate">
            <a:avLst/>
          </a:prstGeom>
          <a:solidFill>
            <a:srgbClr val="B3E2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" name="Pentagon 3"/>
          <p:cNvSpPr/>
          <p:nvPr/>
        </p:nvSpPr>
        <p:spPr>
          <a:xfrm>
            <a:off x="628650" y="1411696"/>
            <a:ext cx="7886700" cy="1002892"/>
          </a:xfrm>
          <a:prstGeom prst="homePlate">
            <a:avLst/>
          </a:prstGeom>
          <a:solidFill>
            <a:srgbClr val="B3E2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80"/>
                </a:solidFill>
              </a:rPr>
              <a:t>We need to name our class and include a main method.  We save it and make sure its in the same folder as the </a:t>
            </a:r>
            <a:r>
              <a:rPr lang="en-US" sz="2000" dirty="0" err="1">
                <a:solidFill>
                  <a:srgbClr val="000080"/>
                </a:solidFill>
              </a:rPr>
              <a:t>Circle.java</a:t>
            </a:r>
            <a:r>
              <a:rPr lang="en-US" sz="2000" dirty="0">
                <a:solidFill>
                  <a:srgbClr val="000080"/>
                </a:solidFill>
              </a:rPr>
              <a:t> file.  This can be downloaded from Moodle. 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dirty="0">
                <a:solidFill>
                  <a:srgbClr val="000080"/>
                </a:solidFill>
                <a:latin typeface="Courier"/>
                <a:cs typeface="Courier"/>
              </a:rPr>
              <a:t>public class Circle {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80"/>
                </a:solidFill>
                <a:latin typeface="Courier"/>
                <a:cs typeface="Courier"/>
              </a:rPr>
              <a:t>	public static void main (String </a:t>
            </a:r>
            <a:r>
              <a:rPr lang="en-US" sz="2000" dirty="0" err="1">
                <a:solidFill>
                  <a:srgbClr val="000080"/>
                </a:solidFill>
                <a:latin typeface="Courier"/>
                <a:cs typeface="Courier"/>
              </a:rPr>
              <a:t>args</a:t>
            </a:r>
            <a:r>
              <a:rPr lang="en-US" sz="2000" dirty="0">
                <a:solidFill>
                  <a:srgbClr val="000080"/>
                </a:solidFill>
                <a:latin typeface="Courier"/>
                <a:cs typeface="Courier"/>
              </a:rPr>
              <a:t>[]){</a:t>
            </a:r>
            <a:br>
              <a:rPr lang="en-US" sz="2000" dirty="0">
                <a:solidFill>
                  <a:srgbClr val="000080"/>
                </a:solidFill>
                <a:latin typeface="Courier"/>
                <a:cs typeface="Courier"/>
              </a:rPr>
            </a:br>
            <a:r>
              <a:rPr lang="en-US" sz="2000" dirty="0">
                <a:solidFill>
                  <a:srgbClr val="000080"/>
                </a:solidFill>
                <a:latin typeface="Courier"/>
                <a:cs typeface="Courier"/>
              </a:rPr>
              <a:t>		// the rest of code will go here</a:t>
            </a:r>
          </a:p>
          <a:p>
            <a:pPr marL="114300" indent="0">
              <a:buNone/>
            </a:pPr>
            <a:endParaRPr lang="en-US" sz="2000" dirty="0">
              <a:solidFill>
                <a:srgbClr val="000080"/>
              </a:solidFill>
              <a:latin typeface="Courier"/>
              <a:cs typeface="Courier"/>
            </a:endParaRPr>
          </a:p>
          <a:p>
            <a:pPr marL="114300" indent="0">
              <a:buNone/>
            </a:pPr>
            <a:r>
              <a:rPr lang="en-US" sz="2000" dirty="0">
                <a:solidFill>
                  <a:srgbClr val="000080"/>
                </a:solidFill>
                <a:latin typeface="Courier"/>
                <a:cs typeface="Courier"/>
              </a:rPr>
              <a:t>	}</a:t>
            </a:r>
            <a:br>
              <a:rPr lang="en-US" sz="2000" dirty="0">
                <a:solidFill>
                  <a:srgbClr val="000080"/>
                </a:solidFill>
                <a:latin typeface="Courier"/>
                <a:cs typeface="Courier"/>
              </a:rPr>
            </a:br>
            <a:r>
              <a:rPr lang="en-US" sz="2000" dirty="0">
                <a:solidFill>
                  <a:srgbClr val="000080"/>
                </a:solidFill>
                <a:latin typeface="Courier"/>
                <a:cs typeface="Courier"/>
              </a:rPr>
              <a:t>}</a:t>
            </a:r>
          </a:p>
          <a:p>
            <a:pPr marL="114300" indent="0">
              <a:buNone/>
            </a:pPr>
            <a:endParaRPr lang="en-US" sz="2000" dirty="0">
              <a:solidFill>
                <a:srgbClr val="00008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80"/>
                </a:solidFill>
              </a:rPr>
              <a:t>It is good programming practice to indent your code, every time you open a {, removing the indent when we close the matching }. Typically we indent by a tab or 8 spaces.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FF6600"/>
                </a:solidFill>
              </a:rPr>
              <a:t>CircleApp</a:t>
            </a:r>
            <a:r>
              <a:rPr lang="en-US" dirty="0"/>
              <a:t> – Putting the Program together</a:t>
            </a:r>
          </a:p>
        </p:txBody>
      </p:sp>
      <p:sp>
        <p:nvSpPr>
          <p:cNvPr id="5" name="Round Same Side Corner Rectangle 4"/>
          <p:cNvSpPr/>
          <p:nvPr/>
        </p:nvSpPr>
        <p:spPr>
          <a:xfrm rot="16200000">
            <a:off x="-22813" y="1441654"/>
            <a:ext cx="674280" cy="614363"/>
          </a:xfrm>
          <a:prstGeom prst="round2SameRect">
            <a:avLst/>
          </a:prstGeom>
          <a:solidFill>
            <a:srgbClr val="000080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IE" b="1" dirty="0"/>
              <a:t>3.</a:t>
            </a:r>
          </a:p>
        </p:txBody>
      </p:sp>
      <p:sp>
        <p:nvSpPr>
          <p:cNvPr id="7" name="Round Same Side Corner Rectangle 6"/>
          <p:cNvSpPr/>
          <p:nvPr/>
        </p:nvSpPr>
        <p:spPr>
          <a:xfrm rot="16200000">
            <a:off x="-22813" y="5237371"/>
            <a:ext cx="674280" cy="614363"/>
          </a:xfrm>
          <a:prstGeom prst="round2SameRect">
            <a:avLst/>
          </a:prstGeom>
          <a:solidFill>
            <a:srgbClr val="000080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IE" b="1" dirty="0"/>
              <a:t>4.</a:t>
            </a:r>
          </a:p>
        </p:txBody>
      </p:sp>
    </p:spTree>
    <p:extLst>
      <p:ext uri="{BB962C8B-B14F-4D97-AF65-F5344CB8AC3E}">
        <p14:creationId xmlns:p14="http://schemas.microsoft.com/office/powerpoint/2010/main" val="207020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3"/>
          <p:cNvSpPr/>
          <p:nvPr/>
        </p:nvSpPr>
        <p:spPr>
          <a:xfrm>
            <a:off x="628650" y="1411696"/>
            <a:ext cx="7886700" cy="1431517"/>
          </a:xfrm>
          <a:prstGeom prst="homePlate">
            <a:avLst/>
          </a:prstGeom>
          <a:solidFill>
            <a:srgbClr val="B3E2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80"/>
                </a:solidFill>
              </a:rPr>
              <a:t>We need to declare any variables/objects we will need to use in the programs: </a:t>
            </a:r>
          </a:p>
          <a:p>
            <a:pPr lvl="1"/>
            <a:r>
              <a:rPr lang="en-US" sz="2000" dirty="0">
                <a:solidFill>
                  <a:srgbClr val="000080"/>
                </a:solidFill>
              </a:rPr>
              <a:t>Variables: radius (</a:t>
            </a:r>
            <a:r>
              <a:rPr lang="en-US" sz="2000" dirty="0" err="1">
                <a:solidFill>
                  <a:srgbClr val="000080"/>
                </a:solidFill>
              </a:rPr>
              <a:t>int</a:t>
            </a:r>
            <a:r>
              <a:rPr lang="en-US" sz="2000" dirty="0">
                <a:solidFill>
                  <a:srgbClr val="000080"/>
                </a:solidFill>
              </a:rPr>
              <a:t>), area and circumference (double)</a:t>
            </a:r>
          </a:p>
          <a:p>
            <a:pPr lvl="1"/>
            <a:r>
              <a:rPr lang="en-US" sz="2000" dirty="0">
                <a:solidFill>
                  <a:srgbClr val="000080"/>
                </a:solidFill>
              </a:rPr>
              <a:t>Objects: Scanner to accept input</a:t>
            </a:r>
          </a:p>
          <a:p>
            <a:pPr marL="342900" lvl="1" indent="0">
              <a:buNone/>
            </a:pPr>
            <a:endParaRPr lang="en-US" sz="2000" dirty="0">
              <a:solidFill>
                <a:srgbClr val="000080"/>
              </a:solidFill>
              <a:latin typeface="Courier"/>
              <a:cs typeface="Courier"/>
            </a:endParaRPr>
          </a:p>
          <a:p>
            <a:pPr marL="411480" lvl="1" indent="0">
              <a:buNone/>
            </a:pPr>
            <a:r>
              <a:rPr lang="en-US" sz="2000" dirty="0">
                <a:solidFill>
                  <a:srgbClr val="000080"/>
                </a:solidFill>
                <a:latin typeface="Courier"/>
                <a:cs typeface="Courier"/>
              </a:rPr>
              <a:t>// Variables</a:t>
            </a:r>
          </a:p>
          <a:p>
            <a:pPr marL="411480" lvl="1" indent="0">
              <a:buNone/>
            </a:pPr>
            <a:r>
              <a:rPr lang="en-US" sz="2000" dirty="0" err="1">
                <a:solidFill>
                  <a:srgbClr val="000080"/>
                </a:solidFill>
                <a:latin typeface="Courier"/>
                <a:cs typeface="Courier"/>
              </a:rPr>
              <a:t>int</a:t>
            </a:r>
            <a:r>
              <a:rPr lang="en-US" sz="2000" dirty="0">
                <a:solidFill>
                  <a:srgbClr val="000080"/>
                </a:solidFill>
                <a:latin typeface="Courier"/>
                <a:cs typeface="Courier"/>
              </a:rPr>
              <a:t> radius;</a:t>
            </a:r>
          </a:p>
          <a:p>
            <a:pPr marL="411480" lvl="1" indent="0">
              <a:buNone/>
            </a:pPr>
            <a:r>
              <a:rPr lang="en-US" sz="2000" dirty="0">
                <a:solidFill>
                  <a:srgbClr val="000080"/>
                </a:solidFill>
                <a:latin typeface="Courier"/>
                <a:cs typeface="Courier"/>
              </a:rPr>
              <a:t>double area;</a:t>
            </a:r>
          </a:p>
          <a:p>
            <a:pPr marL="411480" lvl="1" indent="0">
              <a:buNone/>
            </a:pPr>
            <a:r>
              <a:rPr lang="en-US" sz="2000" dirty="0">
                <a:solidFill>
                  <a:srgbClr val="000080"/>
                </a:solidFill>
                <a:latin typeface="Courier"/>
                <a:cs typeface="Courier"/>
              </a:rPr>
              <a:t>double circumference;</a:t>
            </a:r>
          </a:p>
          <a:p>
            <a:pPr marL="411480" lvl="1" indent="0">
              <a:buNone/>
            </a:pPr>
            <a:endParaRPr lang="en-US" sz="2000" dirty="0">
              <a:solidFill>
                <a:srgbClr val="000080"/>
              </a:solidFill>
              <a:latin typeface="Courier"/>
              <a:cs typeface="Courier"/>
            </a:endParaRPr>
          </a:p>
          <a:p>
            <a:pPr marL="411480" lvl="1" indent="0">
              <a:buNone/>
            </a:pPr>
            <a:r>
              <a:rPr lang="en-US" sz="2000" dirty="0">
                <a:solidFill>
                  <a:srgbClr val="000080"/>
                </a:solidFill>
                <a:latin typeface="Courier"/>
                <a:cs typeface="Courier"/>
              </a:rPr>
              <a:t>//Objects</a:t>
            </a:r>
          </a:p>
          <a:p>
            <a:pPr marL="411480" lvl="1" indent="0">
              <a:buNone/>
            </a:pPr>
            <a:r>
              <a:rPr lang="en-US" sz="2000" dirty="0">
                <a:solidFill>
                  <a:srgbClr val="000080"/>
                </a:solidFill>
                <a:latin typeface="Courier"/>
                <a:cs typeface="Courier"/>
              </a:rPr>
              <a:t>Scanner keyboard;</a:t>
            </a:r>
          </a:p>
          <a:p>
            <a:pPr marL="411480" lvl="1" indent="0">
              <a:buNone/>
            </a:pPr>
            <a:r>
              <a:rPr lang="en-US" sz="2000" dirty="0">
                <a:solidFill>
                  <a:srgbClr val="000080"/>
                </a:solidFill>
                <a:latin typeface="Courier"/>
                <a:cs typeface="Courier"/>
              </a:rPr>
              <a:t>keyboard = new Scanner (</a:t>
            </a:r>
            <a:r>
              <a:rPr lang="en-US" sz="2000" dirty="0" err="1">
                <a:solidFill>
                  <a:srgbClr val="000080"/>
                </a:solidFill>
                <a:latin typeface="Courier"/>
                <a:cs typeface="Courier"/>
              </a:rPr>
              <a:t>System.in</a:t>
            </a:r>
            <a:r>
              <a:rPr lang="en-US" sz="2000" dirty="0">
                <a:solidFill>
                  <a:srgbClr val="000080"/>
                </a:solidFill>
                <a:latin typeface="Courier"/>
                <a:cs typeface="Courier"/>
              </a:rPr>
              <a:t>);</a:t>
            </a:r>
          </a:p>
          <a:p>
            <a:pPr marL="411480" lvl="1" indent="0">
              <a:buNone/>
            </a:pPr>
            <a:endParaRPr lang="en-US" sz="2000" dirty="0">
              <a:solidFill>
                <a:srgbClr val="000080"/>
              </a:solidFill>
              <a:latin typeface="Courier"/>
              <a:cs typeface="Courier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FF6600"/>
                </a:solidFill>
              </a:rPr>
              <a:t>CircleApp</a:t>
            </a:r>
            <a:r>
              <a:rPr lang="en-US" dirty="0"/>
              <a:t> – Putting the Program together</a:t>
            </a:r>
          </a:p>
        </p:txBody>
      </p:sp>
      <p:sp>
        <p:nvSpPr>
          <p:cNvPr id="5" name="Round Same Side Corner Rectangle 4"/>
          <p:cNvSpPr/>
          <p:nvPr/>
        </p:nvSpPr>
        <p:spPr>
          <a:xfrm rot="16200000">
            <a:off x="-22813" y="1441654"/>
            <a:ext cx="674280" cy="614363"/>
          </a:xfrm>
          <a:prstGeom prst="round2SameRect">
            <a:avLst/>
          </a:prstGeom>
          <a:solidFill>
            <a:srgbClr val="000080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IE" b="1" dirty="0"/>
              <a:t>5.</a:t>
            </a:r>
          </a:p>
        </p:txBody>
      </p:sp>
      <p:pic>
        <p:nvPicPr>
          <p:cNvPr id="1026" name="Picture 2" descr="http://educatingourselves.blogs.deseretnews.com/files/2012/10/shutterstock_69247066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221" y="4066482"/>
            <a:ext cx="2081048" cy="1388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5609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/>
        </p:nvSpPr>
        <p:spPr>
          <a:xfrm>
            <a:off x="621505" y="4092984"/>
            <a:ext cx="7886700" cy="674279"/>
          </a:xfrm>
          <a:prstGeom prst="homePlate">
            <a:avLst/>
          </a:prstGeom>
          <a:solidFill>
            <a:srgbClr val="B3E2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" name="Pentagon 3"/>
          <p:cNvSpPr/>
          <p:nvPr/>
        </p:nvSpPr>
        <p:spPr>
          <a:xfrm>
            <a:off x="628650" y="1297392"/>
            <a:ext cx="7886700" cy="674279"/>
          </a:xfrm>
          <a:prstGeom prst="homePlate">
            <a:avLst/>
          </a:prstGeom>
          <a:solidFill>
            <a:srgbClr val="B3E2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54560"/>
            <a:ext cx="7886700" cy="500338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</a:rPr>
              <a:t>Prompt user for input and accept input</a:t>
            </a:r>
          </a:p>
          <a:p>
            <a:pPr marL="114300" indent="0">
              <a:buNone/>
            </a:pPr>
            <a:endParaRPr lang="en-US" sz="1800" dirty="0">
              <a:solidFill>
                <a:srgbClr val="000080"/>
              </a:solidFill>
              <a:latin typeface="Courier"/>
              <a:cs typeface="Courier"/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rgbClr val="000080"/>
                </a:solidFill>
                <a:latin typeface="Courier"/>
                <a:cs typeface="Courier"/>
              </a:rPr>
              <a:t>//prompt user for input</a:t>
            </a:r>
          </a:p>
          <a:p>
            <a:pPr marL="114300" indent="0">
              <a:buNone/>
            </a:pPr>
            <a:r>
              <a:rPr lang="en-US" sz="1800" dirty="0" err="1">
                <a:solidFill>
                  <a:srgbClr val="000080"/>
                </a:solidFill>
                <a:latin typeface="Courier"/>
                <a:cs typeface="Courier"/>
              </a:rPr>
              <a:t>System.out.println</a:t>
            </a:r>
            <a:r>
              <a:rPr lang="en-US" sz="1800" dirty="0">
                <a:solidFill>
                  <a:srgbClr val="000080"/>
                </a:solidFill>
                <a:latin typeface="Courier"/>
                <a:cs typeface="Courier"/>
              </a:rPr>
              <a:t> (“Enter radius &gt;&gt;”);</a:t>
            </a:r>
          </a:p>
          <a:p>
            <a:pPr marL="114300" indent="0">
              <a:buNone/>
            </a:pPr>
            <a:endParaRPr lang="en-US" sz="1800" dirty="0">
              <a:solidFill>
                <a:srgbClr val="000080"/>
              </a:solidFill>
              <a:latin typeface="Courier"/>
              <a:cs typeface="Courier"/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rgbClr val="000080"/>
                </a:solidFill>
                <a:latin typeface="Courier"/>
                <a:cs typeface="Courier"/>
              </a:rPr>
              <a:t>//Accept input and save in variable radius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000080"/>
                </a:solidFill>
                <a:latin typeface="Courier"/>
                <a:cs typeface="Courier"/>
              </a:rPr>
              <a:t>radius = </a:t>
            </a:r>
            <a:r>
              <a:rPr lang="en-US" sz="1800" dirty="0" err="1">
                <a:solidFill>
                  <a:srgbClr val="000080"/>
                </a:solidFill>
                <a:latin typeface="Courier"/>
                <a:cs typeface="Courier"/>
              </a:rPr>
              <a:t>keyboard.nextInt</a:t>
            </a:r>
            <a:r>
              <a:rPr lang="en-US" sz="1800" dirty="0">
                <a:solidFill>
                  <a:srgbClr val="000080"/>
                </a:solidFill>
                <a:latin typeface="Courier"/>
                <a:cs typeface="Courier"/>
              </a:rPr>
              <a:t>();</a:t>
            </a:r>
          </a:p>
          <a:p>
            <a:pPr marL="114300" indent="0">
              <a:buNone/>
            </a:pPr>
            <a:endParaRPr lang="en-US" sz="1800" dirty="0">
              <a:solidFill>
                <a:srgbClr val="00008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endParaRPr lang="en-US" sz="1800" b="1" dirty="0">
              <a:solidFill>
                <a:srgbClr val="000080"/>
              </a:solidFill>
              <a:cs typeface="Courier"/>
            </a:endParaRPr>
          </a:p>
          <a:p>
            <a:pPr marL="0" indent="0">
              <a:buNone/>
            </a:pPr>
            <a:endParaRPr lang="en-US" sz="1800" b="1" dirty="0">
              <a:solidFill>
                <a:srgbClr val="000080"/>
              </a:solidFill>
              <a:cs typeface="Courier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cs typeface="Courier"/>
              </a:rPr>
              <a:t>Do the calculations using the Circle class</a:t>
            </a:r>
          </a:p>
          <a:p>
            <a:pPr marL="114300" indent="0">
              <a:buNone/>
            </a:pPr>
            <a:endParaRPr lang="en-US" sz="1800" dirty="0">
              <a:solidFill>
                <a:srgbClr val="000080"/>
              </a:solidFill>
              <a:cs typeface="Courier"/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rgbClr val="000080"/>
                </a:solidFill>
                <a:latin typeface="Courier"/>
                <a:cs typeface="Courier"/>
              </a:rPr>
              <a:t>//Calculations</a:t>
            </a:r>
          </a:p>
          <a:p>
            <a:pPr marL="114300" indent="0">
              <a:buNone/>
            </a:pPr>
            <a:r>
              <a:rPr lang="en-IE" sz="1800" dirty="0">
                <a:solidFill>
                  <a:srgbClr val="000080"/>
                </a:solidFill>
                <a:latin typeface="Courier"/>
                <a:cs typeface="Courier"/>
              </a:rPr>
              <a:t>area = 3.14 * radius * radius; </a:t>
            </a:r>
            <a:r>
              <a:rPr lang="en-IE" sz="1800" dirty="0">
                <a:solidFill>
                  <a:srgbClr val="FF6600"/>
                </a:solidFill>
                <a:latin typeface="Courier"/>
                <a:cs typeface="Courier"/>
              </a:rPr>
              <a:t>//radius is a line from the centre of the </a:t>
            </a:r>
            <a:r>
              <a:rPr lang="en-IE" sz="1800" dirty="0" err="1">
                <a:solidFill>
                  <a:srgbClr val="FF6600"/>
                </a:solidFill>
                <a:latin typeface="Courier"/>
                <a:cs typeface="Courier"/>
              </a:rPr>
              <a:t>cirle</a:t>
            </a:r>
            <a:r>
              <a:rPr lang="en-IE" sz="1800" dirty="0">
                <a:solidFill>
                  <a:srgbClr val="FF6600"/>
                </a:solidFill>
                <a:latin typeface="Courier"/>
                <a:cs typeface="Courier"/>
              </a:rPr>
              <a:t> to the </a:t>
            </a:r>
            <a:r>
              <a:rPr lang="en-IE" sz="1800" dirty="0" err="1">
                <a:solidFill>
                  <a:srgbClr val="FF6600"/>
                </a:solidFill>
                <a:latin typeface="Courier"/>
                <a:cs typeface="Courier"/>
              </a:rPr>
              <a:t>circ</a:t>
            </a:r>
            <a:endParaRPr lang="en-IE" sz="1800" dirty="0">
              <a:solidFill>
                <a:srgbClr val="FF6600"/>
              </a:solidFill>
              <a:latin typeface="Courier"/>
              <a:cs typeface="Courier"/>
            </a:endParaRPr>
          </a:p>
          <a:p>
            <a:pPr marL="114300" indent="0">
              <a:buNone/>
            </a:pPr>
            <a:r>
              <a:rPr lang="en-IE" sz="1800" dirty="0">
                <a:solidFill>
                  <a:srgbClr val="000080"/>
                </a:solidFill>
                <a:latin typeface="Courier"/>
                <a:cs typeface="Courier"/>
              </a:rPr>
              <a:t>circumference = 3.14 * (radius + radius); </a:t>
            </a:r>
            <a:r>
              <a:rPr lang="en-IE" sz="1800" dirty="0">
                <a:solidFill>
                  <a:srgbClr val="FF6600"/>
                </a:solidFill>
                <a:latin typeface="Courier"/>
                <a:cs typeface="Courier"/>
              </a:rPr>
              <a:t>// perimeter of a circle - length of the outside(2*pie*r)</a:t>
            </a:r>
            <a:endParaRPr lang="en-US" sz="1800" dirty="0">
              <a:solidFill>
                <a:srgbClr val="FF6600"/>
              </a:solidFill>
              <a:latin typeface="Courier"/>
              <a:cs typeface="Courier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FF6600"/>
                </a:solidFill>
              </a:rPr>
              <a:t>CircleApp</a:t>
            </a:r>
            <a:r>
              <a:rPr lang="en-US" dirty="0"/>
              <a:t> – Putting the Program together</a:t>
            </a:r>
          </a:p>
        </p:txBody>
      </p:sp>
      <p:sp>
        <p:nvSpPr>
          <p:cNvPr id="5" name="Round Same Side Corner Rectangle 4"/>
          <p:cNvSpPr/>
          <p:nvPr/>
        </p:nvSpPr>
        <p:spPr>
          <a:xfrm rot="16200000">
            <a:off x="-22813" y="1327350"/>
            <a:ext cx="674280" cy="614363"/>
          </a:xfrm>
          <a:prstGeom prst="round2SameRect">
            <a:avLst/>
          </a:prstGeom>
          <a:solidFill>
            <a:srgbClr val="000080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IE" b="1" dirty="0"/>
              <a:t>6.</a:t>
            </a:r>
          </a:p>
        </p:txBody>
      </p:sp>
      <p:sp>
        <p:nvSpPr>
          <p:cNvPr id="7" name="Round Same Side Corner Rectangle 6"/>
          <p:cNvSpPr/>
          <p:nvPr/>
        </p:nvSpPr>
        <p:spPr>
          <a:xfrm rot="16200000">
            <a:off x="-29958" y="4122942"/>
            <a:ext cx="674280" cy="614363"/>
          </a:xfrm>
          <a:prstGeom prst="round2SameRect">
            <a:avLst/>
          </a:prstGeom>
          <a:solidFill>
            <a:srgbClr val="000080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IE" b="1" dirty="0"/>
              <a:t>7.</a:t>
            </a:r>
          </a:p>
        </p:txBody>
      </p:sp>
      <p:pic>
        <p:nvPicPr>
          <p:cNvPr id="8" name="Picture 2" descr="http://educatingourselves.blogs.deseretnews.com/files/2012/10/shutterstock_69247066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268" y="6022428"/>
            <a:ext cx="1252732" cy="835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121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:\Users\lmurphy2\AppData\Local\Microsoft\Windows\Temporary Internet Files\Content.IE5\T2O9M85I\6525-Office-Notes-and-Pap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98" y="4051946"/>
            <a:ext cx="8051004" cy="2490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Pentagon 3"/>
          <p:cNvSpPr/>
          <p:nvPr/>
        </p:nvSpPr>
        <p:spPr>
          <a:xfrm>
            <a:off x="628650" y="1311680"/>
            <a:ext cx="7886700" cy="674279"/>
          </a:xfrm>
          <a:prstGeom prst="homePlate">
            <a:avLst/>
          </a:prstGeom>
          <a:solidFill>
            <a:srgbClr val="B3E2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80"/>
                </a:solidFill>
              </a:rPr>
              <a:t>Display the results</a:t>
            </a:r>
          </a:p>
          <a:p>
            <a:pPr marL="114300" indent="0">
              <a:buNone/>
            </a:pPr>
            <a:endParaRPr lang="en-US" sz="2000" dirty="0">
              <a:solidFill>
                <a:srgbClr val="000080"/>
              </a:solidFill>
            </a:endParaRPr>
          </a:p>
          <a:p>
            <a:pPr marL="114300" indent="0">
              <a:buNone/>
            </a:pPr>
            <a:r>
              <a:rPr lang="en-US" sz="2000" dirty="0">
                <a:solidFill>
                  <a:srgbClr val="000080"/>
                </a:solidFill>
                <a:latin typeface="Courier"/>
                <a:cs typeface="Courier"/>
              </a:rPr>
              <a:t>// Print out the results </a:t>
            </a:r>
          </a:p>
          <a:p>
            <a:pPr marL="114300" indent="0">
              <a:buNone/>
            </a:pPr>
            <a:r>
              <a:rPr lang="en-US" sz="2000" dirty="0" err="1">
                <a:solidFill>
                  <a:srgbClr val="000080"/>
                </a:solidFill>
                <a:latin typeface="Courier"/>
                <a:cs typeface="Courier"/>
              </a:rPr>
              <a:t>System.out.print</a:t>
            </a:r>
            <a:r>
              <a:rPr lang="en-US" sz="2000" dirty="0">
                <a:solidFill>
                  <a:srgbClr val="000080"/>
                </a:solidFill>
                <a:latin typeface="Courier"/>
                <a:cs typeface="Courier"/>
              </a:rPr>
              <a:t>(“A circle of radius ” + radius);</a:t>
            </a:r>
          </a:p>
          <a:p>
            <a:pPr marL="114300" indent="0">
              <a:buNone/>
            </a:pPr>
            <a:r>
              <a:rPr lang="en-US" sz="2000" dirty="0" err="1">
                <a:solidFill>
                  <a:srgbClr val="000080"/>
                </a:solidFill>
                <a:latin typeface="Courier"/>
                <a:cs typeface="Courier"/>
              </a:rPr>
              <a:t>System.out.print</a:t>
            </a:r>
            <a:r>
              <a:rPr lang="en-US" sz="2000" dirty="0">
                <a:solidFill>
                  <a:srgbClr val="000080"/>
                </a:solidFill>
                <a:latin typeface="Courier"/>
                <a:cs typeface="Courier"/>
              </a:rPr>
              <a:t>(“ has an area of ” + area);</a:t>
            </a:r>
          </a:p>
          <a:p>
            <a:pPr marL="114300" indent="0">
              <a:buNone/>
            </a:pPr>
            <a:r>
              <a:rPr lang="en-US" sz="2000" dirty="0" err="1">
                <a:solidFill>
                  <a:srgbClr val="000080"/>
                </a:solidFill>
                <a:latin typeface="Courier"/>
                <a:cs typeface="Courier"/>
              </a:rPr>
              <a:t>System.out.println</a:t>
            </a:r>
            <a:r>
              <a:rPr lang="en-US" sz="2000" dirty="0">
                <a:solidFill>
                  <a:srgbClr val="000080"/>
                </a:solidFill>
                <a:latin typeface="Courier"/>
                <a:cs typeface="Courier"/>
              </a:rPr>
              <a:t>(“ and a circumference of ” + circumference);</a:t>
            </a:r>
          </a:p>
          <a:p>
            <a:pPr marL="114300" indent="0">
              <a:buNone/>
            </a:pPr>
            <a:endParaRPr lang="en-US" sz="2000" dirty="0">
              <a:solidFill>
                <a:srgbClr val="00008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endParaRPr lang="en-US" sz="2400" dirty="0">
              <a:solidFill>
                <a:srgbClr val="000080"/>
              </a:solidFill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80"/>
                </a:solidFill>
                <a:cs typeface="Courier"/>
              </a:rPr>
              <a:t>Now put it altogether – take each section and put together in </a:t>
            </a:r>
            <a:r>
              <a:rPr lang="en-US" sz="2400" dirty="0" err="1">
                <a:solidFill>
                  <a:srgbClr val="000080"/>
                </a:solidFill>
                <a:cs typeface="Courier"/>
              </a:rPr>
              <a:t>textpad</a:t>
            </a:r>
            <a:r>
              <a:rPr lang="en-US" sz="2400" dirty="0">
                <a:solidFill>
                  <a:srgbClr val="000080"/>
                </a:solidFill>
                <a:cs typeface="Courier"/>
              </a:rPr>
              <a:t>, save and compile to make sure there are no errors.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80"/>
                </a:solidFill>
                <a:cs typeface="Courier"/>
              </a:rPr>
              <a:t>Test your program:  </a:t>
            </a:r>
            <a:r>
              <a:rPr lang="en-US" sz="2400" dirty="0">
                <a:solidFill>
                  <a:srgbClr val="000080"/>
                </a:solidFill>
                <a:cs typeface="Courier"/>
              </a:rPr>
              <a:t>use the following length of radius: 3, 5 &amp; 10. What answer do you get?</a:t>
            </a:r>
          </a:p>
          <a:p>
            <a:pPr lvl="1"/>
            <a:endParaRPr lang="en-US" dirty="0">
              <a:solidFill>
                <a:srgbClr val="000080"/>
              </a:solidFill>
              <a:cs typeface="Courier"/>
            </a:endParaRPr>
          </a:p>
          <a:p>
            <a:endParaRPr lang="en-US" dirty="0">
              <a:solidFill>
                <a:srgbClr val="000080"/>
              </a:solidFill>
              <a:cs typeface="Courier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FF6600"/>
                </a:solidFill>
              </a:rPr>
              <a:t>CircleApp</a:t>
            </a:r>
            <a:r>
              <a:rPr lang="en-US" dirty="0"/>
              <a:t> – Putting the Program together</a:t>
            </a:r>
          </a:p>
        </p:txBody>
      </p:sp>
      <p:sp>
        <p:nvSpPr>
          <p:cNvPr id="5" name="Round Same Side Corner Rectangle 4"/>
          <p:cNvSpPr/>
          <p:nvPr/>
        </p:nvSpPr>
        <p:spPr>
          <a:xfrm rot="16200000">
            <a:off x="-22813" y="1341638"/>
            <a:ext cx="674280" cy="614363"/>
          </a:xfrm>
          <a:prstGeom prst="round2SameRect">
            <a:avLst/>
          </a:prstGeom>
          <a:solidFill>
            <a:srgbClr val="000080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IE" b="1" dirty="0"/>
              <a:t>8.</a:t>
            </a:r>
          </a:p>
        </p:txBody>
      </p:sp>
    </p:spTree>
    <p:extLst>
      <p:ext uri="{BB962C8B-B14F-4D97-AF65-F5344CB8AC3E}">
        <p14:creationId xmlns:p14="http://schemas.microsoft.com/office/powerpoint/2010/main" val="1565544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endParaRPr lang="en-US" sz="2400" dirty="0">
              <a:solidFill>
                <a:srgbClr val="FF6600"/>
              </a:solidFill>
              <a:cs typeface="Courier"/>
            </a:endParaRPr>
          </a:p>
          <a:p>
            <a:pPr marL="0" lvl="1" indent="0">
              <a:buNone/>
            </a:pPr>
            <a:r>
              <a:rPr lang="en-US" sz="2400" dirty="0">
                <a:solidFill>
                  <a:srgbClr val="FF6600"/>
                </a:solidFill>
                <a:cs typeface="Courier"/>
              </a:rPr>
              <a:t>Spelling mistakes </a:t>
            </a:r>
            <a:r>
              <a:rPr lang="en-US" sz="2400" dirty="0">
                <a:solidFill>
                  <a:srgbClr val="000080"/>
                </a:solidFill>
                <a:cs typeface="Courier"/>
              </a:rPr>
              <a:t>– misspelled variables/object names – make sure variables/objects used throughout your program are spelled exactly as they are declared.</a:t>
            </a:r>
          </a:p>
          <a:p>
            <a:pPr marL="0" lvl="1" indent="0">
              <a:buNone/>
            </a:pPr>
            <a:endParaRPr lang="en-US" sz="2400" dirty="0">
              <a:solidFill>
                <a:srgbClr val="FF6600"/>
              </a:solidFill>
              <a:cs typeface="Courier"/>
            </a:endParaRPr>
          </a:p>
          <a:p>
            <a:pPr marL="0" lvl="1" indent="0">
              <a:buNone/>
            </a:pPr>
            <a:r>
              <a:rPr lang="en-US" sz="2400" dirty="0">
                <a:solidFill>
                  <a:srgbClr val="FF6600"/>
                </a:solidFill>
                <a:cs typeface="Courier"/>
              </a:rPr>
              <a:t>Missing semi-colons </a:t>
            </a:r>
            <a:r>
              <a:rPr lang="en-US" sz="2400" dirty="0">
                <a:solidFill>
                  <a:srgbClr val="000080"/>
                </a:solidFill>
                <a:cs typeface="Courier"/>
              </a:rPr>
              <a:t>- make sure each statement ends in a semi-colon (;) (all declarations, assignment statements, method calls, </a:t>
            </a:r>
            <a:r>
              <a:rPr lang="en-US" sz="2400" dirty="0" err="1">
                <a:solidFill>
                  <a:srgbClr val="000080"/>
                </a:solidFill>
                <a:cs typeface="Courier"/>
              </a:rPr>
              <a:t>etc</a:t>
            </a:r>
            <a:r>
              <a:rPr lang="en-US" sz="2400" dirty="0">
                <a:solidFill>
                  <a:srgbClr val="000080"/>
                </a:solidFill>
                <a:cs typeface="Courier"/>
              </a:rPr>
              <a:t>).</a:t>
            </a:r>
          </a:p>
          <a:p>
            <a:pPr marL="0" lvl="1" indent="0">
              <a:buNone/>
            </a:pPr>
            <a:endParaRPr lang="en-US" sz="2400" dirty="0">
              <a:solidFill>
                <a:srgbClr val="FF6600"/>
              </a:solidFill>
              <a:cs typeface="Courier"/>
            </a:endParaRPr>
          </a:p>
          <a:p>
            <a:pPr marL="0" lvl="1" indent="0">
              <a:buNone/>
            </a:pPr>
            <a:r>
              <a:rPr lang="en-US" sz="2400" dirty="0">
                <a:solidFill>
                  <a:srgbClr val="FF6600"/>
                </a:solidFill>
                <a:cs typeface="Courier"/>
              </a:rPr>
              <a:t>Missing brackets </a:t>
            </a:r>
            <a:r>
              <a:rPr lang="en-US" sz="2400" dirty="0">
                <a:solidFill>
                  <a:srgbClr val="000080"/>
                </a:solidFill>
                <a:cs typeface="Courier"/>
              </a:rPr>
              <a:t>{ or } check each open bracket has a corresponding closing bracket.</a:t>
            </a:r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Programming Errors</a:t>
            </a:r>
          </a:p>
        </p:txBody>
      </p:sp>
      <p:pic>
        <p:nvPicPr>
          <p:cNvPr id="1028" name="Picture 4" descr="http://t2.gstatic.com/images?q=tbn:ANd9GcRHvztTTICalWRqI7aNgpN2_9kvelcwbYqEkBsACfe9mH2snOX6fw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829174"/>
            <a:ext cx="2209800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119922" y="1783829"/>
            <a:ext cx="508728" cy="539646"/>
          </a:xfrm>
          <a:prstGeom prst="ellipse">
            <a:avLst/>
          </a:prstGeom>
          <a:solidFill>
            <a:srgbClr val="000080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/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119922" y="3268765"/>
            <a:ext cx="508728" cy="539646"/>
          </a:xfrm>
          <a:prstGeom prst="ellipse">
            <a:avLst/>
          </a:prstGeom>
          <a:solidFill>
            <a:srgbClr val="000080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/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119922" y="4574341"/>
            <a:ext cx="508728" cy="539646"/>
          </a:xfrm>
          <a:prstGeom prst="ellipse">
            <a:avLst/>
          </a:prstGeom>
          <a:solidFill>
            <a:srgbClr val="000080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80890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:\Users\lmurphy2\AppData\Local\Microsoft\Windows\Temporary Internet Files\Content.IE5\T2O9M85I\6525-Office-Notes-and-Pap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36" y="5129212"/>
            <a:ext cx="8051004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71463" indent="-271463">
              <a:buFont typeface="+mj-lt"/>
              <a:buAutoNum type="arabicPeriod"/>
            </a:pPr>
            <a:r>
              <a:rPr lang="en-US" sz="2400" dirty="0">
                <a:solidFill>
                  <a:srgbClr val="000080"/>
                </a:solidFill>
              </a:rPr>
              <a:t>Copy Circle.java to a new file Circle2.java.</a:t>
            </a:r>
          </a:p>
          <a:p>
            <a:pPr marL="271463" indent="-271463">
              <a:buFont typeface="+mj-lt"/>
              <a:buAutoNum type="arabicPeriod"/>
            </a:pPr>
            <a:r>
              <a:rPr lang="en-US" sz="2400" dirty="0">
                <a:solidFill>
                  <a:srgbClr val="000080"/>
                </a:solidFill>
              </a:rPr>
              <a:t>Rename the class from Circle to Circle2</a:t>
            </a:r>
          </a:p>
          <a:p>
            <a:pPr marL="271463" indent="-271463">
              <a:buFont typeface="+mj-lt"/>
              <a:buAutoNum type="arabicPeriod"/>
            </a:pPr>
            <a:r>
              <a:rPr lang="en-US" sz="2400" dirty="0">
                <a:solidFill>
                  <a:srgbClr val="000080"/>
                </a:solidFill>
              </a:rPr>
              <a:t>Now modify your code:  the user should now enter a </a:t>
            </a:r>
            <a:r>
              <a:rPr lang="en-US" sz="2400" b="1" dirty="0">
                <a:solidFill>
                  <a:srgbClr val="FF6600"/>
                </a:solidFill>
              </a:rPr>
              <a:t>diameter </a:t>
            </a:r>
            <a:r>
              <a:rPr lang="en-US" sz="2400" dirty="0">
                <a:solidFill>
                  <a:srgbClr val="000080"/>
                </a:solidFill>
              </a:rPr>
              <a:t>instead of a radius. </a:t>
            </a:r>
          </a:p>
          <a:p>
            <a:pPr marL="271463" indent="-271463">
              <a:buFont typeface="+mj-lt"/>
              <a:buAutoNum type="arabicPeriod"/>
            </a:pPr>
            <a:r>
              <a:rPr lang="en-US" sz="2400" dirty="0">
                <a:solidFill>
                  <a:srgbClr val="000080"/>
                </a:solidFill>
              </a:rPr>
              <a:t>After the diameter has been read in, use it to the radius in the main method </a:t>
            </a:r>
            <a:r>
              <a:rPr lang="en-US" sz="2400" b="1" dirty="0">
                <a:solidFill>
                  <a:srgbClr val="FF6600"/>
                </a:solidFill>
              </a:rPr>
              <a:t>[radius = diameter / 2;]</a:t>
            </a:r>
          </a:p>
          <a:p>
            <a:pPr marL="271463" indent="-271463">
              <a:buFont typeface="+mj-lt"/>
              <a:buAutoNum type="arabicPeriod"/>
            </a:pPr>
            <a:r>
              <a:rPr lang="en-US" sz="2400" dirty="0">
                <a:solidFill>
                  <a:srgbClr val="000080"/>
                </a:solidFill>
              </a:rPr>
              <a:t>Before the calculations section, display/print the value of the radius. </a:t>
            </a:r>
          </a:p>
          <a:p>
            <a:pPr marL="271463" indent="-271463">
              <a:buFont typeface="+mj-lt"/>
              <a:buAutoNum type="arabicPeriod"/>
            </a:pPr>
            <a:r>
              <a:rPr lang="en-US" sz="2400" dirty="0">
                <a:solidFill>
                  <a:srgbClr val="000080"/>
                </a:solidFill>
              </a:rPr>
              <a:t>The rest of the program should be unchanged.</a:t>
            </a:r>
          </a:p>
          <a:p>
            <a:pPr marL="0" indent="0">
              <a:buNone/>
            </a:pPr>
            <a:endParaRPr lang="en-US" sz="2400" dirty="0">
              <a:solidFill>
                <a:srgbClr val="00008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80"/>
                </a:solidFill>
              </a:rPr>
              <a:t>Q. What value is printed if the diameter is inputted as 4, 6, and 7?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02840" y="537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0080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rgbClr val="FF6600"/>
                </a:solidFill>
              </a:rPr>
              <a:t>E </a:t>
            </a:r>
            <a:r>
              <a:rPr lang="en-GB" dirty="0" err="1"/>
              <a:t>xerise</a:t>
            </a:r>
            <a:r>
              <a:rPr lang="en-GB" dirty="0"/>
              <a:t> 2 – Circle2</a:t>
            </a:r>
            <a:endParaRPr lang="en-GB" dirty="0">
              <a:solidFill>
                <a:srgbClr val="FF66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57178" y="373315"/>
            <a:ext cx="468000" cy="468000"/>
          </a:xfrm>
          <a:prstGeom prst="ellipse">
            <a:avLst/>
          </a:prstGeom>
          <a:noFill/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973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91178" y="4887310"/>
            <a:ext cx="7722656" cy="127495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FF6600"/>
                </a:solidFill>
              </a:rPr>
              <a:t>What happened when a diameter of 7 was entered?  </a:t>
            </a:r>
            <a:r>
              <a:rPr lang="en-US" sz="2800" dirty="0">
                <a:solidFill>
                  <a:srgbClr val="000080"/>
                </a:solidFill>
              </a:rPr>
              <a:t>The radius returned a value of 3 and not 3.5.</a:t>
            </a:r>
          </a:p>
          <a:p>
            <a:endParaRPr lang="en-US" sz="2800" b="1" dirty="0">
              <a:solidFill>
                <a:srgbClr val="000080"/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FF6600"/>
                </a:solidFill>
              </a:rPr>
              <a:t>Integer division </a:t>
            </a:r>
          </a:p>
          <a:p>
            <a:pPr marL="171450" lvl="1"/>
            <a:r>
              <a:rPr lang="en-US" sz="2800" dirty="0">
                <a:solidFill>
                  <a:srgbClr val="000080"/>
                </a:solidFill>
              </a:rPr>
              <a:t>We are dividing an integer by another integer </a:t>
            </a:r>
          </a:p>
          <a:p>
            <a:pPr marL="171450" lvl="1"/>
            <a:r>
              <a:rPr lang="en-US" sz="2800" dirty="0">
                <a:solidFill>
                  <a:srgbClr val="000080"/>
                </a:solidFill>
              </a:rPr>
              <a:t>All information after the decimal point in the answer has been chopped off.</a:t>
            </a:r>
          </a:p>
          <a:p>
            <a:pPr marL="0" indent="0">
              <a:buNone/>
            </a:pPr>
            <a:endParaRPr lang="en-US" sz="2800" b="1" dirty="0">
              <a:solidFill>
                <a:srgbClr val="FF6600"/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FF6600"/>
                </a:solidFill>
              </a:rPr>
              <a:t>Solution</a:t>
            </a:r>
          </a:p>
          <a:p>
            <a:pPr marL="0" lvl="1" indent="0">
              <a:buNone/>
            </a:pPr>
            <a:r>
              <a:rPr lang="en-US" sz="2800" dirty="0">
                <a:solidFill>
                  <a:srgbClr val="000080"/>
                </a:solidFill>
              </a:rPr>
              <a:t>Type-casting to help perform real number division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2840" y="537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0080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rgbClr val="FF6600"/>
                </a:solidFill>
              </a:rPr>
              <a:t>E </a:t>
            </a:r>
            <a:r>
              <a:rPr lang="en-GB" dirty="0" err="1"/>
              <a:t>xerise</a:t>
            </a:r>
            <a:r>
              <a:rPr lang="en-GB" dirty="0"/>
              <a:t> 2 – Circle2</a:t>
            </a:r>
            <a:endParaRPr lang="en-GB" dirty="0">
              <a:solidFill>
                <a:srgbClr val="FF66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57178" y="373315"/>
            <a:ext cx="468000" cy="468000"/>
          </a:xfrm>
          <a:prstGeom prst="ellipse">
            <a:avLst/>
          </a:prstGeom>
          <a:noFill/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894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this week</a:t>
            </a:r>
          </a:p>
        </p:txBody>
      </p:sp>
      <p:pic>
        <p:nvPicPr>
          <p:cNvPr id="4" name="Picture 2" descr="C:\Users\lmurphy2\AppData\Local\Microsoft\Windows\Temporary Internet Files\Content.IE5\XDVW2CKR\17687-Bullseye-Graphic-we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963" y="5300663"/>
            <a:ext cx="156527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C:\Users\lmurphy2\AppData\Local\Microsoft\Windows\Temporary Internet Files\Content.IE5\5IK2YNA1\19851-Claudia-mediu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78" y="2547938"/>
            <a:ext cx="2568847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960" y="3414710"/>
            <a:ext cx="2374837" cy="1247775"/>
          </a:xfrm>
          <a:ln>
            <a:solidFill>
              <a:srgbClr val="000080"/>
            </a:solidFill>
          </a:ln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0080"/>
                </a:solidFill>
              </a:rPr>
              <a:t>Revision</a:t>
            </a:r>
          </a:p>
          <a:p>
            <a:r>
              <a:rPr lang="en-US" sz="2400" b="1" dirty="0">
                <a:solidFill>
                  <a:srgbClr val="000080"/>
                </a:solidFill>
              </a:rPr>
              <a:t>Casting</a:t>
            </a:r>
          </a:p>
          <a:p>
            <a:r>
              <a:rPr lang="en-US" sz="2400" b="1" dirty="0">
                <a:solidFill>
                  <a:srgbClr val="000080"/>
                </a:solidFill>
              </a:rPr>
              <a:t>Strings</a:t>
            </a:r>
          </a:p>
          <a:p>
            <a:endParaRPr lang="en-US" sz="2400" b="1" dirty="0">
              <a:solidFill>
                <a:srgbClr val="000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7442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06944" y="5281447"/>
            <a:ext cx="7722656" cy="83351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indent="-34131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E" dirty="0">
                <a:solidFill>
                  <a:srgbClr val="000080"/>
                </a:solidFill>
                <a:cs typeface="Arial" charset="0"/>
              </a:rPr>
              <a:t>What happens when we divide an integer by another integer in Java? </a:t>
            </a:r>
          </a:p>
          <a:p>
            <a:pPr indent="-34131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E" sz="1400" dirty="0">
                <a:solidFill>
                  <a:srgbClr val="000080"/>
                </a:solidFill>
                <a:latin typeface="Courier New"/>
                <a:cs typeface="Courier New"/>
              </a:rPr>
              <a:t>	</a:t>
            </a:r>
          </a:p>
          <a:p>
            <a:pPr indent="-34131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E" sz="1400" dirty="0">
              <a:solidFill>
                <a:srgbClr val="000080"/>
              </a:solidFill>
              <a:latin typeface="Courier New"/>
              <a:cs typeface="Courier New"/>
            </a:endParaRPr>
          </a:p>
          <a:p>
            <a:pPr indent="-34131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E" dirty="0">
              <a:solidFill>
                <a:srgbClr val="000080"/>
              </a:solidFill>
              <a:cs typeface="Arial" charset="0"/>
            </a:endParaRPr>
          </a:p>
          <a:p>
            <a:pPr marL="344487" indent="-342900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E" dirty="0">
              <a:solidFill>
                <a:srgbClr val="000080"/>
              </a:solidFill>
              <a:cs typeface="Arial" charset="0"/>
            </a:endParaRPr>
          </a:p>
          <a:p>
            <a:pPr marL="344487" indent="-342900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E" dirty="0">
                <a:solidFill>
                  <a:srgbClr val="000080"/>
                </a:solidFill>
                <a:cs typeface="Arial" charset="0"/>
              </a:rPr>
              <a:t>If they divide evenly then there is not problem, (for example 9/3 = 3). </a:t>
            </a:r>
          </a:p>
          <a:p>
            <a:pPr marL="344487" indent="-342900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E" dirty="0">
                <a:solidFill>
                  <a:srgbClr val="000080"/>
                </a:solidFill>
                <a:cs typeface="Arial" charset="0"/>
              </a:rPr>
              <a:t>However, we are dividing by an </a:t>
            </a:r>
            <a:r>
              <a:rPr lang="en-IE" b="1" dirty="0">
                <a:solidFill>
                  <a:srgbClr val="000080"/>
                </a:solidFill>
                <a:cs typeface="Arial" charset="0"/>
              </a:rPr>
              <a:t>10 / 3,</a:t>
            </a:r>
            <a:r>
              <a:rPr lang="en-IE" dirty="0">
                <a:solidFill>
                  <a:srgbClr val="000080"/>
                </a:solidFill>
                <a:cs typeface="Arial" charset="0"/>
              </a:rPr>
              <a:t> and expect an answer of 3.33333 but get an answer of 3.</a:t>
            </a:r>
          </a:p>
          <a:p>
            <a:pPr marL="344487" indent="-342900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E" dirty="0">
                <a:solidFill>
                  <a:srgbClr val="000080"/>
                </a:solidFill>
                <a:cs typeface="Arial" charset="0"/>
              </a:rPr>
              <a:t>We are preforming </a:t>
            </a:r>
            <a:r>
              <a:rPr lang="en-IE" b="1" dirty="0">
                <a:solidFill>
                  <a:srgbClr val="000080"/>
                </a:solidFill>
                <a:cs typeface="Arial" charset="0"/>
              </a:rPr>
              <a:t>integer division </a:t>
            </a:r>
            <a:r>
              <a:rPr lang="en-IE" dirty="0">
                <a:solidFill>
                  <a:srgbClr val="000080"/>
                </a:solidFill>
                <a:cs typeface="Arial" charset="0"/>
              </a:rPr>
              <a:t>– that is, we are chopping off </a:t>
            </a:r>
            <a:r>
              <a:rPr lang="en-IE" b="1" dirty="0">
                <a:solidFill>
                  <a:srgbClr val="000080"/>
                </a:solidFill>
                <a:cs typeface="Arial" charset="0"/>
              </a:rPr>
              <a:t>ALL </a:t>
            </a:r>
            <a:r>
              <a:rPr lang="en-IE" dirty="0">
                <a:solidFill>
                  <a:srgbClr val="000080"/>
                </a:solidFill>
                <a:cs typeface="Arial" charset="0"/>
              </a:rPr>
              <a:t>information after the decimal point.  </a:t>
            </a:r>
          </a:p>
          <a:p>
            <a:pPr marL="1587" indent="0">
              <a:buClr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E" dirty="0">
              <a:solidFill>
                <a:srgbClr val="000080"/>
              </a:solidFill>
              <a:cs typeface="Arial" charset="0"/>
            </a:endParaRPr>
          </a:p>
          <a:p>
            <a:pPr marL="1587" indent="0">
              <a:buClr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E" dirty="0">
                <a:solidFill>
                  <a:srgbClr val="000080"/>
                </a:solidFill>
                <a:cs typeface="Arial" charset="0"/>
              </a:rPr>
              <a:t>To solve this problem we need to perform </a:t>
            </a:r>
            <a:r>
              <a:rPr lang="en-IE" b="1" dirty="0">
                <a:solidFill>
                  <a:srgbClr val="000080"/>
                </a:solidFill>
                <a:cs typeface="Arial" charset="0"/>
              </a:rPr>
              <a:t>Real Number Division </a:t>
            </a:r>
            <a:r>
              <a:rPr lang="en-IE" dirty="0">
                <a:solidFill>
                  <a:srgbClr val="000080"/>
                </a:solidFill>
                <a:cs typeface="Arial" charset="0"/>
              </a:rPr>
              <a:t>(called floating point division).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- Casting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1624870" y="2036146"/>
            <a:ext cx="5377511" cy="1002037"/>
          </a:xfrm>
          <a:prstGeom prst="rect">
            <a:avLst/>
          </a:prstGeom>
          <a:solidFill>
            <a:srgbClr val="B3E2FF"/>
          </a:solidFill>
          <a:ln>
            <a:solidFill>
              <a:srgbClr val="00008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-34131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E" sz="1600" dirty="0">
                <a:solidFill>
                  <a:srgbClr val="000080"/>
                </a:solidFill>
                <a:latin typeface="Courier New"/>
                <a:cs typeface="Courier New"/>
              </a:rPr>
              <a:t>int value = 10; </a:t>
            </a:r>
          </a:p>
          <a:p>
            <a:pPr indent="-34131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E" sz="1600" dirty="0">
                <a:solidFill>
                  <a:srgbClr val="000080"/>
                </a:solidFill>
                <a:latin typeface="Courier New"/>
                <a:cs typeface="Courier New"/>
              </a:rPr>
              <a:t>int n = 3;</a:t>
            </a:r>
          </a:p>
          <a:p>
            <a:pPr indent="-34131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E" sz="1600" dirty="0">
                <a:solidFill>
                  <a:srgbClr val="000080"/>
                </a:solidFill>
                <a:latin typeface="Courier New"/>
                <a:cs typeface="Courier New"/>
              </a:rPr>
              <a:t>System.out.println(value/n);</a:t>
            </a:r>
          </a:p>
        </p:txBody>
      </p:sp>
    </p:spTree>
    <p:extLst>
      <p:ext uri="{BB962C8B-B14F-4D97-AF65-F5344CB8AC3E}">
        <p14:creationId xmlns:p14="http://schemas.microsoft.com/office/powerpoint/2010/main" val="3546594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9144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80"/>
                </a:solidFill>
              </a:rPr>
              <a:t>There are two ways around this problem. The most obvious way is to make both sides of the calculation doubles – the result will then be a double.</a:t>
            </a:r>
          </a:p>
          <a:p>
            <a:pPr marL="91440" indent="0">
              <a:spcBef>
                <a:spcPts val="0"/>
              </a:spcBef>
              <a:buNone/>
            </a:pPr>
            <a:endParaRPr lang="en-US" sz="2000" dirty="0">
              <a:solidFill>
                <a:srgbClr val="000080"/>
              </a:solidFill>
              <a:cs typeface="Courier New"/>
            </a:endParaRPr>
          </a:p>
          <a:p>
            <a:pPr marL="91440" indent="0">
              <a:spcBef>
                <a:spcPts val="0"/>
              </a:spcBef>
              <a:buNone/>
            </a:pPr>
            <a:r>
              <a:rPr lang="en-IE" sz="2000" dirty="0">
                <a:solidFill>
                  <a:srgbClr val="000080"/>
                </a:solidFill>
                <a:cs typeface="Courier New"/>
              </a:rPr>
              <a:t>But you can also have a </a:t>
            </a:r>
            <a:r>
              <a:rPr lang="en-IE" sz="2000" b="1" dirty="0">
                <a:solidFill>
                  <a:srgbClr val="000080"/>
                </a:solidFill>
                <a:cs typeface="Courier New"/>
              </a:rPr>
              <a:t>Mixed Expression</a:t>
            </a:r>
            <a:r>
              <a:rPr lang="en-IE" sz="2000" dirty="0">
                <a:solidFill>
                  <a:srgbClr val="000080"/>
                </a:solidFill>
                <a:cs typeface="Courier New"/>
              </a:rPr>
              <a:t>:  If either side of the division is declared as a </a:t>
            </a:r>
            <a:r>
              <a:rPr lang="en-IE" sz="2000" b="1" dirty="0">
                <a:solidFill>
                  <a:srgbClr val="000080"/>
                </a:solidFill>
                <a:cs typeface="Courier New"/>
              </a:rPr>
              <a:t>double</a:t>
            </a:r>
            <a:r>
              <a:rPr lang="en-IE" sz="2000" dirty="0">
                <a:solidFill>
                  <a:srgbClr val="000080"/>
                </a:solidFill>
                <a:cs typeface="Courier New"/>
              </a:rPr>
              <a:t> – then you have what is called a mixed expression and the result will be the data-type of the highest precision – </a:t>
            </a:r>
            <a:r>
              <a:rPr lang="en-IE" sz="2000" dirty="0" err="1">
                <a:solidFill>
                  <a:srgbClr val="000080"/>
                </a:solidFill>
                <a:cs typeface="Courier New"/>
              </a:rPr>
              <a:t>ie</a:t>
            </a:r>
            <a:r>
              <a:rPr lang="en-IE" sz="2000" dirty="0">
                <a:solidFill>
                  <a:srgbClr val="000080"/>
                </a:solidFill>
                <a:cs typeface="Courier New"/>
              </a:rPr>
              <a:t> double.  </a:t>
            </a:r>
          </a:p>
          <a:p>
            <a:pPr indent="-34131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E" sz="1200" dirty="0">
              <a:solidFill>
                <a:srgbClr val="000080"/>
              </a:solidFill>
              <a:latin typeface="Courier New"/>
              <a:cs typeface="Courier New"/>
            </a:endParaRPr>
          </a:p>
          <a:p>
            <a:pPr indent="-34131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E" sz="1200" dirty="0">
              <a:solidFill>
                <a:srgbClr val="000080"/>
              </a:solidFill>
              <a:latin typeface="Courier New"/>
              <a:cs typeface="Courier New"/>
            </a:endParaRPr>
          </a:p>
          <a:p>
            <a:pPr indent="-34131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E" sz="1200" dirty="0">
              <a:solidFill>
                <a:srgbClr val="000080"/>
              </a:solidFill>
              <a:latin typeface="Courier New"/>
              <a:cs typeface="Courier New"/>
            </a:endParaRPr>
          </a:p>
          <a:p>
            <a:pPr indent="-34131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E" sz="1200" dirty="0">
              <a:solidFill>
                <a:srgbClr val="000080"/>
              </a:solidFill>
              <a:latin typeface="Courier New"/>
              <a:cs typeface="Courier New"/>
            </a:endParaRPr>
          </a:p>
          <a:p>
            <a:pPr indent="-34131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E" sz="1200" dirty="0">
              <a:solidFill>
                <a:srgbClr val="000080"/>
              </a:solidFill>
              <a:latin typeface="Courier New"/>
              <a:cs typeface="Courier New"/>
            </a:endParaRPr>
          </a:p>
          <a:p>
            <a:pPr indent="-34131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E" sz="1200" dirty="0">
              <a:solidFill>
                <a:srgbClr val="000080"/>
              </a:solidFill>
              <a:latin typeface="Courier New"/>
              <a:cs typeface="Courier New"/>
            </a:endParaRPr>
          </a:p>
          <a:p>
            <a:pPr indent="-34131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>
              <a:solidFill>
                <a:srgbClr val="000080"/>
              </a:solidFill>
            </a:endParaRPr>
          </a:p>
          <a:p>
            <a:pPr indent="-34131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dirty="0">
                <a:solidFill>
                  <a:srgbClr val="000080"/>
                </a:solidFill>
              </a:rPr>
              <a:t>This is a type of </a:t>
            </a:r>
            <a:r>
              <a:rPr lang="en-US" sz="2000" b="1" dirty="0">
                <a:solidFill>
                  <a:srgbClr val="000080"/>
                </a:solidFill>
              </a:rPr>
              <a:t>implicit type-casting </a:t>
            </a:r>
            <a:r>
              <a:rPr lang="en-US" sz="2000" dirty="0">
                <a:solidFill>
                  <a:srgbClr val="000080"/>
                </a:solidFill>
              </a:rPr>
              <a:t>called</a:t>
            </a:r>
            <a:r>
              <a:rPr lang="en-US" sz="2000" b="1" dirty="0">
                <a:solidFill>
                  <a:srgbClr val="000080"/>
                </a:solidFill>
              </a:rPr>
              <a:t> Number Promotion – </a:t>
            </a:r>
            <a:r>
              <a:rPr lang="en-US" sz="2000" dirty="0">
                <a:solidFill>
                  <a:srgbClr val="000080"/>
                </a:solidFill>
              </a:rPr>
              <a:t>the variable </a:t>
            </a:r>
            <a:r>
              <a:rPr lang="en-US" sz="2000" i="1" dirty="0">
                <a:solidFill>
                  <a:srgbClr val="000080"/>
                </a:solidFill>
              </a:rPr>
              <a:t>n</a:t>
            </a:r>
            <a:r>
              <a:rPr lang="en-US" sz="2000" dirty="0">
                <a:solidFill>
                  <a:srgbClr val="000080"/>
                </a:solidFill>
              </a:rPr>
              <a:t> is being promoted to a double (for this calculation only) which means the result will be a double</a:t>
            </a:r>
            <a:endParaRPr lang="en-US" sz="2000" b="1" dirty="0">
              <a:solidFill>
                <a:srgbClr val="000080"/>
              </a:solidFill>
            </a:endParaRPr>
          </a:p>
          <a:p>
            <a:pPr marL="114300" indent="0">
              <a:buNone/>
            </a:pPr>
            <a:endParaRPr lang="en-US" dirty="0">
              <a:solidFill>
                <a:srgbClr val="00008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- Casting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839986" y="3430128"/>
            <a:ext cx="6726849" cy="1428647"/>
          </a:xfrm>
          <a:prstGeom prst="rect">
            <a:avLst/>
          </a:prstGeom>
          <a:solidFill>
            <a:srgbClr val="B3E2FF"/>
          </a:solidFill>
          <a:ln>
            <a:solidFill>
              <a:srgbClr val="00008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-34131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E" dirty="0">
                <a:solidFill>
                  <a:srgbClr val="000080"/>
                </a:solidFill>
                <a:latin typeface="Courier New"/>
                <a:cs typeface="Courier New"/>
              </a:rPr>
              <a:t> double value = 10, answer; </a:t>
            </a:r>
          </a:p>
          <a:p>
            <a:pPr indent="-34131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E" dirty="0">
                <a:solidFill>
                  <a:srgbClr val="000080"/>
                </a:solidFill>
                <a:latin typeface="Courier New"/>
                <a:cs typeface="Courier New"/>
              </a:rPr>
              <a:t> int n = 3;</a:t>
            </a:r>
          </a:p>
          <a:p>
            <a:pPr indent="-34131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E" dirty="0">
                <a:solidFill>
                  <a:srgbClr val="000080"/>
                </a:solidFill>
                <a:latin typeface="Courier New"/>
                <a:cs typeface="Courier New"/>
              </a:rPr>
              <a:t> answer = value / n</a:t>
            </a:r>
          </a:p>
          <a:p>
            <a:pPr indent="-34131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E" dirty="0">
                <a:solidFill>
                  <a:srgbClr val="000080"/>
                </a:solidFill>
                <a:latin typeface="Courier New"/>
                <a:cs typeface="Courier New"/>
              </a:rPr>
              <a:t> System.out.println(answer); </a:t>
            </a:r>
          </a:p>
        </p:txBody>
      </p:sp>
    </p:spTree>
    <p:extLst>
      <p:ext uri="{BB962C8B-B14F-4D97-AF65-F5344CB8AC3E}">
        <p14:creationId xmlns:p14="http://schemas.microsoft.com/office/powerpoint/2010/main" val="9064506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76195" indent="-342900">
              <a:buClrTx/>
              <a:tabLst>
                <a:tab pos="311045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IE" sz="2400" dirty="0">
                <a:solidFill>
                  <a:srgbClr val="000080"/>
                </a:solidFill>
                <a:cs typeface="Arial" charset="0"/>
              </a:rPr>
              <a:t>If we want to keep both variables as </a:t>
            </a:r>
            <a:r>
              <a:rPr lang="en-IE" sz="2400" dirty="0" err="1">
                <a:solidFill>
                  <a:srgbClr val="000080"/>
                </a:solidFill>
                <a:cs typeface="Arial" charset="0"/>
              </a:rPr>
              <a:t>ints</a:t>
            </a:r>
            <a:r>
              <a:rPr lang="en-IE" sz="2400" dirty="0">
                <a:solidFill>
                  <a:srgbClr val="000080"/>
                </a:solidFill>
                <a:cs typeface="Arial" charset="0"/>
              </a:rPr>
              <a:t>, we can make an </a:t>
            </a:r>
            <a:r>
              <a:rPr lang="en-IE" sz="2400" b="1" dirty="0">
                <a:solidFill>
                  <a:srgbClr val="000080"/>
                </a:solidFill>
                <a:cs typeface="Arial" charset="0"/>
              </a:rPr>
              <a:t>explicit type-cast</a:t>
            </a:r>
            <a:r>
              <a:rPr lang="en-IE" sz="2400" dirty="0">
                <a:solidFill>
                  <a:srgbClr val="000080"/>
                </a:solidFill>
                <a:cs typeface="Arial" charset="0"/>
              </a:rPr>
              <a:t> for just this calculation by prefixing one of the operands with the data-type we want to use - using the following syntax:</a:t>
            </a:r>
          </a:p>
          <a:p>
            <a:pPr marL="33295" indent="0">
              <a:buClrTx/>
              <a:buNone/>
              <a:tabLst>
                <a:tab pos="311045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endParaRPr lang="en-IE" sz="2400" dirty="0">
              <a:solidFill>
                <a:srgbClr val="000080"/>
              </a:solidFill>
              <a:cs typeface="Arial" charset="0"/>
            </a:endParaRPr>
          </a:p>
          <a:p>
            <a:pPr marL="376195" indent="-342900">
              <a:buClrTx/>
              <a:tabLst>
                <a:tab pos="311045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endParaRPr lang="en-IE" sz="2400" dirty="0">
              <a:solidFill>
                <a:srgbClr val="000080"/>
              </a:solidFill>
              <a:cs typeface="Arial" charset="0"/>
            </a:endParaRPr>
          </a:p>
          <a:p>
            <a:pPr marL="376195" indent="-342900">
              <a:buClrTx/>
              <a:tabLst>
                <a:tab pos="311045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IE" sz="2400" dirty="0">
                <a:solidFill>
                  <a:srgbClr val="000080"/>
                </a:solidFill>
                <a:cs typeface="Arial" charset="0"/>
              </a:rPr>
              <a:t>In our program this would be,</a:t>
            </a:r>
          </a:p>
          <a:p>
            <a:pPr indent="-309605" algn="ctr">
              <a:lnSpc>
                <a:spcPct val="97000"/>
              </a:lnSpc>
              <a:buClrTx/>
              <a:buNone/>
              <a:tabLst>
                <a:tab pos="311045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endParaRPr lang="en-IE" sz="1800" dirty="0">
              <a:solidFill>
                <a:srgbClr val="000080"/>
              </a:solidFill>
              <a:cs typeface="Arial" charset="0"/>
            </a:endParaRPr>
          </a:p>
          <a:p>
            <a:pPr marL="376195" indent="-342900">
              <a:buClrTx/>
              <a:tabLst>
                <a:tab pos="311045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endParaRPr lang="en-IE" sz="2400" dirty="0">
              <a:solidFill>
                <a:srgbClr val="000080"/>
              </a:solidFill>
              <a:cs typeface="Arial" charset="0"/>
            </a:endParaRPr>
          </a:p>
          <a:p>
            <a:pPr marL="376195" indent="-342900">
              <a:buClrTx/>
              <a:tabLst>
                <a:tab pos="311045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US" sz="2400" dirty="0">
                <a:solidFill>
                  <a:srgbClr val="000080"/>
                </a:solidFill>
                <a:cs typeface="Arial" charset="0"/>
              </a:rPr>
              <a:t>So this considers </a:t>
            </a:r>
            <a:r>
              <a:rPr lang="en-US" sz="2400" i="1" dirty="0">
                <a:solidFill>
                  <a:srgbClr val="000080"/>
                </a:solidFill>
                <a:cs typeface="Arial" charset="0"/>
              </a:rPr>
              <a:t>value</a:t>
            </a:r>
            <a:r>
              <a:rPr lang="en-US" sz="2400" dirty="0">
                <a:solidFill>
                  <a:srgbClr val="000080"/>
                </a:solidFill>
                <a:cs typeface="Arial" charset="0"/>
              </a:rPr>
              <a:t> as a double just for this calculation which then causes </a:t>
            </a:r>
            <a:r>
              <a:rPr lang="en-US" sz="2400" i="1" dirty="0">
                <a:solidFill>
                  <a:srgbClr val="000080"/>
                </a:solidFill>
                <a:cs typeface="Arial" charset="0"/>
              </a:rPr>
              <a:t>n</a:t>
            </a:r>
            <a:r>
              <a:rPr lang="en-US" sz="2400" dirty="0">
                <a:solidFill>
                  <a:srgbClr val="000080"/>
                </a:solidFill>
                <a:cs typeface="Arial" charset="0"/>
              </a:rPr>
              <a:t> to be promoted to a double as well, as before.</a:t>
            </a:r>
            <a:endParaRPr lang="en-IE" sz="2400" dirty="0">
              <a:solidFill>
                <a:srgbClr val="000080"/>
              </a:solidFill>
              <a:cs typeface="Arial" charset="0"/>
            </a:endParaRPr>
          </a:p>
          <a:p>
            <a:endParaRPr lang="en-US" sz="2400" dirty="0"/>
          </a:p>
          <a:p>
            <a:endParaRPr lang="en-US" dirty="0">
              <a:solidFill>
                <a:srgbClr val="00008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- Casting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87458" y="2893204"/>
            <a:ext cx="5317980" cy="595269"/>
          </a:xfrm>
          <a:prstGeom prst="rect">
            <a:avLst/>
          </a:prstGeom>
          <a:solidFill>
            <a:srgbClr val="B3E2FF"/>
          </a:solidFill>
          <a:ln>
            <a:solidFill>
              <a:srgbClr val="000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309605" algn="ctr">
              <a:lnSpc>
                <a:spcPct val="97000"/>
              </a:lnSpc>
              <a:buClrTx/>
              <a:buNone/>
              <a:tabLst>
                <a:tab pos="311045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IE" dirty="0">
                <a:solidFill>
                  <a:srgbClr val="000080"/>
                </a:solidFill>
                <a:latin typeface="Courier New"/>
                <a:cs typeface="Courier New"/>
              </a:rPr>
              <a:t>(&lt;data type&gt;) &lt;expression&gt; ;</a:t>
            </a:r>
          </a:p>
        </p:txBody>
      </p:sp>
      <p:sp>
        <p:nvSpPr>
          <p:cNvPr id="5" name="Rectangle 4"/>
          <p:cNvSpPr/>
          <p:nvPr/>
        </p:nvSpPr>
        <p:spPr>
          <a:xfrm>
            <a:off x="1518006" y="4200408"/>
            <a:ext cx="5387432" cy="605191"/>
          </a:xfrm>
          <a:prstGeom prst="rect">
            <a:avLst/>
          </a:prstGeom>
          <a:solidFill>
            <a:srgbClr val="B3E2FF"/>
          </a:solidFill>
          <a:ln>
            <a:solidFill>
              <a:srgbClr val="00008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309605" algn="ctr">
              <a:lnSpc>
                <a:spcPct val="97000"/>
              </a:lnSpc>
              <a:buClrTx/>
              <a:buNone/>
              <a:tabLst>
                <a:tab pos="311045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IE" dirty="0">
                <a:solidFill>
                  <a:srgbClr val="000080"/>
                </a:solidFill>
                <a:latin typeface="Courier New"/>
                <a:cs typeface="Courier New"/>
              </a:rPr>
              <a:t>answer = (double) value / n;</a:t>
            </a:r>
          </a:p>
        </p:txBody>
      </p:sp>
    </p:spTree>
    <p:extLst>
      <p:ext uri="{BB962C8B-B14F-4D97-AF65-F5344CB8AC3E}">
        <p14:creationId xmlns:p14="http://schemas.microsoft.com/office/powerpoint/2010/main" val="31053008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8649" y="2954554"/>
            <a:ext cx="8029576" cy="25318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6600"/>
                </a:solidFill>
              </a:rPr>
              <a:t>To amend this in our program, we declare the radius as a </a:t>
            </a:r>
            <a:r>
              <a:rPr lang="en-US" sz="2400" b="1" dirty="0">
                <a:solidFill>
                  <a:srgbClr val="FF6600"/>
                </a:solidFill>
              </a:rPr>
              <a:t>double</a:t>
            </a:r>
            <a:r>
              <a:rPr lang="en-US" sz="2400" dirty="0">
                <a:solidFill>
                  <a:srgbClr val="FF6600"/>
                </a:solidFill>
              </a:rPr>
              <a:t> and </a:t>
            </a:r>
            <a:r>
              <a:rPr lang="en-US" sz="2400" b="1" dirty="0">
                <a:solidFill>
                  <a:srgbClr val="FF6600"/>
                </a:solidFill>
              </a:rPr>
              <a:t>cast</a:t>
            </a:r>
            <a:r>
              <a:rPr lang="en-US" sz="2400" dirty="0">
                <a:solidFill>
                  <a:srgbClr val="FF6600"/>
                </a:solidFill>
              </a:rPr>
              <a:t> our answer as a </a:t>
            </a:r>
            <a:r>
              <a:rPr lang="en-US" sz="2400" b="1" dirty="0">
                <a:solidFill>
                  <a:srgbClr val="FF6600"/>
                </a:solidFill>
              </a:rPr>
              <a:t>double </a:t>
            </a:r>
            <a:r>
              <a:rPr lang="en-US" sz="2400" dirty="0">
                <a:solidFill>
                  <a:srgbClr val="FF6600"/>
                </a:solidFill>
              </a:rPr>
              <a:t>to save everything after the decimal point.</a:t>
            </a:r>
          </a:p>
          <a:p>
            <a:endParaRPr lang="en-US" sz="2400" dirty="0">
              <a:solidFill>
                <a:srgbClr val="000080"/>
              </a:solidFill>
            </a:endParaRPr>
          </a:p>
          <a:p>
            <a:pPr marL="114300" indent="0">
              <a:buNone/>
            </a:pPr>
            <a:r>
              <a:rPr lang="en-IE" sz="2400" dirty="0">
                <a:solidFill>
                  <a:srgbClr val="000080"/>
                </a:solidFill>
                <a:latin typeface="Courier"/>
                <a:cs typeface="Courier"/>
              </a:rPr>
              <a:t>//Calculations</a:t>
            </a:r>
          </a:p>
          <a:p>
            <a:pPr marL="114300" indent="0">
              <a:buNone/>
            </a:pPr>
            <a:r>
              <a:rPr lang="en-IE" sz="2400" dirty="0">
                <a:solidFill>
                  <a:srgbClr val="000080"/>
                </a:solidFill>
                <a:latin typeface="Courier"/>
                <a:cs typeface="Courier"/>
              </a:rPr>
              <a:t>radius = diameter/2;</a:t>
            </a:r>
          </a:p>
          <a:p>
            <a:pPr marL="114300" indent="0">
              <a:buNone/>
            </a:pPr>
            <a:r>
              <a:rPr lang="en-IE" sz="2400" dirty="0">
                <a:solidFill>
                  <a:srgbClr val="000080"/>
                </a:solidFill>
                <a:latin typeface="Courier"/>
                <a:cs typeface="Courier"/>
              </a:rPr>
              <a:t>circumference = (double)3.14 * (radius + radius); // perimeter of a circle - length of the outside(2*pie*r)</a:t>
            </a:r>
          </a:p>
          <a:p>
            <a:pPr marL="114300" indent="0">
              <a:buNone/>
            </a:pPr>
            <a:r>
              <a:rPr lang="en-IE" sz="2400" dirty="0">
                <a:solidFill>
                  <a:srgbClr val="000080"/>
                </a:solidFill>
                <a:latin typeface="Courier"/>
                <a:cs typeface="Courier"/>
              </a:rPr>
              <a:t>area = (double)3.14 * (radius * radius);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Circle2</a:t>
            </a:r>
          </a:p>
        </p:txBody>
      </p:sp>
    </p:spTree>
    <p:extLst>
      <p:ext uri="{BB962C8B-B14F-4D97-AF65-F5344CB8AC3E}">
        <p14:creationId xmlns:p14="http://schemas.microsoft.com/office/powerpoint/2010/main" val="35881210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69875" indent="-269875"/>
            <a:r>
              <a:rPr lang="en-US" sz="2400" dirty="0">
                <a:solidFill>
                  <a:srgbClr val="000080"/>
                </a:solidFill>
              </a:rPr>
              <a:t>So far we have looked at double to store real number and </a:t>
            </a:r>
            <a:r>
              <a:rPr lang="en-US" sz="2400" dirty="0" err="1">
                <a:solidFill>
                  <a:srgbClr val="000080"/>
                </a:solidFill>
              </a:rPr>
              <a:t>int</a:t>
            </a:r>
            <a:r>
              <a:rPr lang="en-US" sz="2400" dirty="0">
                <a:solidFill>
                  <a:srgbClr val="000080"/>
                </a:solidFill>
              </a:rPr>
              <a:t> to store integer numbers.  What about words and sentences? </a:t>
            </a:r>
          </a:p>
          <a:p>
            <a:pPr marL="269875" indent="-269875"/>
            <a:r>
              <a:rPr lang="en-US" sz="2400" dirty="0">
                <a:solidFill>
                  <a:srgbClr val="000080"/>
                </a:solidFill>
              </a:rPr>
              <a:t>It is possible to store a word or a string of letters as one variable using the data-type </a:t>
            </a:r>
            <a:r>
              <a:rPr lang="en-US" sz="2400" b="1" dirty="0">
                <a:solidFill>
                  <a:srgbClr val="000080"/>
                </a:solidFill>
              </a:rPr>
              <a:t>String</a:t>
            </a:r>
          </a:p>
          <a:p>
            <a:pPr marL="269875" indent="-269875" algn="ctr">
              <a:buNone/>
            </a:pPr>
            <a:r>
              <a:rPr lang="en-US" sz="2400" dirty="0">
                <a:solidFill>
                  <a:srgbClr val="FF6600"/>
                </a:solidFill>
                <a:latin typeface="Courier"/>
                <a:cs typeface="Courier"/>
              </a:rPr>
              <a:t>String &lt;variable name&gt;;</a:t>
            </a:r>
            <a:endParaRPr lang="en-US" sz="2400" b="1" dirty="0">
              <a:solidFill>
                <a:srgbClr val="FF6600"/>
              </a:solidFill>
            </a:endParaRPr>
          </a:p>
          <a:p>
            <a:pPr marL="269875" indent="-269875"/>
            <a:r>
              <a:rPr lang="en-US" sz="2400" dirty="0">
                <a:solidFill>
                  <a:srgbClr val="000080"/>
                </a:solidFill>
              </a:rPr>
              <a:t>Like all data-types, Strings variable names start with a small letter.  For example,</a:t>
            </a:r>
          </a:p>
          <a:p>
            <a:pPr marL="269875" indent="-269875" algn="ctr">
              <a:buNone/>
            </a:pPr>
            <a:r>
              <a:rPr lang="en-US" sz="2400" dirty="0">
                <a:solidFill>
                  <a:srgbClr val="FF6600"/>
                </a:solidFill>
                <a:latin typeface="Courier"/>
                <a:cs typeface="Courier"/>
              </a:rPr>
              <a:t>String word;</a:t>
            </a:r>
          </a:p>
          <a:p>
            <a:pPr marL="269875" indent="-269875"/>
            <a:r>
              <a:rPr lang="en-US" sz="2400" b="1" dirty="0">
                <a:solidFill>
                  <a:srgbClr val="000080"/>
                </a:solidFill>
              </a:rPr>
              <a:t>Strings </a:t>
            </a:r>
            <a:r>
              <a:rPr lang="en-US" sz="2400" dirty="0">
                <a:solidFill>
                  <a:srgbClr val="000080"/>
                </a:solidFill>
              </a:rPr>
              <a:t> are initialized by putting the word inside double quotes “”</a:t>
            </a:r>
          </a:p>
          <a:p>
            <a:pPr marL="114300" indent="0" algn="ctr">
              <a:buNone/>
            </a:pPr>
            <a:r>
              <a:rPr lang="en-US" sz="2400" dirty="0">
                <a:solidFill>
                  <a:srgbClr val="FF6600"/>
                </a:solidFill>
                <a:latin typeface="Courier"/>
                <a:cs typeface="Courier"/>
              </a:rPr>
              <a:t>String word;</a:t>
            </a:r>
          </a:p>
          <a:p>
            <a:pPr marL="114300" indent="0" algn="ctr">
              <a:buNone/>
            </a:pPr>
            <a:r>
              <a:rPr lang="en-US" sz="2400" dirty="0">
                <a:solidFill>
                  <a:srgbClr val="FF6600"/>
                </a:solidFill>
                <a:latin typeface="Courier"/>
                <a:cs typeface="Courier"/>
              </a:rPr>
              <a:t>word = “yes”;</a:t>
            </a:r>
          </a:p>
          <a:p>
            <a:endParaRPr lang="en-US" sz="2400" dirty="0">
              <a:solidFill>
                <a:srgbClr val="000080"/>
              </a:solidFill>
            </a:endParaRPr>
          </a:p>
          <a:p>
            <a:endParaRPr lang="en-US" sz="2400" b="1" dirty="0">
              <a:solidFill>
                <a:srgbClr val="00008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Data-type - Strings</a:t>
            </a:r>
          </a:p>
        </p:txBody>
      </p:sp>
      <p:pic>
        <p:nvPicPr>
          <p:cNvPr id="2050" name="Picture 2" descr="http://i.stack.imgur.com/ZsAV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2" t="29370" r="51737" b="53635"/>
          <a:stretch/>
        </p:blipFill>
        <p:spPr bwMode="auto">
          <a:xfrm rot="20262362">
            <a:off x="7425557" y="5693566"/>
            <a:ext cx="1545021" cy="36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2181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10305"/>
            <a:ext cx="3886200" cy="4590950"/>
          </a:xfrm>
          <a:ln>
            <a:solidFill>
              <a:srgbClr val="FF66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FF6600"/>
                </a:solidFill>
              </a:rPr>
              <a:t>GUI I/0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80"/>
                </a:solidFill>
              </a:rPr>
              <a:t>Graphical User Interface Input and Output</a:t>
            </a:r>
          </a:p>
          <a:p>
            <a:pPr marL="0" indent="0">
              <a:buNone/>
            </a:pPr>
            <a:endParaRPr lang="en-US" sz="2800" dirty="0">
              <a:solidFill>
                <a:srgbClr val="000080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80"/>
                </a:solidFill>
              </a:rPr>
              <a:t>So far we have looked at </a:t>
            </a:r>
            <a:r>
              <a:rPr lang="en-US" sz="2800" b="1" dirty="0">
                <a:solidFill>
                  <a:srgbClr val="000080"/>
                </a:solidFill>
              </a:rPr>
              <a:t>command line</a:t>
            </a:r>
            <a:r>
              <a:rPr lang="en-US" sz="2800" dirty="0">
                <a:solidFill>
                  <a:srgbClr val="000080"/>
                </a:solidFill>
              </a:rPr>
              <a:t> input / output – using the </a:t>
            </a:r>
            <a:r>
              <a:rPr lang="en-US" sz="2800" dirty="0" err="1">
                <a:solidFill>
                  <a:srgbClr val="000080"/>
                </a:solidFill>
              </a:rPr>
              <a:t>System.out</a:t>
            </a:r>
            <a:r>
              <a:rPr lang="en-US" sz="2800" dirty="0">
                <a:solidFill>
                  <a:srgbClr val="000080"/>
                </a:solidFill>
              </a:rPr>
              <a:t>, System.in and Scanner class. </a:t>
            </a:r>
          </a:p>
          <a:p>
            <a:pPr marL="0" indent="0">
              <a:buNone/>
            </a:pPr>
            <a:endParaRPr lang="en-US" sz="2800" dirty="0">
              <a:solidFill>
                <a:srgbClr val="000080"/>
              </a:solidFill>
            </a:endParaRP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10305"/>
            <a:ext cx="3886200" cy="4590950"/>
          </a:xfrm>
          <a:ln>
            <a:solidFill>
              <a:srgbClr val="FF66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000080"/>
                </a:solidFill>
              </a:rPr>
              <a:t>We can also have GUI input and output.</a:t>
            </a:r>
          </a:p>
          <a:p>
            <a:pPr lvl="1"/>
            <a:r>
              <a:rPr lang="en-US" sz="2800" b="1" dirty="0">
                <a:solidFill>
                  <a:srgbClr val="000080"/>
                </a:solidFill>
              </a:rPr>
              <a:t>Pop-up windows, </a:t>
            </a:r>
            <a:r>
              <a:rPr lang="en-US" sz="2800" b="1" dirty="0" err="1">
                <a:solidFill>
                  <a:srgbClr val="000080"/>
                </a:solidFill>
              </a:rPr>
              <a:t>etc</a:t>
            </a:r>
            <a:endParaRPr lang="en-US" sz="2800" b="1" dirty="0">
              <a:solidFill>
                <a:srgbClr val="000080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000080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80"/>
                </a:solidFill>
              </a:rPr>
              <a:t>One way of doing this is using the </a:t>
            </a:r>
            <a:r>
              <a:rPr lang="en-US" sz="2800" b="1" dirty="0" err="1">
                <a:solidFill>
                  <a:srgbClr val="000080"/>
                </a:solidFill>
              </a:rPr>
              <a:t>JOptionPane</a:t>
            </a:r>
            <a:r>
              <a:rPr lang="en-US" sz="2800" dirty="0">
                <a:solidFill>
                  <a:srgbClr val="000080"/>
                </a:solidFill>
              </a:rPr>
              <a:t> class. </a:t>
            </a:r>
          </a:p>
          <a:p>
            <a:endParaRPr lang="en-I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80"/>
                </a:solidFill>
                <a:latin typeface="+mn-lt"/>
              </a:rPr>
              <a:t>GUI I/O - </a:t>
            </a:r>
            <a:r>
              <a:rPr lang="en-US" b="1" dirty="0" err="1">
                <a:solidFill>
                  <a:srgbClr val="000080"/>
                </a:solidFill>
                <a:latin typeface="+mn-lt"/>
              </a:rPr>
              <a:t>JOptionPane</a:t>
            </a:r>
            <a:endParaRPr lang="en-US" b="1" dirty="0">
              <a:solidFill>
                <a:srgbClr val="000080"/>
              </a:solidFill>
              <a:latin typeface="+mn-lt"/>
            </a:endParaRPr>
          </a:p>
        </p:txBody>
      </p:sp>
      <p:pic>
        <p:nvPicPr>
          <p:cNvPr id="4098" name="Picture 2" descr="http://www.codeproject.com/KB/java/Graphics/Cap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516" y="4508938"/>
            <a:ext cx="2151478" cy="145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42751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28650" y="3105807"/>
            <a:ext cx="7317171" cy="930165"/>
          </a:xfrm>
          <a:prstGeom prst="roundRect">
            <a:avLst/>
          </a:prstGeom>
          <a:solidFill>
            <a:srgbClr val="B3E2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 err="1">
                <a:solidFill>
                  <a:srgbClr val="000080"/>
                </a:solidFill>
              </a:rPr>
              <a:t>JOptionPane</a:t>
            </a:r>
            <a:r>
              <a:rPr lang="en-US" sz="3200" b="1" dirty="0">
                <a:solidFill>
                  <a:srgbClr val="000080"/>
                </a:solidFill>
              </a:rPr>
              <a:t> </a:t>
            </a:r>
            <a:r>
              <a:rPr lang="en-US" sz="3200" dirty="0">
                <a:solidFill>
                  <a:srgbClr val="000080"/>
                </a:solidFill>
              </a:rPr>
              <a:t>is a class with a number of associated methods, the two we will be concerned with are:</a:t>
            </a:r>
          </a:p>
          <a:p>
            <a:pPr marL="0" lvl="1" indent="0">
              <a:buNone/>
            </a:pPr>
            <a:endParaRPr lang="en-US" sz="3200" b="1" dirty="0">
              <a:solidFill>
                <a:srgbClr val="000080"/>
              </a:solidFill>
            </a:endParaRPr>
          </a:p>
          <a:p>
            <a:pPr marL="0" lvl="1" indent="0">
              <a:buNone/>
            </a:pPr>
            <a:r>
              <a:rPr lang="en-US" sz="3200" b="1" dirty="0" err="1">
                <a:solidFill>
                  <a:srgbClr val="000080"/>
                </a:solidFill>
              </a:rPr>
              <a:t>showInputDialog</a:t>
            </a:r>
            <a:r>
              <a:rPr lang="en-US" sz="3200" b="1" dirty="0">
                <a:solidFill>
                  <a:srgbClr val="000080"/>
                </a:solidFill>
              </a:rPr>
              <a:t>()  - </a:t>
            </a:r>
            <a:r>
              <a:rPr lang="en-US" sz="3200" dirty="0">
                <a:solidFill>
                  <a:srgbClr val="000080"/>
                </a:solidFill>
              </a:rPr>
              <a:t>accepting input</a:t>
            </a:r>
          </a:p>
          <a:p>
            <a:pPr marL="0" lvl="1" indent="0">
              <a:buNone/>
            </a:pPr>
            <a:r>
              <a:rPr lang="en-US" sz="3200" b="1" dirty="0" err="1">
                <a:solidFill>
                  <a:srgbClr val="000080"/>
                </a:solidFill>
              </a:rPr>
              <a:t>showMessageDialog</a:t>
            </a:r>
            <a:r>
              <a:rPr lang="en-US" sz="3200" b="1" dirty="0">
                <a:solidFill>
                  <a:srgbClr val="000080"/>
                </a:solidFill>
              </a:rPr>
              <a:t>() </a:t>
            </a:r>
            <a:r>
              <a:rPr lang="en-US" sz="3200" dirty="0">
                <a:solidFill>
                  <a:srgbClr val="000080"/>
                </a:solidFill>
              </a:rPr>
              <a:t> - displaying output</a:t>
            </a:r>
          </a:p>
          <a:p>
            <a:endParaRPr lang="en-US" sz="3200" dirty="0">
              <a:solidFill>
                <a:srgbClr val="000080"/>
              </a:solidFill>
            </a:endParaRPr>
          </a:p>
          <a:p>
            <a:r>
              <a:rPr lang="en-US" sz="3200" dirty="0">
                <a:solidFill>
                  <a:srgbClr val="000080"/>
                </a:solidFill>
              </a:rPr>
              <a:t>To use </a:t>
            </a:r>
            <a:r>
              <a:rPr lang="en-US" sz="3200" dirty="0" err="1">
                <a:solidFill>
                  <a:srgbClr val="000080"/>
                </a:solidFill>
              </a:rPr>
              <a:t>JOptionPane</a:t>
            </a:r>
            <a:r>
              <a:rPr lang="en-US" sz="3200" dirty="0">
                <a:solidFill>
                  <a:srgbClr val="000080"/>
                </a:solidFill>
              </a:rPr>
              <a:t> we must first import the package it belongs to: </a:t>
            </a:r>
          </a:p>
          <a:p>
            <a:pPr marL="114300" indent="0" algn="ctr">
              <a:buNone/>
            </a:pPr>
            <a:r>
              <a:rPr lang="en-US" sz="3200" dirty="0">
                <a:solidFill>
                  <a:srgbClr val="FF6600"/>
                </a:solidFill>
                <a:cs typeface="Courier New"/>
              </a:rPr>
              <a:t>import </a:t>
            </a:r>
            <a:r>
              <a:rPr lang="en-US" sz="3200" dirty="0" err="1">
                <a:solidFill>
                  <a:srgbClr val="FF6600"/>
                </a:solidFill>
                <a:cs typeface="Courier New"/>
              </a:rPr>
              <a:t>javax.swing.JOptionPane</a:t>
            </a:r>
            <a:r>
              <a:rPr lang="en-US" sz="3200" dirty="0">
                <a:solidFill>
                  <a:srgbClr val="FF6600"/>
                </a:solidFill>
                <a:cs typeface="Courier New"/>
              </a:rPr>
              <a:t>;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/>
          </a:p>
          <a:p>
            <a:pPr marL="411480" lvl="1" indent="0">
              <a:buNone/>
            </a:pPr>
            <a:endParaRPr lang="en-US" b="1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JOptionPane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9543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91714" y="5386540"/>
            <a:ext cx="7664010" cy="930165"/>
          </a:xfrm>
          <a:prstGeom prst="roundRect">
            <a:avLst/>
          </a:prstGeom>
          <a:solidFill>
            <a:srgbClr val="B3E2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" name="Rounded Rectangle 3"/>
          <p:cNvSpPr/>
          <p:nvPr/>
        </p:nvSpPr>
        <p:spPr>
          <a:xfrm>
            <a:off x="691714" y="2727423"/>
            <a:ext cx="7317171" cy="930165"/>
          </a:xfrm>
          <a:prstGeom prst="roundRect">
            <a:avLst/>
          </a:prstGeom>
          <a:solidFill>
            <a:srgbClr val="B3E2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 err="1">
                <a:solidFill>
                  <a:srgbClr val="000080"/>
                </a:solidFill>
              </a:rPr>
              <a:t>showInputDialog</a:t>
            </a:r>
            <a:r>
              <a:rPr lang="en-US" sz="1800" dirty="0">
                <a:solidFill>
                  <a:srgbClr val="000080"/>
                </a:solidFill>
              </a:rPr>
              <a:t>() accepts input as a String from the user.  It has two arguments:</a:t>
            </a:r>
          </a:p>
          <a:p>
            <a:pPr lvl="1"/>
            <a:r>
              <a:rPr lang="en-US" dirty="0">
                <a:solidFill>
                  <a:srgbClr val="000080"/>
                </a:solidFill>
              </a:rPr>
              <a:t>the first argument is </a:t>
            </a:r>
            <a:r>
              <a:rPr lang="en-US" b="1" dirty="0">
                <a:solidFill>
                  <a:srgbClr val="000080"/>
                </a:solidFill>
              </a:rPr>
              <a:t>null</a:t>
            </a:r>
          </a:p>
          <a:p>
            <a:pPr lvl="1"/>
            <a:r>
              <a:rPr lang="en-US" dirty="0">
                <a:solidFill>
                  <a:srgbClr val="000080"/>
                </a:solidFill>
              </a:rPr>
              <a:t>the second argument is a </a:t>
            </a:r>
            <a:r>
              <a:rPr lang="en-US" b="1" dirty="0">
                <a:solidFill>
                  <a:srgbClr val="000080"/>
                </a:solidFill>
              </a:rPr>
              <a:t>literal string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000080"/>
                </a:solidFill>
              </a:rPr>
              <a:t>    and it returns a </a:t>
            </a:r>
            <a:r>
              <a:rPr lang="en-US" sz="1800" b="1" dirty="0">
                <a:solidFill>
                  <a:srgbClr val="000080"/>
                </a:solidFill>
              </a:rPr>
              <a:t>String</a:t>
            </a:r>
            <a:r>
              <a:rPr lang="en-US" sz="1800" dirty="0">
                <a:solidFill>
                  <a:srgbClr val="000080"/>
                </a:solidFill>
              </a:rPr>
              <a:t>.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000080"/>
                </a:solidFill>
                <a:latin typeface="Courier New"/>
                <a:cs typeface="Courier New"/>
              </a:rPr>
              <a:t>String result; 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000080"/>
                </a:solidFill>
                <a:latin typeface="Courier New"/>
                <a:cs typeface="Courier New"/>
              </a:rPr>
              <a:t>result = </a:t>
            </a:r>
            <a:r>
              <a:rPr lang="en-US" sz="1800" dirty="0" err="1">
                <a:solidFill>
                  <a:srgbClr val="000080"/>
                </a:solidFill>
                <a:latin typeface="Courier New"/>
                <a:cs typeface="Courier New"/>
              </a:rPr>
              <a:t>JOptionPane.showInputDialog</a:t>
            </a:r>
            <a:r>
              <a:rPr lang="en-US" sz="1800" dirty="0">
                <a:solidFill>
                  <a:srgbClr val="000080"/>
                </a:solidFill>
                <a:latin typeface="Courier New"/>
                <a:cs typeface="Courier New"/>
              </a:rPr>
              <a:t>(null, “What is your name”);</a:t>
            </a:r>
          </a:p>
          <a:p>
            <a:pPr marL="114300" indent="0">
              <a:buNone/>
            </a:pPr>
            <a:endParaRPr lang="en-US" sz="1800" dirty="0">
              <a:solidFill>
                <a:srgbClr val="000080"/>
              </a:solidFill>
              <a:latin typeface="Courier New"/>
              <a:cs typeface="Courier New"/>
            </a:endParaRPr>
          </a:p>
          <a:p>
            <a:r>
              <a:rPr lang="en-US" sz="1800" dirty="0" err="1">
                <a:solidFill>
                  <a:srgbClr val="000080"/>
                </a:solidFill>
              </a:rPr>
              <a:t>showMessageDialog</a:t>
            </a:r>
            <a:r>
              <a:rPr lang="en-US" sz="1800" dirty="0">
                <a:solidFill>
                  <a:srgbClr val="000080"/>
                </a:solidFill>
              </a:rPr>
              <a:t>() displays output for the user.  It has two arguments: </a:t>
            </a:r>
          </a:p>
          <a:p>
            <a:pPr lvl="1"/>
            <a:r>
              <a:rPr lang="en-US" dirty="0">
                <a:solidFill>
                  <a:srgbClr val="000080"/>
                </a:solidFill>
              </a:rPr>
              <a:t>the first argument is </a:t>
            </a:r>
            <a:r>
              <a:rPr lang="en-US" b="1" dirty="0">
                <a:solidFill>
                  <a:srgbClr val="000080"/>
                </a:solidFill>
              </a:rPr>
              <a:t>null</a:t>
            </a:r>
          </a:p>
          <a:p>
            <a:pPr lvl="1"/>
            <a:r>
              <a:rPr lang="en-US" dirty="0">
                <a:solidFill>
                  <a:srgbClr val="000080"/>
                </a:solidFill>
              </a:rPr>
              <a:t>the second argument is a </a:t>
            </a:r>
            <a:r>
              <a:rPr lang="en-US" b="1" dirty="0">
                <a:solidFill>
                  <a:srgbClr val="000080"/>
                </a:solidFill>
              </a:rPr>
              <a:t>literal string</a:t>
            </a:r>
          </a:p>
          <a:p>
            <a:pPr marL="411480" lvl="1" indent="0">
              <a:buNone/>
            </a:pPr>
            <a:r>
              <a:rPr lang="en-US" dirty="0">
                <a:solidFill>
                  <a:srgbClr val="000080"/>
                </a:solidFill>
              </a:rPr>
              <a:t>and it does not return anything.</a:t>
            </a:r>
          </a:p>
          <a:p>
            <a:pPr marL="411480" lvl="1" indent="0">
              <a:buNone/>
            </a:pPr>
            <a:endParaRPr lang="en-US" dirty="0">
              <a:solidFill>
                <a:srgbClr val="000080"/>
              </a:solidFill>
              <a:latin typeface="Courier New"/>
              <a:cs typeface="Courier New"/>
            </a:endParaRPr>
          </a:p>
          <a:p>
            <a:pPr marL="114300" indent="0">
              <a:buNone/>
            </a:pPr>
            <a:r>
              <a:rPr lang="en-US" sz="1800" dirty="0" err="1">
                <a:solidFill>
                  <a:srgbClr val="000080"/>
                </a:solidFill>
                <a:latin typeface="Courier New"/>
                <a:cs typeface="Courier New"/>
              </a:rPr>
              <a:t>JOptionPane.showMessageDialog</a:t>
            </a:r>
            <a:r>
              <a:rPr lang="en-US" sz="1800" dirty="0">
                <a:solidFill>
                  <a:srgbClr val="000080"/>
                </a:solidFill>
                <a:latin typeface="Courier New"/>
                <a:cs typeface="Courier New"/>
              </a:rPr>
              <a:t>(null, “Hello” + result + “!”);</a:t>
            </a:r>
          </a:p>
          <a:p>
            <a:endParaRPr lang="en-US" sz="1800" dirty="0">
              <a:solidFill>
                <a:srgbClr val="00008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JOptionPane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998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>
                <a:solidFill>
                  <a:srgbClr val="000080"/>
                </a:solidFill>
              </a:rPr>
              <a:t>result = </a:t>
            </a:r>
            <a:r>
              <a:rPr lang="en-IE" dirty="0" err="1">
                <a:solidFill>
                  <a:srgbClr val="000080"/>
                </a:solidFill>
              </a:rPr>
              <a:t>Integer.parseInt</a:t>
            </a:r>
            <a:r>
              <a:rPr lang="en-IE" dirty="0">
                <a:solidFill>
                  <a:srgbClr val="000080"/>
                </a:solidFill>
              </a:rPr>
              <a:t>(num1Int);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Parse a string to a </a:t>
            </a:r>
            <a:r>
              <a:rPr lang="en-IE" dirty="0" err="1"/>
              <a:t>Int</a:t>
            </a:r>
            <a:r>
              <a:rPr lang="en-IE" dirty="0"/>
              <a:t>/Double</a:t>
            </a:r>
          </a:p>
        </p:txBody>
      </p:sp>
    </p:spTree>
    <p:extLst>
      <p:ext uri="{BB962C8B-B14F-4D97-AF65-F5344CB8AC3E}">
        <p14:creationId xmlns:p14="http://schemas.microsoft.com/office/powerpoint/2010/main" val="32816609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0080"/>
                </a:solidFill>
                <a:cs typeface="Courier New"/>
              </a:rPr>
              <a:t>Step 1: </a:t>
            </a:r>
            <a:r>
              <a:rPr lang="en-US" sz="2400" dirty="0">
                <a:solidFill>
                  <a:srgbClr val="000080"/>
                </a:solidFill>
                <a:cs typeface="Courier New"/>
              </a:rPr>
              <a:t>Declare variables for both Strings and </a:t>
            </a:r>
            <a:r>
              <a:rPr lang="en-US" sz="2400" dirty="0" err="1">
                <a:solidFill>
                  <a:srgbClr val="000080"/>
                </a:solidFill>
                <a:cs typeface="Courier New"/>
              </a:rPr>
              <a:t>Int</a:t>
            </a:r>
            <a:r>
              <a:rPr lang="en-US" sz="2400" dirty="0">
                <a:solidFill>
                  <a:srgbClr val="000080"/>
                </a:solidFill>
                <a:cs typeface="Courier New"/>
              </a:rPr>
              <a:t>/Doubles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80"/>
                </a:solidFill>
                <a:cs typeface="Courier New"/>
              </a:rPr>
              <a:t>Step 2: </a:t>
            </a:r>
            <a:r>
              <a:rPr lang="en-US" sz="2400" dirty="0">
                <a:solidFill>
                  <a:srgbClr val="000080"/>
                </a:solidFill>
                <a:cs typeface="Courier New"/>
              </a:rPr>
              <a:t>import </a:t>
            </a:r>
            <a:r>
              <a:rPr lang="en-US" sz="2400" dirty="0" err="1">
                <a:solidFill>
                  <a:srgbClr val="000080"/>
                </a:solidFill>
                <a:cs typeface="Courier New"/>
              </a:rPr>
              <a:t>javax.swing.JOptionPane</a:t>
            </a:r>
            <a:r>
              <a:rPr lang="en-US" sz="2400" dirty="0">
                <a:solidFill>
                  <a:srgbClr val="000080"/>
                </a:solidFill>
                <a:cs typeface="Courier New"/>
              </a:rPr>
              <a:t>;</a:t>
            </a:r>
          </a:p>
          <a:p>
            <a:pPr marL="0" indent="0">
              <a:buNone/>
            </a:pPr>
            <a:endParaRPr lang="en-US" sz="2400" dirty="0">
              <a:solidFill>
                <a:srgbClr val="FF6600"/>
              </a:solidFill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FF6600"/>
                </a:solidFill>
                <a:cs typeface="Courier New"/>
              </a:rPr>
              <a:t>Input</a:t>
            </a:r>
          </a:p>
          <a:p>
            <a:pPr marL="0" indent="0">
              <a:buNone/>
            </a:pPr>
            <a:r>
              <a:rPr lang="en-US" sz="2400" b="1">
                <a:solidFill>
                  <a:srgbClr val="000080"/>
                </a:solidFill>
                <a:latin typeface="Courier New"/>
                <a:cs typeface="Courier New"/>
              </a:rPr>
              <a:t>Step </a:t>
            </a:r>
            <a:r>
              <a:rPr lang="en-US" sz="2400">
                <a:solidFill>
                  <a:srgbClr val="000080"/>
                </a:solidFill>
                <a:latin typeface="Courier New"/>
                <a:cs typeface="Courier New"/>
              </a:rPr>
              <a:t>3:&lt;what </a:t>
            </a:r>
            <a:r>
              <a:rPr lang="en-US" sz="2400" dirty="0">
                <a:solidFill>
                  <a:srgbClr val="000080"/>
                </a:solidFill>
                <a:latin typeface="Courier New"/>
                <a:cs typeface="Courier New"/>
              </a:rPr>
              <a:t>string </a:t>
            </a:r>
            <a:r>
              <a:rPr lang="en-US" sz="2400">
                <a:solidFill>
                  <a:srgbClr val="000080"/>
                </a:solidFill>
                <a:latin typeface="Courier New"/>
                <a:cs typeface="Courier New"/>
              </a:rPr>
              <a:t>is called&gt; </a:t>
            </a:r>
            <a:r>
              <a:rPr lang="en-US" sz="2400" dirty="0">
                <a:solidFill>
                  <a:srgbClr val="000080"/>
                </a:solidFill>
                <a:latin typeface="Courier New"/>
                <a:cs typeface="Courier New"/>
              </a:rPr>
              <a:t>= </a:t>
            </a:r>
            <a:r>
              <a:rPr lang="en-US" sz="2400" dirty="0" err="1">
                <a:solidFill>
                  <a:srgbClr val="000080"/>
                </a:solidFill>
                <a:latin typeface="Courier New"/>
                <a:cs typeface="Courier New"/>
              </a:rPr>
              <a:t>JOptionPane.</a:t>
            </a:r>
            <a:r>
              <a:rPr lang="en-US" sz="2400" b="1" dirty="0" err="1">
                <a:solidFill>
                  <a:srgbClr val="000080"/>
                </a:solidFill>
                <a:latin typeface="Courier New"/>
                <a:cs typeface="Courier New"/>
              </a:rPr>
              <a:t>showInputDialog</a:t>
            </a:r>
            <a:r>
              <a:rPr lang="en-US" sz="2400" dirty="0">
                <a:solidFill>
                  <a:srgbClr val="000080"/>
                </a:solidFill>
                <a:latin typeface="Courier New"/>
                <a:cs typeface="Courier New"/>
              </a:rPr>
              <a:t>(null, “What is your name”);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80"/>
                </a:solidFill>
                <a:latin typeface="Courier New"/>
                <a:cs typeface="Courier New"/>
              </a:rPr>
              <a:t>Parsing: </a:t>
            </a:r>
            <a:r>
              <a:rPr lang="en-IE" sz="2400" dirty="0">
                <a:solidFill>
                  <a:srgbClr val="000080"/>
                </a:solidFill>
              </a:rPr>
              <a:t>&lt;name of </a:t>
            </a:r>
            <a:r>
              <a:rPr lang="en-IE" sz="2400" dirty="0" err="1">
                <a:solidFill>
                  <a:srgbClr val="000080"/>
                </a:solidFill>
              </a:rPr>
              <a:t>int</a:t>
            </a:r>
            <a:r>
              <a:rPr lang="en-IE" sz="2400" dirty="0">
                <a:solidFill>
                  <a:srgbClr val="000080"/>
                </a:solidFill>
              </a:rPr>
              <a:t>/double&gt; = </a:t>
            </a:r>
            <a:r>
              <a:rPr lang="en-IE" sz="2400" dirty="0" err="1">
                <a:solidFill>
                  <a:srgbClr val="000080"/>
                </a:solidFill>
              </a:rPr>
              <a:t>Integer.parseInt</a:t>
            </a:r>
            <a:r>
              <a:rPr lang="en-IE" sz="2400" dirty="0">
                <a:solidFill>
                  <a:srgbClr val="000080"/>
                </a:solidFill>
              </a:rPr>
              <a:t>(name of String);</a:t>
            </a:r>
          </a:p>
          <a:p>
            <a:pPr marL="0" indent="0">
              <a:buNone/>
            </a:pPr>
            <a:endParaRPr lang="en-US" sz="2400" dirty="0">
              <a:solidFill>
                <a:srgbClr val="00008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FF6600"/>
                </a:solidFill>
                <a:latin typeface="Courier New"/>
                <a:cs typeface="Courier New"/>
              </a:rPr>
              <a:t>Output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80"/>
                </a:solidFill>
                <a:latin typeface="Courier New"/>
                <a:cs typeface="Courier New"/>
              </a:rPr>
              <a:t>Step 4:</a:t>
            </a:r>
            <a:r>
              <a:rPr lang="en-US" sz="2400" dirty="0">
                <a:solidFill>
                  <a:srgbClr val="000080"/>
                </a:solidFill>
                <a:latin typeface="Courier New"/>
                <a:cs typeface="Courier New"/>
              </a:rPr>
              <a:t>JOptionPane.</a:t>
            </a:r>
            <a:r>
              <a:rPr lang="en-US" sz="2400" b="1" dirty="0">
                <a:solidFill>
                  <a:srgbClr val="000080"/>
                </a:solidFill>
                <a:latin typeface="Courier New"/>
                <a:cs typeface="Courier New"/>
              </a:rPr>
              <a:t>showMessageDialog</a:t>
            </a:r>
            <a:r>
              <a:rPr lang="en-US" sz="2400" dirty="0">
                <a:solidFill>
                  <a:srgbClr val="000080"/>
                </a:solidFill>
                <a:latin typeface="Courier New"/>
                <a:cs typeface="Courier New"/>
              </a:rPr>
              <a:t>(null, “Hello” + result + “!”);</a:t>
            </a:r>
          </a:p>
          <a:p>
            <a:endParaRPr lang="en-US" sz="2400" dirty="0">
              <a:solidFill>
                <a:srgbClr val="000080"/>
              </a:solidFill>
              <a:latin typeface="Courier New"/>
              <a:cs typeface="Courier New"/>
            </a:endParaRPr>
          </a:p>
          <a:p>
            <a:endParaRPr lang="en-US" sz="2400" dirty="0">
              <a:solidFill>
                <a:srgbClr val="FF6600"/>
              </a:solidFill>
            </a:endParaRPr>
          </a:p>
          <a:p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you need……</a:t>
            </a:r>
          </a:p>
        </p:txBody>
      </p:sp>
    </p:spTree>
    <p:extLst>
      <p:ext uri="{BB962C8B-B14F-4D97-AF65-F5344CB8AC3E}">
        <p14:creationId xmlns:p14="http://schemas.microsoft.com/office/powerpoint/2010/main" val="2439563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1257" y="1343026"/>
            <a:ext cx="6773931" cy="3629025"/>
          </a:xfrm>
          <a:prstGeom prst="roundRect">
            <a:avLst>
              <a:gd name="adj" fmla="val 9187"/>
            </a:avLst>
          </a:prstGeom>
          <a:solidFill>
            <a:srgbClr val="B3E2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7188" indent="-357188"/>
            <a:r>
              <a:rPr lang="en-US" sz="4000" dirty="0">
                <a:solidFill>
                  <a:srgbClr val="000080"/>
                </a:solidFill>
              </a:rPr>
              <a:t>Doubles / Integers</a:t>
            </a:r>
          </a:p>
          <a:p>
            <a:pPr marL="357188" indent="-357188"/>
            <a:r>
              <a:rPr lang="en-US" sz="4000" dirty="0">
                <a:solidFill>
                  <a:srgbClr val="000080"/>
                </a:solidFill>
              </a:rPr>
              <a:t>Constants</a:t>
            </a:r>
          </a:p>
          <a:p>
            <a:pPr marL="357188" indent="-357188"/>
            <a:r>
              <a:rPr lang="en-US" sz="4000" dirty="0">
                <a:solidFill>
                  <a:srgbClr val="000080"/>
                </a:solidFill>
              </a:rPr>
              <a:t>Mathematical Calculations</a:t>
            </a:r>
          </a:p>
          <a:p>
            <a:pPr marL="357188" indent="-357188"/>
            <a:r>
              <a:rPr lang="en-US" sz="4000" dirty="0">
                <a:solidFill>
                  <a:srgbClr val="000080"/>
                </a:solidFill>
              </a:rPr>
              <a:t>Displaying Data</a:t>
            </a:r>
          </a:p>
          <a:p>
            <a:pPr marL="357188" indent="-357188"/>
            <a:r>
              <a:rPr lang="en-US" sz="4000" dirty="0">
                <a:solidFill>
                  <a:srgbClr val="000080"/>
                </a:solidFill>
              </a:rPr>
              <a:t>Accepting Input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</a:t>
            </a:r>
          </a:p>
        </p:txBody>
      </p:sp>
      <p:pic>
        <p:nvPicPr>
          <p:cNvPr id="1026" name="Picture 2" descr="http://moodle.southwirral.wirral.sch.uk/file.php/1/History/revision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023"/>
          <a:stretch/>
        </p:blipFill>
        <p:spPr bwMode="auto">
          <a:xfrm>
            <a:off x="6876256" y="3648074"/>
            <a:ext cx="2030413" cy="320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2455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solidFill>
                  <a:srgbClr val="000080"/>
                </a:solidFill>
              </a:rPr>
              <a:t>Create a new Java file called HelloName.java 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solidFill>
                  <a:srgbClr val="000080"/>
                </a:solidFill>
              </a:rPr>
              <a:t>Copy this code and test the program</a:t>
            </a:r>
          </a:p>
          <a:p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284094" y="3086849"/>
            <a:ext cx="7799395" cy="2904048"/>
          </a:xfrm>
          <a:prstGeom prst="rect">
            <a:avLst/>
          </a:prstGeom>
          <a:solidFill>
            <a:srgbClr val="B3E2FF"/>
          </a:solidFill>
          <a:ln>
            <a:solidFill>
              <a:srgbClr val="000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000080"/>
                </a:solidFill>
                <a:latin typeface="Courier New"/>
                <a:cs typeface="Courier New"/>
              </a:rPr>
              <a:t>import </a:t>
            </a:r>
            <a:r>
              <a:rPr lang="en-US" sz="1600" dirty="0" err="1">
                <a:solidFill>
                  <a:srgbClr val="000080"/>
                </a:solidFill>
                <a:latin typeface="Courier New"/>
                <a:cs typeface="Courier New"/>
              </a:rPr>
              <a:t>javax.swing.JOptionPane</a:t>
            </a:r>
            <a:r>
              <a:rPr lang="en-US" sz="1600" dirty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</a:p>
          <a:p>
            <a:endParaRPr lang="en-US" sz="1600" dirty="0">
              <a:solidFill>
                <a:srgbClr val="00008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80"/>
                </a:solidFill>
                <a:latin typeface="Courier New"/>
                <a:cs typeface="Courier New"/>
              </a:rPr>
              <a:t>public class </a:t>
            </a:r>
            <a:r>
              <a:rPr lang="en-US" sz="1600" dirty="0" err="1">
                <a:solidFill>
                  <a:srgbClr val="000080"/>
                </a:solidFill>
                <a:latin typeface="Courier New"/>
                <a:cs typeface="Courier New"/>
              </a:rPr>
              <a:t>HelloName</a:t>
            </a:r>
            <a:r>
              <a:rPr lang="en-US" sz="1600" dirty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80"/>
                </a:solidFill>
                <a:latin typeface="Courier New"/>
                <a:cs typeface="Courier New"/>
              </a:rPr>
              <a:t>	public static void main (String </a:t>
            </a:r>
            <a:r>
              <a:rPr lang="en-US" sz="1600" dirty="0" err="1">
                <a:solidFill>
                  <a:srgbClr val="000080"/>
                </a:solidFill>
                <a:latin typeface="Courier New"/>
                <a:cs typeface="Courier New"/>
              </a:rPr>
              <a:t>args</a:t>
            </a:r>
            <a:r>
              <a:rPr lang="en-US" sz="1600" dirty="0">
                <a:solidFill>
                  <a:srgbClr val="000080"/>
                </a:solidFill>
                <a:latin typeface="Courier New"/>
                <a:cs typeface="Courier New"/>
              </a:rPr>
              <a:t>[]){</a:t>
            </a:r>
          </a:p>
          <a:p>
            <a:r>
              <a:rPr lang="en-US" sz="1600" dirty="0">
                <a:solidFill>
                  <a:srgbClr val="000080"/>
                </a:solidFill>
                <a:latin typeface="Courier New"/>
                <a:cs typeface="Courier New"/>
              </a:rPr>
              <a:t>		String result;</a:t>
            </a:r>
          </a:p>
          <a:p>
            <a:r>
              <a:rPr lang="en-US" sz="1600" dirty="0">
                <a:solidFill>
                  <a:srgbClr val="000080"/>
                </a:solidFill>
                <a:latin typeface="Courier New"/>
                <a:cs typeface="Courier New"/>
              </a:rPr>
              <a:t>		result = </a:t>
            </a:r>
            <a:r>
              <a:rPr lang="en-US" sz="1600" dirty="0" err="1">
                <a:solidFill>
                  <a:srgbClr val="000080"/>
                </a:solidFill>
                <a:latin typeface="Courier New"/>
                <a:cs typeface="Courier New"/>
              </a:rPr>
              <a:t>JOptionPane.showInputDialog</a:t>
            </a:r>
            <a:r>
              <a:rPr lang="en-US" sz="1600" dirty="0">
                <a:solidFill>
                  <a:srgbClr val="000080"/>
                </a:solidFill>
                <a:latin typeface="Courier New"/>
                <a:cs typeface="Courier New"/>
              </a:rPr>
              <a:t>(null, “What is your name”);</a:t>
            </a:r>
          </a:p>
          <a:p>
            <a:r>
              <a:rPr lang="en-US" sz="1600" dirty="0">
                <a:solidFill>
                  <a:srgbClr val="000080"/>
                </a:solidFill>
                <a:latin typeface="Courier New"/>
                <a:cs typeface="Courier New"/>
              </a:rPr>
              <a:t>		</a:t>
            </a:r>
            <a:r>
              <a:rPr lang="en-US" sz="1600" dirty="0" err="1">
                <a:solidFill>
                  <a:srgbClr val="000080"/>
                </a:solidFill>
                <a:latin typeface="Courier New"/>
                <a:cs typeface="Courier New"/>
              </a:rPr>
              <a:t>JOptionPane.showMessageDialog</a:t>
            </a:r>
            <a:r>
              <a:rPr lang="en-US" sz="1600" dirty="0">
                <a:solidFill>
                  <a:srgbClr val="000080"/>
                </a:solidFill>
                <a:latin typeface="Courier New"/>
                <a:cs typeface="Courier New"/>
              </a:rPr>
              <a:t>(null, “Hello” + result + “!”);</a:t>
            </a:r>
          </a:p>
          <a:p>
            <a:r>
              <a:rPr lang="en-US" sz="1600" dirty="0">
                <a:solidFill>
                  <a:srgbClr val="000080"/>
                </a:solidFill>
                <a:latin typeface="Courier New"/>
                <a:cs typeface="Courier New"/>
              </a:rPr>
              <a:t>	}</a:t>
            </a:r>
          </a:p>
          <a:p>
            <a:r>
              <a:rPr lang="en-US" sz="1600" dirty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02840" y="537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0080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rgbClr val="FF6600"/>
                </a:solidFill>
              </a:rPr>
              <a:t>E </a:t>
            </a:r>
            <a:r>
              <a:rPr lang="en-GB" dirty="0" err="1"/>
              <a:t>xerise</a:t>
            </a:r>
            <a:r>
              <a:rPr lang="en-GB" dirty="0"/>
              <a:t> 3 – </a:t>
            </a:r>
            <a:r>
              <a:rPr lang="en-GB" dirty="0" err="1"/>
              <a:t>JOptionPane</a:t>
            </a:r>
            <a:r>
              <a:rPr lang="en-GB" dirty="0"/>
              <a:t> - </a:t>
            </a:r>
            <a:r>
              <a:rPr lang="en-GB" dirty="0" err="1"/>
              <a:t>HelloName</a:t>
            </a:r>
            <a:endParaRPr lang="en-GB" dirty="0">
              <a:solidFill>
                <a:srgbClr val="FF66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57178" y="373315"/>
            <a:ext cx="468000" cy="468000"/>
          </a:xfrm>
          <a:prstGeom prst="ellipse">
            <a:avLst/>
          </a:prstGeom>
          <a:noFill/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6218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28650" y="3191040"/>
            <a:ext cx="7664012" cy="2756909"/>
          </a:xfrm>
          <a:prstGeom prst="roundRect">
            <a:avLst>
              <a:gd name="adj" fmla="val 9233"/>
            </a:avLst>
          </a:prstGeom>
          <a:solidFill>
            <a:srgbClr val="B3E2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68288" indent="-268288"/>
            <a:r>
              <a:rPr lang="en-US" dirty="0">
                <a:solidFill>
                  <a:srgbClr val="000080"/>
                </a:solidFill>
              </a:rPr>
              <a:t>How would we modify our code to accept input and display results using </a:t>
            </a:r>
            <a:r>
              <a:rPr lang="en-US" dirty="0" err="1">
                <a:solidFill>
                  <a:srgbClr val="000080"/>
                </a:solidFill>
              </a:rPr>
              <a:t>JOptionPane</a:t>
            </a:r>
            <a:r>
              <a:rPr lang="en-US" dirty="0">
                <a:solidFill>
                  <a:srgbClr val="000080"/>
                </a:solidFill>
              </a:rPr>
              <a:t>?</a:t>
            </a:r>
          </a:p>
          <a:p>
            <a:pPr marL="268288" indent="-268288"/>
            <a:r>
              <a:rPr lang="en-US" dirty="0">
                <a:solidFill>
                  <a:srgbClr val="000080"/>
                </a:solidFill>
              </a:rPr>
              <a:t>The first thing we need to address is the fact that </a:t>
            </a:r>
            <a:r>
              <a:rPr lang="en-US" dirty="0" err="1">
                <a:solidFill>
                  <a:srgbClr val="000080"/>
                </a:solidFill>
              </a:rPr>
              <a:t>JOptionPane</a:t>
            </a:r>
            <a:r>
              <a:rPr lang="en-US" dirty="0">
                <a:solidFill>
                  <a:srgbClr val="000080"/>
                </a:solidFill>
              </a:rPr>
              <a:t> accepts a </a:t>
            </a:r>
            <a:r>
              <a:rPr lang="en-US" b="1" dirty="0">
                <a:solidFill>
                  <a:srgbClr val="000080"/>
                </a:solidFill>
              </a:rPr>
              <a:t>String</a:t>
            </a:r>
            <a:r>
              <a:rPr lang="en-US" dirty="0">
                <a:solidFill>
                  <a:srgbClr val="000080"/>
                </a:solidFill>
              </a:rPr>
              <a:t> as an input and we want an integer.</a:t>
            </a:r>
          </a:p>
          <a:p>
            <a:pPr marL="268288" indent="-268288"/>
            <a:r>
              <a:rPr lang="en-US" dirty="0">
                <a:solidFill>
                  <a:srgbClr val="000080"/>
                </a:solidFill>
              </a:rPr>
              <a:t>It is possible to convert a String into an integer by a method called parsing.</a:t>
            </a:r>
          </a:p>
          <a:p>
            <a:endParaRPr lang="en-US" dirty="0">
              <a:solidFill>
                <a:srgbClr val="000080"/>
              </a:solidFill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rgbClr val="000080"/>
                </a:solidFill>
                <a:latin typeface="Courier"/>
                <a:cs typeface="Courier"/>
              </a:rPr>
              <a:t>String </a:t>
            </a:r>
            <a:r>
              <a:rPr lang="en-US" sz="1800" dirty="0" err="1">
                <a:solidFill>
                  <a:srgbClr val="000080"/>
                </a:solidFill>
                <a:latin typeface="Courier"/>
                <a:cs typeface="Courier"/>
              </a:rPr>
              <a:t>inputDiameter</a:t>
            </a:r>
            <a:r>
              <a:rPr lang="en-US" sz="1800" dirty="0">
                <a:solidFill>
                  <a:srgbClr val="000080"/>
                </a:solidFill>
                <a:latin typeface="Courier"/>
                <a:cs typeface="Courier"/>
              </a:rPr>
              <a:t>;</a:t>
            </a:r>
          </a:p>
          <a:p>
            <a:pPr marL="114300" indent="0">
              <a:buNone/>
            </a:pPr>
            <a:r>
              <a:rPr lang="en-US" sz="1800" dirty="0" err="1">
                <a:solidFill>
                  <a:srgbClr val="000080"/>
                </a:solidFill>
                <a:latin typeface="Courier"/>
                <a:cs typeface="Courier"/>
              </a:rPr>
              <a:t>inputDiameter</a:t>
            </a:r>
            <a:r>
              <a:rPr lang="en-US" sz="1800" dirty="0">
                <a:solidFill>
                  <a:srgbClr val="000080"/>
                </a:solidFill>
                <a:latin typeface="Courier"/>
                <a:cs typeface="Courier"/>
              </a:rPr>
              <a:t> = </a:t>
            </a:r>
            <a:r>
              <a:rPr lang="en-US" sz="1800" dirty="0" err="1">
                <a:solidFill>
                  <a:srgbClr val="000080"/>
                </a:solidFill>
                <a:latin typeface="Courier"/>
                <a:cs typeface="Courier"/>
              </a:rPr>
              <a:t>JOptionPane.showInputDialog</a:t>
            </a:r>
            <a:r>
              <a:rPr lang="en-US" sz="1800" dirty="0">
                <a:solidFill>
                  <a:srgbClr val="000080"/>
                </a:solidFill>
                <a:latin typeface="Courier"/>
                <a:cs typeface="Courier"/>
              </a:rPr>
              <a:t>(null, “Enter diameter”);</a:t>
            </a:r>
          </a:p>
          <a:p>
            <a:pPr marL="114300" indent="0">
              <a:buNone/>
            </a:pPr>
            <a:endParaRPr lang="en-US" sz="1800" dirty="0">
              <a:solidFill>
                <a:srgbClr val="000080"/>
              </a:solidFill>
              <a:latin typeface="Courier"/>
              <a:cs typeface="Courier"/>
            </a:endParaRPr>
          </a:p>
          <a:p>
            <a:pPr marL="114300" indent="0">
              <a:buNone/>
            </a:pPr>
            <a:r>
              <a:rPr lang="en-US" sz="1800" dirty="0" err="1">
                <a:solidFill>
                  <a:srgbClr val="000080"/>
                </a:solidFill>
                <a:latin typeface="Courier"/>
                <a:cs typeface="Courier"/>
              </a:rPr>
              <a:t>int</a:t>
            </a:r>
            <a:r>
              <a:rPr lang="en-US" sz="1800" dirty="0">
                <a:solidFill>
                  <a:srgbClr val="000080"/>
                </a:solidFill>
                <a:latin typeface="Courier"/>
                <a:cs typeface="Courier"/>
              </a:rPr>
              <a:t> diameter;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000080"/>
                </a:solidFill>
                <a:latin typeface="Courier"/>
                <a:cs typeface="Courier"/>
              </a:rPr>
              <a:t>diameter = </a:t>
            </a:r>
            <a:r>
              <a:rPr lang="en-US" sz="1800" dirty="0" err="1">
                <a:solidFill>
                  <a:srgbClr val="000080"/>
                </a:solidFill>
                <a:latin typeface="Courier"/>
                <a:cs typeface="Courier"/>
              </a:rPr>
              <a:t>Integer.parseInt</a:t>
            </a:r>
            <a:r>
              <a:rPr lang="en-US" sz="1800" dirty="0">
                <a:solidFill>
                  <a:srgbClr val="000080"/>
                </a:solidFill>
                <a:latin typeface="Courier"/>
                <a:cs typeface="Courier"/>
              </a:rPr>
              <a:t>(</a:t>
            </a:r>
            <a:r>
              <a:rPr lang="en-US" sz="1800" dirty="0" err="1">
                <a:solidFill>
                  <a:srgbClr val="000080"/>
                </a:solidFill>
                <a:latin typeface="Courier"/>
                <a:cs typeface="Courier"/>
              </a:rPr>
              <a:t>inputDiameter</a:t>
            </a:r>
            <a:r>
              <a:rPr lang="en-US" sz="1800" dirty="0">
                <a:solidFill>
                  <a:srgbClr val="000080"/>
                </a:solidFill>
                <a:latin typeface="Courier"/>
                <a:cs typeface="Courier"/>
              </a:rPr>
              <a:t>);</a:t>
            </a:r>
          </a:p>
          <a:p>
            <a:pPr marL="114300" indent="0">
              <a:buNone/>
            </a:pPr>
            <a:endParaRPr lang="en-US" sz="1800" dirty="0">
              <a:solidFill>
                <a:srgbClr val="000080"/>
              </a:solidFill>
              <a:latin typeface="Courier"/>
              <a:cs typeface="Courier"/>
            </a:endParaRPr>
          </a:p>
          <a:p>
            <a:pPr marL="114300" indent="0">
              <a:buNone/>
            </a:pPr>
            <a:r>
              <a:rPr lang="en-US" sz="1800" dirty="0" err="1">
                <a:solidFill>
                  <a:srgbClr val="000080"/>
                </a:solidFill>
                <a:latin typeface="Courier"/>
                <a:cs typeface="Courier"/>
              </a:rPr>
              <a:t>JOptionPane.showMessageDialog</a:t>
            </a:r>
            <a:r>
              <a:rPr lang="en-US" sz="1800" dirty="0">
                <a:solidFill>
                  <a:srgbClr val="000080"/>
                </a:solidFill>
                <a:latin typeface="Courier"/>
                <a:cs typeface="Courier"/>
              </a:rPr>
              <a:t>(null, “Diameter is “ + diameter);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Circle3</a:t>
            </a:r>
          </a:p>
        </p:txBody>
      </p:sp>
    </p:spTree>
    <p:extLst>
      <p:ext uri="{BB962C8B-B14F-4D97-AF65-F5344CB8AC3E}">
        <p14:creationId xmlns:p14="http://schemas.microsoft.com/office/powerpoint/2010/main" val="466561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 descr="Clip Art of a Black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4" y="2052092"/>
            <a:ext cx="8457653" cy="4680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FF6600"/>
                </a:solidFill>
              </a:rPr>
              <a:t>Copy Circle2.java to a Circle3.java</a:t>
            </a:r>
          </a:p>
          <a:p>
            <a:pPr marL="0" indent="0">
              <a:buNone/>
            </a:pPr>
            <a:endParaRPr lang="en-US" sz="3200" b="1" dirty="0">
              <a:solidFill>
                <a:srgbClr val="00008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2840" y="537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0080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rgbClr val="FF6600"/>
                </a:solidFill>
              </a:rPr>
              <a:t>E </a:t>
            </a:r>
            <a:r>
              <a:rPr lang="en-GB" dirty="0" err="1"/>
              <a:t>xerise</a:t>
            </a:r>
            <a:r>
              <a:rPr lang="en-GB" dirty="0"/>
              <a:t> 4 – Cicle3</a:t>
            </a:r>
            <a:endParaRPr lang="en-GB" dirty="0">
              <a:solidFill>
                <a:srgbClr val="FF66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57178" y="373315"/>
            <a:ext cx="468000" cy="468000"/>
          </a:xfrm>
          <a:prstGeom prst="ellipse">
            <a:avLst/>
          </a:prstGeom>
          <a:noFill/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7" name="AutoShape 2" descr="data:image/jpeg;base64,/9j/4AAQSkZJRgABAQAAAQABAAD/2wCEAAkGBw0NEBINDBAQDQ0PEA0PCA4NDhENDA0QFREWFhURExMYKCggGR0tGxQVITEjMTU3Li46Gis1RDMsNyg5LjcBCgoKDg0OGxAQGy8lHSUuNywsLDEyMS0sLC03MiwsMS8tKyw3LywsLC83LywsLCwsLCwsLCwsLCwsLC4sLC8sL//AABEIALgBEgMBEQACEQEDEQH/xAAbAAEAAgMBAQAAAAAAAAAAAAAABQYBAwQCB//EAEgQAAECAgQJBgoGCgMAAAAAAAABAgMEBREVkgYSEyEjU1Sy0SRScnN0sxQiMUFRYXF1kbFVgZOUtNIHFjM0YqGio8HhMkLT/8QAGgEBAAMBAQEAAAAAAAAAAAAAAAMEBQIBBv/EADMRAQABAgUDAgQEBgMBAAAAAAABAgMSEzJScQQRURQzBSEiMSOhsfBTYWJjwdFCgZFB/9oADAMBAAIRAxEAPwDESjZeNMzz4sNHutGkGoqq5MyRlzZl9ZmXZmK5aVuImmHqw5PVJefxIsUu8MFhyeqS8/iMUmGCw5PVJefxGKTDBYcnqkvP4jFJhgsOT1SXn8RikwwxYcnqkvP4jFJhhmw5PVJefxGKTDBYcnqkvP4jFJhgsOT1SXn8RikwwWHJ6pLz+IxSYYLDk9Ul5/EYpMMFhyeqS8/iMUmGCw5PUpffxGKTDBYcnqUvv4jFJhgsOT1KX38RikwwWHJ6lL7+IxSYYLDk9Sl9/EYpMMFhyepS+/iMUmGCw5PUpffxGKTDBYcnqUvv4jFJhgsOT1KX38RikwwWHJ6lL7+IxSYYLDk9Sl9/EYpMMFhyepS+/iMUmGCw5PUpffxGKTDBYcnqUvP4nuKTDBYcnqUvP4jFJhgsOT1KXn8RikwwWHJ6lLz+IxSYYLDk9Sl5/EYpMMFhyepS8/iMUmGCw5PUpefxGKTDBYUnqUvP4jFJhhWMWHq0vLxOfxD6Fshrp573lSPfKS3tcubWmG/GIkinYaUnMQYzGwYr4bVhI5yMdUirjuSv+RodJaorpmao7/Nn9XcroqiKZ7fJX7dntoi3y16e1thVz7u6S3Z7aIt8entbYM+7ukt2e2iLfHp7W2DPu7pLdntoi3x6e1tgz7u6S3Z7aIt8entbYM+7ukt2e2iLfHp7W2DPu7pLdntoi3x6e1tgz7u6S3Z7aIt8entbYM+7ukt2e2iLfHp7W2DPu7pLdntoi3x6e1tgz7u6S3Z7aIt8entbYM+7ukt2e2iLfHp7W2DPu7pLdntoi3x6e1tgz7u6S3Z7aIt8entbYM+7ukt2e2iLfHp7W2DPu7pLdntoi3x6e1tgz7u6S3Z7aIt8entbYM+7ukt2e2iLfHp7W2DPu7pLdntoi3x6e1tgz7u6S3Z7aIt8entbYM+7ukt2e2iLfHp7W2DPu7pLdntoi3x6e1tgz7u6S3Z7aIt8entbYM+7ukt2e2iLfHp7W2DPu7pLdntoi3x6e1tgz7u6S3Z7aIt8entbYM+7ukt2e2iLfHp7W2DPu7pLdntoi3x6e1tgz7u6S3Z7aIt8entbYM+7ul9HoiM58vBe9Vc50GC6I5fK5ysRVVTIuxEVzEeWtbmZoiZ8OtHHCR86rJ0C9V8onveVI98pxe1y7taYbMYjSKRh2unh9Sm+40+h0TyzOu1xwrZdUgAAAAAAAAAAAAAAAAAAAAAAAAAAAAAAAAfUKFdyaB1EDu0MO97lXMty17dPEOxHESR8/LCBd3ryme940h3ynF7XLu1oh6xiNIpeG66eH1Kb7jT6HRPLM67XHCvF1SAAAAAAAAAAAAAAAAAAAAAAAAAAAAAAAAB9Lod3J4HUwdxDDve5VzLcte3TxDrRxGkUUnQLnHXlM97xpDv3HF7XKS1ohnGIkinYZrpmdUm+41Oh0TyzOu1xwgC6ogAAAAAAAAAAAAAAAAAAAAAAAAAAAAAAAA+jUSvJ4PUwdxDCve5VzLdte3TxDrRxGkUosK64TS8qnveNId+44va5SWtEMYxEkVHDBdMzqk33Gp0GieWZ12uOEEXVEAAAAAAAAAAAAAAAAAAAAAAAAAAAAAAAAH0Gi3aCD1MLcQwr3uVcy3bPt08Q60cRJFPLKuts6vKp33hSHfuI7+uUlrRDxjESRVMLV0zOqTecanQaJ5ZnXa44QheUQAAAAAAAAAAAAAAAAAAAAAAAAAAAAAAAAX2i3aCF1ULcQwb3uVcy3bXt08Q6kcRpFULKutNILyud94T/AH7iO/rlJa0Q1YxCkVjCldKzq03nGr0GieWZ12uOEMXlEAAAAAAAAAAAAAAAAAAAAAAAAAAAAAAAAF4o1dDC6qFuoYF73KuZbtr26eIdOMRpFaLSus1KLyud7fP9+4iv65SWdENGMQpVbwmXSt6tN5xrfD/bnll9frjhEF5RAAAAAAAAAAAAAAAAAAAAAAAAAAAAAAAABdKPdoYXVw91D5+97lXMt6z7dPEOjGI0ivltWWKl15ZO9vn+/cQ9R7kpbOiHNWQpFfwiXSN6tN5TW+H+3PLL6/XHCKL6iAAAAAAAAAAAAAAAAAAAAAAAAAAAAAAAAC3yC6KH1cPdQ+eve5VzLes+3TxDfjEaRDFxWT1NLyyd7fP9+8g6j3JS2dEOTGIUiCp9dI3oJvKa/wAO9ueWX1+uOEYX1EAAAAAAAAAAAAAAAAAAAAAAAAAAAAAAAAFqknaKH1bN1D5297lXM/q3rXt08Q34xGkRZdVk3Tq8tne3T/fvIOp9yUtnRDixiBKhacXx29BPmpr/AA7255/xDK6/XHCONBRAAAAAAAAAAAAAAAAAAAAAAAAAAAAAAAABZpN2jZ0GbqHzt73KuZ/Vv2fbp4huxiJI4C8qpfCBeWzvbp78Q8g6n3JS2dEOHGK6VEUyvjp0U+amx8O9uef8Mrr9ccOA0FEAAAAAAAAAAAAAAAAAAAAAAAAAAAAAAAAFilXaNnQZ8kPnL3uVcz+rfte3TxDbjESRyoX1VL4QJy2d7dPfiHkHUR+JKSzohw4pB2S90RTCeOnRT5qbHw7255ZfX644cBfUQAAAAAAAAAAAAAAAAAAAAAAAAAAAAAAAAWCVbo2dBnyQ+dvR+JVzP6t61P4dPENuKRdkndzoXlZN06nLZ3t0/wB+84vR9cu7U/TDiqIsLvuhacTx29BN5TU6GO1E8s3rtccI4uqQAAAAAAAAAAAAAAAAAAAAAAAAAAAAAAAALLJpo2dBm6hg3qfxKuZblqfop4bsUjwpO7hLKBO02nLZ3t8/37xcj6pe0aYclRx2dd0FT37RvQTeU0ej0Tyz+s1RwjS2pgAAAAAAAAAAAAAAAAAAAAAAAAAAAAAAAAtEkmih9Bm6hjXY+urls2p+iOG+oj7JO6MJEaepteWzvb5/v3nVcfVLyjTDkrOezpBU9+0b0E3lL/SaZ5UOr1RwjS0qAAAAAAAAAAAAAAAAAAAAAAAAAAAAAAAAAtMkuih9Bm6hkXI+ueWxb0Rw3VnHZ2jD1ym6dXls726f7953VqlzTphx1njpC04vjt6Cbyl7pdMqHV6oRxZVQAAAAAAAAAAAAAAAAAAAAAAAAAAAAAAAAWWTXRs6DN1DLua55a1vRHDdjHDtwHAmMIXVT0726e/EPJatUuaftHDgxzx6iKYWt6dFPmpd6XTKj1WqHCWVUAAAAAAAAAAAAAAAAAAAAAAAAAAAAAAAAFhlX6NnQZ8kMu5qnlrW9McNuOcunMhG6SOEzqp+d7bPfiHktWqXEfaOEbjnIjqSWtydH/Kl7pdM8qXVaochZVQAAAAAAAAAAAAAAAAAAAAAAAAAb5KUfHcjGeqtV8iVnNdcUx3la6TpK+prw0/KI+cz4WtcCVbDyiuc5aq/M1Cr6mrw2Lfwzpu/aqZn8ke+hoOKr0xsyNSpVqqVqIi11efNWIvVR8i58Ls0Vdp7z+/5I+Zo5ESuHXWn/Vc9fsJabvz7SqX/AIdTh72/v4RhOyGQJqXf4jei35GXc1Ty1aNMcPeUOHYhy6duFX7/ADvbZ78Q87r1S4p+0cIw5euGf/5J7P8AKl7pdM8qPVaocxaVXlXInlVPiAx2+lPiAx2+lPiAx09KfEBjp6U+IHoAAAAAAAAAAAAAAAAAAALBg22qGsRErc2KlaedURqZv6lKvUaoj+T6L4LMRbq7/wD2f8QusbCViwckmdaszavGr9hX7S0o6WYq7q7FXFYtflcqqqe1T2Pu5v1RVV8kedoFfjJU5yehzkT4l2n7Q+YvR2uVR/Of1eD1GlIP/FvRb8jKua55a1GmOHs4dNyHjp24U/v8722e/EPO69UuKftHCMOXry5jV8qIvtRFOoqmPtLyaYn7wkaDo6UixK5x+Rgtqx8nCV8WJ/C2pFRvtX4HdFczP1VT+aG5EUx8qY7vo8nTdCQGNhQWNZDalTGpKuX2qqqlar6yzn0fvuqzbqlu/WWiPQn3V3AZ9H7iXmXUfrLRHoT7q7ge59H7iTLqZ/WWiPQn3V3AZ1H7iTLqVnCXCJkwjoUrDZCgKio9+TakWKlX9LfV5V/keVzVP2dURET81FyTOa26hUzKvMr2XR4gyTOa26gzKvMvMunxBkmc1t1BmVeZMunxBkmc1t1BmVeZMunxDCw2J5Uan1IMyrzL3Lp8Qxiw/Qz4IeZlXky6fBiw/Q34IMyryZdPh6yTOa26h7mVeZeZdPiDJM5rbqDMq8yZdPiDJM5rbqDMq8yZdPiDJM5rbqDMq8yZdPiDJM5rbqDMq8yZdPiDJM5rbqDMq8yZdPiDJM5rbqDMq8yZdPiDJM5rbqDMq8yZdPiDJM5rbqDMq8yZdPiDJM5rbqDMq8yZdPiHbR0bJ1o1ERFzqiZjqmZq+650vaO8RykPDW+jOdYVzHU5Y0ZXrn8nmQ6iOzlrPRwuhtVVXFTOqquZCDMq8yy6qaapmezGSZzW3UGZV5lzl0+IekT/AEcu2TwbkPHSbpWp8zMRFgOflJmaiIqw4vkfGc5E8nrOqrV2apmPs4pu24iIly5NNm/txTzJuvc60zkk2b+3FGTdM601RWRUXRS72pV42LDfVX9ZasW5iJxqt+qKpjC8VTWpiXFJ8NKD6jFmtTEuKMNLz6jFmtTEuKe4aXv1MYs3qYlxTzDS8+ptlZOKmeJCe7+DJvq+tUQhvVXZ+VEf9rFqm3Hzrl0+DJsq/ZxSpkXlrOtHgybIv2cUZF4zrXlnwVNkX7OKMi94e51ryeCpsi/ZxRk3vBnWvKbwWpVtHPiRFo90dIjEbiq1zGpUtdfjNdX/ALJLdF6ie8090dyq1XHyq7LCn6RoH0VD+1b/AOZNiu/w/wA0Pa3vYf8ApFgKipZUNa0VM8Rqp9aYgxXf4f5mG3vULFg7O34O4lXIv+FnOs+W6T8GSJDWLLI6GkSGsdqNc5XMRyK5EStK81Yizf7x3peTdtdvlK52pgv9Fxvu7PzlvB/bn8v9q2L+uPzZtPBj6Kjfd2fnGD+3P5f7MX9cCUjgx9FRvu7PzjB/bn8v9mL+uEBhE6jIsRrqPkIkFiNqjI9mLjOrzVNa5UTMQXbVyZ+iiY/8T27luI+qqJRWQhbKt13EiyOo2ykzrPmGMlB2Vbrxk9RtkzbPmGcjB2Vbrxk9RtkzbPmDIwdkddeMm/tkzbPmDIwfNKuT1o16KnsPYtdRE98Mvab9mme8VQ4XycRF8VkRU81bFRS1TTcn70zCxHWWZ/5Q8+CRtW+4p1gq8S99XZ3Q6pSVRueNCiPzVI3Edip619JBcpvT8qaZR19XamO0VOnIy+yuuRCHJv7ZQ5tnzDKQJfZXXIgyb+2TNs+YZyEtsrrkQZN/bJm2fMPUOUgvc2HDlHOiRHshwkVr2ornORqZ/NnVBNq/H/GTNs+YfU5f9G1FIxqRISuejWpFcj3I1zqs6ontLcdPT2+arN+rv8n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8" name="AutoShape 4" descr="data:image/jpeg;base64,/9j/4AAQSkZJRgABAQAAAQABAAD/2wCEAAkGBw0NEBINDBAQDQ0PEA0PCA4NDhENDA0QFREWFhURExMYKCggGR0tGxQVITEjMTU3Li46Gis1RDMsNyg5LjcBCgoKDg0OGxAQGy8lHSUuNywsLDEyMS0sLC03MiwsMS8tKyw3LywsLC83LywsLCwsLCwsLCwsLCwsLC4sLC8sL//AABEIALgBEgMBEQACEQEDEQH/xAAbAAEAAgMBAQAAAAAAAAAAAAAABQYBAwQCB//EAEgQAAECAgQJBgoGCgMAAAAAAAABAgMEBREVkgYSEyEjU1Sy0SRScnN0sxQiMUFRYXF1kbFVgZOUtNIHFjM0YqGio8HhMkLT/8QAGgEBAAMBAQEAAAAAAAAAAAAAAAMEBQIBBv/EADMRAQABAgUDAgQEBgMBAAAAAAABAgMSEzJScQQRURQzBSEiMSOhsfBTYWJjwdFCgZFB/9oADAMBAAIRAxEAPwDESjZeNMzz4sNHutGkGoqq5MyRlzZl9ZmXZmK5aVuImmHqw5PVJefxIsUu8MFhyeqS8/iMUmGCw5PVJefxGKTDBYcnqkvP4jFJhgsOT1SXn8RikwwxYcnqkvP4jFJhhmw5PVJefxGKTDBYcnqkvP4jFJhgsOT1SXn8RikwwWHJ6pLz+IxSYYLDk9Ul5/EYpMMFhyeqS8/iMUmGCw5PUpffxGKTDBYcnqUvv4jFJhgsOT1KX38RikwwWHJ6lL7+IxSYYLDk9Sl9/EYpMMFhyepS+/iMUmGCw5PUpffxGKTDBYcnqUvv4jFJhgsOT1KX38RikwwWHJ6lL7+IxSYYLDk9Sl9/EYpMMFhyepS+/iMUmGCw5PUpffxGKTDBYcnqUvP4nuKTDBYcnqUvP4jFJhgsOT1KXn8RikwwWHJ6lLz+IxSYYLDk9Sl5/EYpMMFhyepS8/iMUmGCw5PUpefxGKTDBYUnqUvP4jFJhhWMWHq0vLxOfxD6Fshrp573lSPfKS3tcubWmG/GIkinYaUnMQYzGwYr4bVhI5yMdUirjuSv+RodJaorpmao7/Nn9XcroqiKZ7fJX7dntoi3y16e1thVz7u6S3Z7aIt8entbYM+7ukt2e2iLfHp7W2DPu7pLdntoi3x6e1tgz7u6S3Z7aIt8entbYM+7ukt2e2iLfHp7W2DPu7pLdntoi3x6e1tgz7u6S3Z7aIt8entbYM+7ukt2e2iLfHp7W2DPu7pLdntoi3x6e1tgz7u6S3Z7aIt8entbYM+7ukt2e2iLfHp7W2DPu7pLdntoi3x6e1tgz7u6S3Z7aIt8entbYM+7ukt2e2iLfHp7W2DPu7pLdntoi3x6e1tgz7u6S3Z7aIt8entbYM+7ukt2e2iLfHp7W2DPu7pLdntoi3x6e1tgz7u6S3Z7aIt8entbYM+7ukt2e2iLfHp7W2DPu7pLdntoi3x6e1tgz7u6S3Z7aIt8entbYM+7ukt2e2iLfHp7W2DPu7pLdntoi3x6e1tgz7u6S3Z7aIt8entbYM+7ukt2e2iLfHp7W2DPu7pLdntoi3x6e1tgz7u6S3Z7aIt8entbYM+7ul9HoiM58vBe9Vc50GC6I5fK5ysRVVTIuxEVzEeWtbmZoiZ8OtHHCR86rJ0C9V8onveVI98pxe1y7taYbMYjSKRh2unh9Sm+40+h0TyzOu1xwrZdUgAAAAAAAAAAAAAAAAAAAAAAAAAAAAAAAAfUKFdyaB1EDu0MO97lXMty17dPEOxHESR8/LCBd3ryme940h3ynF7XLu1oh6xiNIpeG66eH1Kb7jT6HRPLM67XHCvF1SAAAAAAAAAAAAAAAAAAAAAAAAAAAAAAAAB9Lod3J4HUwdxDDve5VzLcte3TxDrRxGkUUnQLnHXlM97xpDv3HF7XKS1ohnGIkinYZrpmdUm+41Oh0TyzOu1xwgC6ogAAAAAAAAAAAAAAAAAAAAAAAAAAAAAAAA+jUSvJ4PUwdxDCve5VzLdte3TxDrRxGkUosK64TS8qnveNId+44va5SWtEMYxEkVHDBdMzqk33Gp0GieWZ12uOEEXVEAAAAAAAAAAAAAAAAAAAAAAAAAAAAAAAAH0Gi3aCD1MLcQwr3uVcy3bPt08Q60cRJFPLKuts6vKp33hSHfuI7+uUlrRDxjESRVMLV0zOqTecanQaJ5ZnXa44QheUQAAAAAAAAAAAAAAAAAAAAAAAAAAAAAAAAX2i3aCF1ULcQwb3uVcy3bXt08Q6kcRpFULKutNILyud94T/AH7iO/rlJa0Q1YxCkVjCldKzq03nGr0GieWZ12uOEMXlEAAAAAAAAAAAAAAAAAAAAAAAAAAAAAAAAF4o1dDC6qFuoYF73KuZbtr26eIdOMRpFaLSus1KLyud7fP9+4iv65SWdENGMQpVbwmXSt6tN5xrfD/bnll9frjhEF5RAAAAAAAAAAAAAAAAAAAAAAAAAAAAAAAABdKPdoYXVw91D5+97lXMt6z7dPEOjGI0ivltWWKl15ZO9vn+/cQ9R7kpbOiHNWQpFfwiXSN6tN5TW+H+3PLL6/XHCKL6iAAAAAAAAAAAAAAAAAAAAAAAAAAAAAAAAC3yC6KH1cPdQ+eve5VzLes+3TxDfjEaRDFxWT1NLyyd7fP9+8g6j3JS2dEOTGIUiCp9dI3oJvKa/wAO9ueWX1+uOEYX1EAAAAAAAAAAAAAAAAAAAAAAAAAAAAAAAAFqknaKH1bN1D5297lXM/q3rXt08Q34xGkRZdVk3Tq8tne3T/fvIOp9yUtnRDixiBKhacXx29BPmpr/AA7255/xDK6/XHCONBRAAAAAAAAAAAAAAAAAAAAAAAAAAAAAAAABZpN2jZ0GbqHzt73KuZ/Vv2fbp4huxiJI4C8qpfCBeWzvbp78Q8g6n3JS2dEOHGK6VEUyvjp0U+amx8O9uef8Mrr9ccOA0FEAAAAAAAAAAAAAAAAAAAAAAAAAAAAAAAAFilXaNnQZ8kPnL3uVcz+rfte3TxDbjESRyoX1VL4QJy2d7dPfiHkHUR+JKSzohw4pB2S90RTCeOnRT5qbHw7255ZfX644cBfUQAAAAAAAAAAAAAAAAAAAAAAAAAAAAAAAAWCVbo2dBnyQ+dvR+JVzP6t61P4dPENuKRdkndzoXlZN06nLZ3t0/wB+84vR9cu7U/TDiqIsLvuhacTx29BN5TU6GO1E8s3rtccI4uqQAAAAAAAAAAAAAAAAAAAAAAAAAAAAAAAALLJpo2dBm6hg3qfxKuZblqfop4bsUjwpO7hLKBO02nLZ3t8/37xcj6pe0aYclRx2dd0FT37RvQTeU0ej0Tyz+s1RwjS2pgAAAAAAAAAAAAAAAAAAAAAAAAAAAAAAAAtEkmih9Bm6hjXY+urls2p+iOG+oj7JO6MJEaepteWzvb5/v3nVcfVLyjTDkrOezpBU9+0b0E3lL/SaZ5UOr1RwjS0qAAAAAAAAAAAAAAAAAAAAAAAAAAAAAAAAAtMkuih9Bm6hkXI+ueWxb0Rw3VnHZ2jD1ym6dXls726f7953VqlzTphx1njpC04vjt6Cbyl7pdMqHV6oRxZVQAAAAAAAAAAAAAAAAAAAAAAAAAAAAAAAAWWTXRs6DN1DLua55a1vRHDdjHDtwHAmMIXVT0726e/EPJatUuaftHDgxzx6iKYWt6dFPmpd6XTKj1WqHCWVUAAAAAAAAAAAAAAAAAAAAAAAAAAAAAAAAFhlX6NnQZ8kMu5qnlrW9McNuOcunMhG6SOEzqp+d7bPfiHktWqXEfaOEbjnIjqSWtydH/Kl7pdM8qXVaochZVQAAAAAAAAAAAAAAAAAAAAAAAAAb5KUfHcjGeqtV8iVnNdcUx3la6TpK+prw0/KI+cz4WtcCVbDyiuc5aq/M1Cr6mrw2Lfwzpu/aqZn8ke+hoOKr0xsyNSpVqqVqIi11efNWIvVR8i58Ls0Vdp7z+/5I+Zo5ESuHXWn/Vc9fsJabvz7SqX/AIdTh72/v4RhOyGQJqXf4jei35GXc1Ty1aNMcPeUOHYhy6duFX7/ADvbZ78Q87r1S4p+0cIw5euGf/5J7P8AKl7pdM8qPVaocxaVXlXInlVPiAx2+lPiAx2+lPiAx09KfEBjp6U+IHoAAAAAAAAAAAAAAAAAAALBg22qGsRErc2KlaedURqZv6lKvUaoj+T6L4LMRbq7/wD2f8QusbCViwckmdaszavGr9hX7S0o6WYq7q7FXFYtflcqqqe1T2Pu5v1RVV8kedoFfjJU5yehzkT4l2n7Q+YvR2uVR/Of1eD1GlIP/FvRb8jKua55a1GmOHs4dNyHjp24U/v8722e/EPO69UuKftHCMOXry5jV8qIvtRFOoqmPtLyaYn7wkaDo6UixK5x+Rgtqx8nCV8WJ/C2pFRvtX4HdFczP1VT+aG5EUx8qY7vo8nTdCQGNhQWNZDalTGpKuX2qqqlar6yzn0fvuqzbqlu/WWiPQn3V3AZ9H7iXmXUfrLRHoT7q7ge59H7iTLqZ/WWiPQn3V3AZ1H7iTLqVnCXCJkwjoUrDZCgKio9+TakWKlX9LfV5V/keVzVP2dURET81FyTOa26hUzKvMr2XR4gyTOa26gzKvMvMunxBkmc1t1BmVeZMunxBkmc1t1BmVeZMunxDCw2J5Uan1IMyrzL3Lp8Qxiw/Qz4IeZlXky6fBiw/Q34IMyryZdPh6yTOa26h7mVeZeZdPiDJM5rbqDMq8yZdPiDJM5rbqDMq8yZdPiDJM5rbqDMq8yZdPiDJM5rbqDMq8yZdPiDJM5rbqDMq8yZdPiDJM5rbqDMq8yZdPiDJM5rbqDMq8yZdPiDJM5rbqDMq8yZdPiDJM5rbqDMq8yZdPiHbR0bJ1o1ERFzqiZjqmZq+650vaO8RykPDW+jOdYVzHU5Y0ZXrn8nmQ6iOzlrPRwuhtVVXFTOqquZCDMq8yy6qaapmezGSZzW3UGZV5lzl0+IekT/AEcu2TwbkPHSbpWp8zMRFgOflJmaiIqw4vkfGc5E8nrOqrV2apmPs4pu24iIly5NNm/txTzJuvc60zkk2b+3FGTdM601RWRUXRS72pV42LDfVX9ZasW5iJxqt+qKpjC8VTWpiXFJ8NKD6jFmtTEuKMNLz6jFmtTEuKe4aXv1MYs3qYlxTzDS8+ptlZOKmeJCe7+DJvq+tUQhvVXZ+VEf9rFqm3Hzrl0+DJsq/ZxSpkXlrOtHgybIv2cUZF4zrXlnwVNkX7OKMi94e51ryeCpsi/ZxRk3vBnWvKbwWpVtHPiRFo90dIjEbiq1zGpUtdfjNdX/ALJLdF6ie8090dyq1XHyq7LCn6RoH0VD+1b/AOZNiu/w/wA0Pa3vYf8ApFgKipZUNa0VM8Rqp9aYgxXf4f5mG3vULFg7O34O4lXIv+FnOs+W6T8GSJDWLLI6GkSGsdqNc5XMRyK5EStK81Yizf7x3peTdtdvlK52pgv9Fxvu7PzlvB/bn8v9q2L+uPzZtPBj6Kjfd2fnGD+3P5f7MX9cCUjgx9FRvu7PzjB/bn8v9mL+uEBhE6jIsRrqPkIkFiNqjI9mLjOrzVNa5UTMQXbVyZ+iiY/8T27luI+qqJRWQhbKt13EiyOo2ykzrPmGMlB2Vbrxk9RtkzbPmGcjB2Vbrxk9RtkzbPmDIwdkddeMm/tkzbPmDIwfNKuT1o16KnsPYtdRE98Mvab9mme8VQ4XycRF8VkRU81bFRS1TTcn70zCxHWWZ/5Q8+CRtW+4p1gq8S99XZ3Q6pSVRueNCiPzVI3Edip619JBcpvT8qaZR19XamO0VOnIy+yuuRCHJv7ZQ5tnzDKQJfZXXIgyb+2TNs+YZyEtsrrkQZN/bJm2fMPUOUgvc2HDlHOiRHshwkVr2ornORqZ/NnVBNq/H/GTNs+YfU5f9G1FIxqRISuejWpFcj3I1zqs6ontLcdPT2+arN+rv8n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9" name="Rectangle 8"/>
          <p:cNvSpPr/>
          <p:nvPr/>
        </p:nvSpPr>
        <p:spPr>
          <a:xfrm>
            <a:off x="930165" y="2357063"/>
            <a:ext cx="734673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</a:rPr>
              <a:t>Amend the code to use </a:t>
            </a:r>
            <a:r>
              <a:rPr lang="en-US" sz="3000" dirty="0" err="1">
                <a:solidFill>
                  <a:schemeClr val="bg1"/>
                </a:solidFill>
              </a:rPr>
              <a:t>JOptionPane.showMessageDialog</a:t>
            </a:r>
            <a:r>
              <a:rPr lang="en-US" sz="3000" dirty="0">
                <a:solidFill>
                  <a:schemeClr val="bg1"/>
                </a:solidFill>
              </a:rPr>
              <a:t> instead of </a:t>
            </a:r>
            <a:r>
              <a:rPr lang="en-US" sz="3000" dirty="0" err="1">
                <a:solidFill>
                  <a:schemeClr val="bg1"/>
                </a:solidFill>
              </a:rPr>
              <a:t>System.out.print</a:t>
            </a:r>
            <a:endParaRPr lang="en-US" sz="3000" dirty="0">
              <a:solidFill>
                <a:schemeClr val="bg1"/>
              </a:solidFill>
            </a:endParaRPr>
          </a:p>
          <a:p>
            <a:endParaRPr lang="en-US" sz="3000" b="1" dirty="0">
              <a:solidFill>
                <a:schemeClr val="bg1"/>
              </a:solidFill>
            </a:endParaRPr>
          </a:p>
          <a:p>
            <a:r>
              <a:rPr lang="en-US" sz="3000" b="1" dirty="0">
                <a:solidFill>
                  <a:schemeClr val="bg1"/>
                </a:solidFill>
              </a:rPr>
              <a:t>Amend the code to use </a:t>
            </a:r>
            <a:r>
              <a:rPr lang="en-US" sz="3000" dirty="0" err="1">
                <a:solidFill>
                  <a:schemeClr val="bg1"/>
                </a:solidFill>
              </a:rPr>
              <a:t>JOptionPane.showInputDialog</a:t>
            </a:r>
            <a:r>
              <a:rPr lang="en-US" sz="3000" dirty="0">
                <a:solidFill>
                  <a:schemeClr val="bg1"/>
                </a:solidFill>
              </a:rPr>
              <a:t> instead of the Scanner method</a:t>
            </a:r>
          </a:p>
          <a:p>
            <a:r>
              <a:rPr lang="en-US" sz="3000" b="1" dirty="0">
                <a:solidFill>
                  <a:schemeClr val="bg1"/>
                </a:solidFill>
              </a:rPr>
              <a:t>Save, Compile and Test your code</a:t>
            </a:r>
          </a:p>
        </p:txBody>
      </p:sp>
    </p:spTree>
    <p:extLst>
      <p:ext uri="{BB962C8B-B14F-4D97-AF65-F5344CB8AC3E}">
        <p14:creationId xmlns:p14="http://schemas.microsoft.com/office/powerpoint/2010/main" val="10769825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085533" y="4433731"/>
            <a:ext cx="2561150" cy="652619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8288" indent="-268288"/>
            <a:r>
              <a:rPr lang="en-US" sz="2400" dirty="0">
                <a:solidFill>
                  <a:srgbClr val="000080"/>
                </a:solidFill>
              </a:rPr>
              <a:t>The </a:t>
            </a:r>
            <a:r>
              <a:rPr lang="en-US" sz="2400" dirty="0" err="1">
                <a:solidFill>
                  <a:srgbClr val="000080"/>
                </a:solidFill>
              </a:rPr>
              <a:t>Math.lang</a:t>
            </a:r>
            <a:r>
              <a:rPr lang="en-US" sz="2400" dirty="0">
                <a:solidFill>
                  <a:srgbClr val="000080"/>
                </a:solidFill>
              </a:rPr>
              <a:t> package has lots of in-built mathematical expressions, that we can use:  </a:t>
            </a:r>
            <a:r>
              <a:rPr lang="en-US" sz="2400" dirty="0" err="1">
                <a:solidFill>
                  <a:srgbClr val="000080"/>
                </a:solidFill>
              </a:rPr>
              <a:t>cos</a:t>
            </a:r>
            <a:r>
              <a:rPr lang="en-US" sz="2400" dirty="0">
                <a:solidFill>
                  <a:srgbClr val="000080"/>
                </a:solidFill>
              </a:rPr>
              <a:t>, tan, sin, </a:t>
            </a:r>
            <a:r>
              <a:rPr lang="en-US" sz="2400" dirty="0" err="1">
                <a:solidFill>
                  <a:srgbClr val="000080"/>
                </a:solidFill>
              </a:rPr>
              <a:t>sqrt</a:t>
            </a:r>
            <a:r>
              <a:rPr lang="en-US" sz="2400" dirty="0">
                <a:solidFill>
                  <a:srgbClr val="000080"/>
                </a:solidFill>
              </a:rPr>
              <a:t>, </a:t>
            </a:r>
            <a:r>
              <a:rPr lang="en-US" sz="2400" dirty="0" err="1">
                <a:solidFill>
                  <a:srgbClr val="000080"/>
                </a:solidFill>
              </a:rPr>
              <a:t>etc</a:t>
            </a:r>
            <a:endParaRPr lang="en-US" sz="2400" dirty="0">
              <a:solidFill>
                <a:srgbClr val="000080"/>
              </a:solidFill>
            </a:endParaRPr>
          </a:p>
          <a:p>
            <a:pPr marL="268288" indent="-268288"/>
            <a:r>
              <a:rPr lang="en-US" sz="2400" dirty="0">
                <a:solidFill>
                  <a:srgbClr val="000080"/>
                </a:solidFill>
              </a:rPr>
              <a:t>Each mathematical expression is a method, a member of the Math class – to use the </a:t>
            </a:r>
            <a:r>
              <a:rPr lang="en-US" sz="2400" dirty="0" err="1">
                <a:solidFill>
                  <a:srgbClr val="000080"/>
                </a:solidFill>
              </a:rPr>
              <a:t>pow</a:t>
            </a:r>
            <a:r>
              <a:rPr lang="en-US" sz="2400" dirty="0">
                <a:solidFill>
                  <a:srgbClr val="000080"/>
                </a:solidFill>
              </a:rPr>
              <a:t> method for example: </a:t>
            </a:r>
          </a:p>
          <a:p>
            <a:pPr marL="268288" indent="-268288">
              <a:buNone/>
            </a:pPr>
            <a:r>
              <a:rPr lang="en-US" sz="2400" dirty="0">
                <a:solidFill>
                  <a:srgbClr val="000080"/>
                </a:solidFill>
                <a:latin typeface="Courier New"/>
                <a:cs typeface="Courier New"/>
              </a:rPr>
              <a:t>	</a:t>
            </a:r>
            <a:r>
              <a:rPr lang="en-US" sz="2400" dirty="0" err="1">
                <a:solidFill>
                  <a:srgbClr val="000080"/>
                </a:solidFill>
                <a:latin typeface="Courier New"/>
                <a:cs typeface="Courier New"/>
              </a:rPr>
              <a:t>Math.pow</a:t>
            </a:r>
            <a:r>
              <a:rPr lang="en-US" sz="2400" dirty="0">
                <a:solidFill>
                  <a:srgbClr val="000080"/>
                </a:solidFill>
                <a:latin typeface="Courier New"/>
                <a:cs typeface="Courier New"/>
              </a:rPr>
              <a:t> (2,3);</a:t>
            </a:r>
          </a:p>
          <a:p>
            <a:pPr marL="268288" indent="-268288"/>
            <a:r>
              <a:rPr lang="en-US" sz="2400" dirty="0">
                <a:solidFill>
                  <a:srgbClr val="000080"/>
                </a:solidFill>
              </a:rPr>
              <a:t>This returns 2 to the power of 3 = 8 (or 2*2*2 = 8).</a:t>
            </a:r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Math.lang</a:t>
            </a:r>
            <a:r>
              <a:rPr lang="en-US" dirty="0"/>
              <a:t>.*;</a:t>
            </a:r>
          </a:p>
        </p:txBody>
      </p:sp>
      <p:sp>
        <p:nvSpPr>
          <p:cNvPr id="4" name="Rectangle 3"/>
          <p:cNvSpPr/>
          <p:nvPr/>
        </p:nvSpPr>
        <p:spPr>
          <a:xfrm>
            <a:off x="284094" y="4257910"/>
            <a:ext cx="5456883" cy="1974310"/>
          </a:xfrm>
          <a:prstGeom prst="rect">
            <a:avLst/>
          </a:prstGeom>
          <a:solidFill>
            <a:srgbClr val="B3E2FF"/>
          </a:solidFill>
          <a:ln>
            <a:solidFill>
              <a:srgbClr val="00008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>
                <a:solidFill>
                  <a:srgbClr val="000080"/>
                </a:solidFill>
                <a:latin typeface="Courier New"/>
                <a:cs typeface="Courier New"/>
              </a:rPr>
              <a:t>double x, answer;</a:t>
            </a:r>
          </a:p>
          <a:p>
            <a:r>
              <a:rPr lang="en-US">
                <a:solidFill>
                  <a:srgbClr val="000080"/>
                </a:solidFill>
                <a:latin typeface="Courier New"/>
                <a:cs typeface="Courier New"/>
              </a:rPr>
              <a:t>answer = Math.pow (x, 2);</a:t>
            </a:r>
          </a:p>
          <a:p>
            <a:endParaRPr lang="en-US">
              <a:solidFill>
                <a:srgbClr val="000080"/>
              </a:solidFill>
              <a:latin typeface="Courier New"/>
              <a:cs typeface="Courier New"/>
            </a:endParaRPr>
          </a:p>
          <a:p>
            <a:r>
              <a:rPr lang="en-US">
                <a:solidFill>
                  <a:srgbClr val="000080"/>
                </a:solidFill>
                <a:latin typeface="Courier New"/>
                <a:cs typeface="Courier New"/>
              </a:rPr>
              <a:t>//This is equivalent to: </a:t>
            </a:r>
          </a:p>
          <a:p>
            <a:r>
              <a:rPr lang="en-US">
                <a:solidFill>
                  <a:srgbClr val="000080"/>
                </a:solidFill>
                <a:latin typeface="Courier New"/>
                <a:cs typeface="Courier New"/>
              </a:rPr>
              <a:t>answer = x*x;</a:t>
            </a:r>
            <a:endParaRPr lang="en-US" dirty="0">
              <a:solidFill>
                <a:srgbClr val="000080"/>
              </a:solidFill>
              <a:latin typeface="Courier New"/>
              <a:cs typeface="Courier New"/>
            </a:endParaRPr>
          </a:p>
        </p:txBody>
      </p:sp>
      <p:pic>
        <p:nvPicPr>
          <p:cNvPr id="5122" name="Picture 2" descr="http://i.livescience.com/images/i/000/021/659/original/lifes-extremes-language-math-111104d-02.jpg?1320586155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" t="21899" r="65463" b="46056"/>
          <a:stretch/>
        </p:blipFill>
        <p:spPr bwMode="auto">
          <a:xfrm>
            <a:off x="7895904" y="5683468"/>
            <a:ext cx="1238891" cy="117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085533" y="4433731"/>
            <a:ext cx="2561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b="1" dirty="0">
                <a:solidFill>
                  <a:schemeClr val="bg1"/>
                </a:solidFill>
              </a:rPr>
              <a:t>import </a:t>
            </a:r>
            <a:r>
              <a:rPr lang="en-IE" b="1" dirty="0" err="1">
                <a:solidFill>
                  <a:schemeClr val="bg1"/>
                </a:solidFill>
              </a:rPr>
              <a:t>java.lang.Math</a:t>
            </a:r>
            <a:r>
              <a:rPr lang="en-IE" b="1" dirty="0">
                <a:solidFill>
                  <a:schemeClr val="bg1"/>
                </a:solidFill>
              </a:rPr>
              <a:t>.*;</a:t>
            </a:r>
          </a:p>
        </p:txBody>
      </p:sp>
    </p:spTree>
    <p:extLst>
      <p:ext uri="{BB962C8B-B14F-4D97-AF65-F5344CB8AC3E}">
        <p14:creationId xmlns:p14="http://schemas.microsoft.com/office/powerpoint/2010/main" val="18269273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b="1" dirty="0">
                <a:solidFill>
                  <a:srgbClr val="FF6600"/>
                </a:solidFill>
              </a:rPr>
              <a:t>There are many many methods in this library of functions, some of the more useful ones are: </a:t>
            </a:r>
          </a:p>
          <a:p>
            <a:pPr marL="361950" lvl="1" indent="-266700">
              <a:lnSpc>
                <a:spcPct val="150000"/>
              </a:lnSpc>
              <a:spcBef>
                <a:spcPts val="0"/>
              </a:spcBef>
              <a:buSzPct val="45000"/>
              <a:buFont typeface="Wingdings" charset="0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en-US" sz="2800" dirty="0" err="1">
                <a:solidFill>
                  <a:srgbClr val="000080"/>
                </a:solidFill>
              </a:rPr>
              <a:t>Math.sqrt</a:t>
            </a:r>
            <a:r>
              <a:rPr lang="en-US" sz="2800" dirty="0">
                <a:solidFill>
                  <a:srgbClr val="000080"/>
                </a:solidFill>
              </a:rPr>
              <a:t> (x) – Square root</a:t>
            </a:r>
          </a:p>
          <a:p>
            <a:pPr marL="361950" lvl="1" indent="-266700">
              <a:lnSpc>
                <a:spcPct val="150000"/>
              </a:lnSpc>
              <a:spcBef>
                <a:spcPts val="0"/>
              </a:spcBef>
              <a:buSzPct val="45000"/>
              <a:buFont typeface="Wingdings" charset="0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en-US" sz="2800" dirty="0" err="1">
                <a:solidFill>
                  <a:srgbClr val="000080"/>
                </a:solidFill>
              </a:rPr>
              <a:t>Math.sin</a:t>
            </a:r>
            <a:r>
              <a:rPr lang="en-US" sz="2800" dirty="0">
                <a:solidFill>
                  <a:srgbClr val="000080"/>
                </a:solidFill>
              </a:rPr>
              <a:t> (x), </a:t>
            </a:r>
            <a:r>
              <a:rPr lang="en-US" sz="2800" dirty="0" err="1">
                <a:solidFill>
                  <a:srgbClr val="000080"/>
                </a:solidFill>
              </a:rPr>
              <a:t>Math.cos</a:t>
            </a:r>
            <a:r>
              <a:rPr lang="en-US" sz="2800" dirty="0">
                <a:solidFill>
                  <a:srgbClr val="000080"/>
                </a:solidFill>
              </a:rPr>
              <a:t> (x), </a:t>
            </a:r>
            <a:r>
              <a:rPr lang="en-US" sz="2800" dirty="0" err="1">
                <a:solidFill>
                  <a:srgbClr val="000080"/>
                </a:solidFill>
              </a:rPr>
              <a:t>Math.tan</a:t>
            </a:r>
            <a:r>
              <a:rPr lang="en-US" sz="2800" dirty="0">
                <a:solidFill>
                  <a:srgbClr val="000080"/>
                </a:solidFill>
              </a:rPr>
              <a:t>(x) – Trigonometry </a:t>
            </a:r>
            <a:r>
              <a:rPr lang="en-US" sz="2800" dirty="0" err="1">
                <a:solidFill>
                  <a:srgbClr val="000080"/>
                </a:solidFill>
              </a:rPr>
              <a:t>Math.abs</a:t>
            </a:r>
            <a:r>
              <a:rPr lang="en-US" sz="2800" dirty="0">
                <a:solidFill>
                  <a:srgbClr val="000080"/>
                </a:solidFill>
              </a:rPr>
              <a:t>(x) – Absolute value</a:t>
            </a:r>
          </a:p>
          <a:p>
            <a:pPr marL="361950" lvl="1" indent="-266700">
              <a:lnSpc>
                <a:spcPct val="150000"/>
              </a:lnSpc>
              <a:spcBef>
                <a:spcPts val="0"/>
              </a:spcBef>
              <a:buSzPct val="45000"/>
              <a:buFont typeface="Wingdings" charset="0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en-US" sz="2800" dirty="0" err="1">
                <a:solidFill>
                  <a:srgbClr val="000080"/>
                </a:solidFill>
              </a:rPr>
              <a:t>Math.min</a:t>
            </a:r>
            <a:r>
              <a:rPr lang="en-US" sz="2800" dirty="0">
                <a:solidFill>
                  <a:srgbClr val="000080"/>
                </a:solidFill>
              </a:rPr>
              <a:t> (</a:t>
            </a:r>
            <a:r>
              <a:rPr lang="en-US" sz="2800" dirty="0" err="1">
                <a:solidFill>
                  <a:srgbClr val="000080"/>
                </a:solidFill>
              </a:rPr>
              <a:t>a,b</a:t>
            </a:r>
            <a:r>
              <a:rPr lang="en-US" sz="2800" dirty="0">
                <a:solidFill>
                  <a:srgbClr val="000080"/>
                </a:solidFill>
              </a:rPr>
              <a:t>) – Minimum</a:t>
            </a:r>
          </a:p>
          <a:p>
            <a:pPr marL="361950" lvl="1" indent="-266700">
              <a:lnSpc>
                <a:spcPct val="150000"/>
              </a:lnSpc>
              <a:spcBef>
                <a:spcPts val="0"/>
              </a:spcBef>
              <a:buSzPct val="45000"/>
              <a:buFont typeface="Wingdings" charset="0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en-US" sz="2800" dirty="0" err="1">
                <a:solidFill>
                  <a:srgbClr val="000080"/>
                </a:solidFill>
              </a:rPr>
              <a:t>Math.max</a:t>
            </a:r>
            <a:r>
              <a:rPr lang="en-US" sz="2800" dirty="0">
                <a:solidFill>
                  <a:srgbClr val="000080"/>
                </a:solidFill>
              </a:rPr>
              <a:t> (</a:t>
            </a:r>
            <a:r>
              <a:rPr lang="en-US" sz="2800" dirty="0" err="1">
                <a:solidFill>
                  <a:srgbClr val="000080"/>
                </a:solidFill>
              </a:rPr>
              <a:t>a,b</a:t>
            </a:r>
            <a:r>
              <a:rPr lang="en-US" sz="2800" dirty="0">
                <a:solidFill>
                  <a:srgbClr val="000080"/>
                </a:solidFill>
              </a:rPr>
              <a:t>) – Maximum</a:t>
            </a:r>
          </a:p>
          <a:p>
            <a:pPr marL="361950" lvl="1" indent="-266700">
              <a:lnSpc>
                <a:spcPct val="150000"/>
              </a:lnSpc>
              <a:spcBef>
                <a:spcPts val="0"/>
              </a:spcBef>
              <a:buSzPct val="45000"/>
              <a:buFont typeface="Wingdings" charset="0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en-US" sz="2800" dirty="0" err="1">
                <a:solidFill>
                  <a:srgbClr val="000080"/>
                </a:solidFill>
              </a:rPr>
              <a:t>Math.round</a:t>
            </a:r>
            <a:r>
              <a:rPr lang="en-US" sz="2800" dirty="0">
                <a:solidFill>
                  <a:srgbClr val="000080"/>
                </a:solidFill>
              </a:rPr>
              <a:t> (a) – Round to nearest whole number</a:t>
            </a:r>
          </a:p>
          <a:p>
            <a:pPr marL="361950" lvl="1" indent="-266700">
              <a:lnSpc>
                <a:spcPct val="150000"/>
              </a:lnSpc>
              <a:spcBef>
                <a:spcPts val="0"/>
              </a:spcBef>
              <a:buSzPct val="45000"/>
              <a:buFont typeface="Wingdings" charset="0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en-US" sz="2800" dirty="0" err="1">
                <a:solidFill>
                  <a:srgbClr val="000080"/>
                </a:solidFill>
              </a:rPr>
              <a:t>Math.random</a:t>
            </a:r>
            <a:r>
              <a:rPr lang="en-US" sz="2800" dirty="0">
                <a:solidFill>
                  <a:srgbClr val="000080"/>
                </a:solidFill>
              </a:rPr>
              <a:t> () – Random number between 0 and 1</a:t>
            </a:r>
          </a:p>
          <a:p>
            <a:endParaRPr lang="en-US" sz="2800" dirty="0">
              <a:solidFill>
                <a:srgbClr val="00008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Math.lang</a:t>
            </a:r>
            <a:r>
              <a:rPr lang="en-US" dirty="0"/>
              <a:t>.*;</a:t>
            </a:r>
          </a:p>
        </p:txBody>
      </p:sp>
    </p:spTree>
    <p:extLst>
      <p:ext uri="{BB962C8B-B14F-4D97-AF65-F5344CB8AC3E}">
        <p14:creationId xmlns:p14="http://schemas.microsoft.com/office/powerpoint/2010/main" val="517981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457200" y="4169952"/>
            <a:ext cx="1385888" cy="471488"/>
          </a:xfrm>
          <a:prstGeom prst="roundRect">
            <a:avLst/>
          </a:prstGeom>
          <a:solidFill>
            <a:srgbClr val="B3E2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Rounded Rectangle 6"/>
          <p:cNvSpPr/>
          <p:nvPr/>
        </p:nvSpPr>
        <p:spPr>
          <a:xfrm>
            <a:off x="457200" y="3281363"/>
            <a:ext cx="985838" cy="471488"/>
          </a:xfrm>
          <a:prstGeom prst="roundRect">
            <a:avLst/>
          </a:prstGeom>
          <a:solidFill>
            <a:srgbClr val="B3E2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ounded Rectangle 5"/>
          <p:cNvSpPr/>
          <p:nvPr/>
        </p:nvSpPr>
        <p:spPr>
          <a:xfrm>
            <a:off x="457200" y="2000250"/>
            <a:ext cx="842963" cy="471488"/>
          </a:xfrm>
          <a:prstGeom prst="roundRect">
            <a:avLst/>
          </a:prstGeom>
          <a:solidFill>
            <a:srgbClr val="B3E2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4" name="Picture 3" descr="C:\Users\lmurphy2\AppData\Local\Microsoft\Windows\Temporary Internet Files\Content.IE5\3FYGR8K1\14682-Computers-and-devices-medi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275" y="4211241"/>
            <a:ext cx="4657725" cy="2646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3149"/>
            <a:ext cx="7886700" cy="47077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0080"/>
                </a:solidFill>
              </a:rPr>
              <a:t>To use integers in Java we use the data-type </a:t>
            </a:r>
            <a:r>
              <a:rPr lang="en-US" sz="2400" b="1" dirty="0">
                <a:solidFill>
                  <a:srgbClr val="000080"/>
                </a:solidFill>
              </a:rPr>
              <a:t>int.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0080"/>
                </a:solidFill>
                <a:cs typeface="Courier New"/>
              </a:rPr>
              <a:t>int</a:t>
            </a:r>
            <a:r>
              <a:rPr lang="en-US" sz="2400" dirty="0">
                <a:solidFill>
                  <a:srgbClr val="000080"/>
                </a:solidFill>
                <a:cs typeface="Courier New"/>
              </a:rPr>
              <a:t> x;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80"/>
                </a:solidFill>
              </a:rPr>
              <a:t>x </a:t>
            </a:r>
            <a:r>
              <a:rPr lang="en-US" sz="2400" dirty="0">
                <a:solidFill>
                  <a:srgbClr val="000080"/>
                </a:solidFill>
              </a:rPr>
              <a:t>is know as a variable.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80"/>
                </a:solidFill>
              </a:rPr>
              <a:t>To assign a value to the variable, we use the = sign.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80"/>
                </a:solidFill>
                <a:cs typeface="Courier New"/>
              </a:rPr>
              <a:t>x = 10;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80"/>
                </a:solidFill>
              </a:rPr>
              <a:t>We can declare and assign in one line alternatively: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0080"/>
                </a:solidFill>
                <a:cs typeface="Courier New"/>
              </a:rPr>
              <a:t>int</a:t>
            </a:r>
            <a:r>
              <a:rPr lang="en-US" sz="2400" dirty="0">
                <a:solidFill>
                  <a:srgbClr val="000080"/>
                </a:solidFill>
                <a:cs typeface="Courier New"/>
              </a:rPr>
              <a:t> x = 10;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 – </a:t>
            </a:r>
            <a:r>
              <a:rPr lang="en-US" dirty="0" err="1">
                <a:solidFill>
                  <a:srgbClr val="FF6600"/>
                </a:solidFill>
              </a:rPr>
              <a:t>int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30535" y="4400550"/>
            <a:ext cx="17692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2000" b="1" dirty="0" err="1">
                <a:solidFill>
                  <a:srgbClr val="FF6600"/>
                </a:solidFill>
              </a:rPr>
              <a:t>Int</a:t>
            </a:r>
            <a:r>
              <a:rPr lang="en-IE" sz="2000" b="1" dirty="0">
                <a:solidFill>
                  <a:srgbClr val="FF6600"/>
                </a:solidFill>
              </a:rPr>
              <a:t> </a:t>
            </a:r>
            <a:r>
              <a:rPr lang="en-IE" sz="2000" b="1" dirty="0">
                <a:solidFill>
                  <a:srgbClr val="000080"/>
                </a:solidFill>
              </a:rPr>
              <a:t>[data type] </a:t>
            </a:r>
          </a:p>
          <a:p>
            <a:pPr algn="ctr"/>
            <a:r>
              <a:rPr lang="en-IE" sz="2000" b="1" dirty="0">
                <a:solidFill>
                  <a:srgbClr val="FF6600"/>
                </a:solidFill>
              </a:rPr>
              <a:t>x </a:t>
            </a:r>
            <a:r>
              <a:rPr lang="en-IE" sz="2000" b="1" dirty="0">
                <a:solidFill>
                  <a:srgbClr val="000080"/>
                </a:solidFill>
              </a:rPr>
              <a:t>[data name]</a:t>
            </a:r>
          </a:p>
          <a:p>
            <a:pPr algn="ctr"/>
            <a:r>
              <a:rPr lang="en-IE" sz="2000" b="1" dirty="0">
                <a:solidFill>
                  <a:srgbClr val="FF6600"/>
                </a:solidFill>
              </a:rPr>
              <a:t> = </a:t>
            </a:r>
            <a:r>
              <a:rPr lang="en-IE" sz="2000" b="1" dirty="0">
                <a:solidFill>
                  <a:srgbClr val="000080"/>
                </a:solidFill>
              </a:rPr>
              <a:t>[assign] </a:t>
            </a:r>
          </a:p>
          <a:p>
            <a:pPr algn="ctr"/>
            <a:r>
              <a:rPr lang="en-IE" sz="2000" b="1" dirty="0">
                <a:solidFill>
                  <a:srgbClr val="FF6600"/>
                </a:solidFill>
              </a:rPr>
              <a:t>10 </a:t>
            </a:r>
            <a:r>
              <a:rPr lang="en-IE" sz="2000" b="1" dirty="0">
                <a:solidFill>
                  <a:srgbClr val="000080"/>
                </a:solidFill>
              </a:rPr>
              <a:t>[amount]</a:t>
            </a:r>
          </a:p>
        </p:txBody>
      </p:sp>
      <p:sp>
        <p:nvSpPr>
          <p:cNvPr id="9" name="Cloud Callout 8"/>
          <p:cNvSpPr/>
          <p:nvPr/>
        </p:nvSpPr>
        <p:spPr>
          <a:xfrm>
            <a:off x="1300163" y="5058541"/>
            <a:ext cx="1928811" cy="1481904"/>
          </a:xfrm>
          <a:prstGeom prst="cloudCallout">
            <a:avLst>
              <a:gd name="adj1" fmla="val -42928"/>
              <a:gd name="adj2" fmla="val 61265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err="1">
                <a:solidFill>
                  <a:schemeClr val="bg1"/>
                </a:solidFill>
              </a:rPr>
              <a:t>int</a:t>
            </a:r>
            <a:r>
              <a:rPr lang="en-IE" b="1" dirty="0">
                <a:solidFill>
                  <a:schemeClr val="bg1"/>
                </a:solidFill>
              </a:rPr>
              <a:t> for whole numbers (1,2,3)</a:t>
            </a:r>
          </a:p>
        </p:txBody>
      </p:sp>
    </p:spTree>
    <p:extLst>
      <p:ext uri="{BB962C8B-B14F-4D97-AF65-F5344CB8AC3E}">
        <p14:creationId xmlns:p14="http://schemas.microsoft.com/office/powerpoint/2010/main" val="2569942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0392" y="1611729"/>
            <a:ext cx="5543550" cy="4707700"/>
          </a:xfrm>
          <a:solidFill>
            <a:schemeClr val="bg1">
              <a:lumMod val="95000"/>
            </a:schemeClr>
          </a:solidFill>
          <a:ln>
            <a:solidFill>
              <a:srgbClr val="FF6600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80"/>
                </a:solidFill>
                <a:latin typeface="+mj-lt"/>
              </a:rPr>
              <a:t>A data-type to store real numbers is </a:t>
            </a:r>
            <a:r>
              <a:rPr lang="en-US" sz="2400" b="1" dirty="0">
                <a:solidFill>
                  <a:srgbClr val="000080"/>
                </a:solidFill>
                <a:latin typeface="+mj-lt"/>
              </a:rPr>
              <a:t>double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80"/>
                </a:solidFill>
                <a:latin typeface="+mj-lt"/>
                <a:cs typeface="Courier New"/>
              </a:rPr>
              <a:t>double </a:t>
            </a:r>
            <a:r>
              <a:rPr lang="en-US" sz="2400" dirty="0" err="1">
                <a:solidFill>
                  <a:srgbClr val="000080"/>
                </a:solidFill>
                <a:latin typeface="+mj-lt"/>
                <a:cs typeface="Courier New"/>
              </a:rPr>
              <a:t>realNumber</a:t>
            </a:r>
            <a:r>
              <a:rPr lang="en-US" sz="2400" dirty="0">
                <a:solidFill>
                  <a:srgbClr val="000080"/>
                </a:solidFill>
                <a:latin typeface="+mj-lt"/>
                <a:cs typeface="Courier New"/>
              </a:rPr>
              <a:t>;</a:t>
            </a:r>
          </a:p>
          <a:p>
            <a:pPr marL="0" indent="0">
              <a:buNone/>
            </a:pPr>
            <a:endParaRPr lang="en-US" sz="2400" b="1" dirty="0">
              <a:solidFill>
                <a:srgbClr val="000080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rgbClr val="000080"/>
                </a:solidFill>
                <a:latin typeface="+mj-lt"/>
              </a:rPr>
              <a:t>realNumber</a:t>
            </a:r>
            <a:r>
              <a:rPr lang="en-US" sz="2400" b="1" dirty="0">
                <a:solidFill>
                  <a:srgbClr val="000080"/>
                </a:solidFill>
                <a:latin typeface="+mj-lt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+mj-lt"/>
              </a:rPr>
              <a:t>is known as the variable name or variable.</a:t>
            </a:r>
          </a:p>
          <a:p>
            <a:pPr marL="0" indent="0">
              <a:buNone/>
            </a:pPr>
            <a:endParaRPr lang="en-US" sz="2400" dirty="0">
              <a:solidFill>
                <a:srgbClr val="000080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80"/>
                </a:solidFill>
                <a:latin typeface="+mj-lt"/>
              </a:rPr>
              <a:t>To assign a value to </a:t>
            </a:r>
            <a:r>
              <a:rPr lang="en-US" sz="2400" dirty="0" err="1">
                <a:solidFill>
                  <a:srgbClr val="000080"/>
                </a:solidFill>
                <a:latin typeface="+mj-lt"/>
              </a:rPr>
              <a:t>realNumber</a:t>
            </a:r>
            <a:r>
              <a:rPr lang="en-US" sz="2400" dirty="0">
                <a:solidFill>
                  <a:srgbClr val="000080"/>
                </a:solidFill>
                <a:latin typeface="+mj-lt"/>
              </a:rPr>
              <a:t> we use an assignment operation: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0080"/>
                </a:solidFill>
                <a:latin typeface="+mj-lt"/>
                <a:cs typeface="Courier New"/>
              </a:rPr>
              <a:t>realNumber</a:t>
            </a:r>
            <a:r>
              <a:rPr lang="en-US" sz="2400" dirty="0">
                <a:solidFill>
                  <a:srgbClr val="000080"/>
                </a:solidFill>
                <a:latin typeface="+mj-lt"/>
                <a:cs typeface="Courier New"/>
              </a:rPr>
              <a:t> = 10.0;</a:t>
            </a:r>
          </a:p>
          <a:p>
            <a:pPr marL="0" indent="0">
              <a:buNone/>
            </a:pPr>
            <a:endParaRPr lang="en-US" sz="2400" dirty="0">
              <a:solidFill>
                <a:srgbClr val="000080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80"/>
                </a:solidFill>
                <a:latin typeface="+mj-lt"/>
              </a:rPr>
              <a:t>Again it can be all done on one line: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80"/>
                </a:solidFill>
                <a:latin typeface="+mj-lt"/>
                <a:cs typeface="Courier New"/>
              </a:rPr>
              <a:t>double </a:t>
            </a:r>
            <a:r>
              <a:rPr lang="en-US" sz="2400" dirty="0" err="1">
                <a:solidFill>
                  <a:srgbClr val="000080"/>
                </a:solidFill>
                <a:latin typeface="+mj-lt"/>
                <a:cs typeface="Courier New"/>
              </a:rPr>
              <a:t>realNumber</a:t>
            </a:r>
            <a:r>
              <a:rPr lang="en-US" sz="2400" dirty="0">
                <a:solidFill>
                  <a:srgbClr val="000080"/>
                </a:solidFill>
                <a:latin typeface="+mj-lt"/>
                <a:cs typeface="Courier New"/>
              </a:rPr>
              <a:t> = 10.0;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</a:t>
            </a:r>
            <a:r>
              <a:rPr lang="en-US" dirty="0">
                <a:solidFill>
                  <a:srgbClr val="FF6600"/>
                </a:solidFill>
              </a:rPr>
              <a:t> </a:t>
            </a:r>
            <a:r>
              <a:rPr lang="en-US" dirty="0"/>
              <a:t>–</a:t>
            </a:r>
            <a:r>
              <a:rPr lang="en-US" dirty="0">
                <a:solidFill>
                  <a:srgbClr val="FF6600"/>
                </a:solidFill>
              </a:rPr>
              <a:t> double</a:t>
            </a:r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1" y="2317590"/>
            <a:ext cx="2347843" cy="454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1071568" y="1105688"/>
            <a:ext cx="2028824" cy="1508925"/>
          </a:xfrm>
          <a:prstGeom prst="cloudCallout">
            <a:avLst>
              <a:gd name="adj1" fmla="val -42928"/>
              <a:gd name="adj2" fmla="val 61265"/>
            </a:avLst>
          </a:prstGeom>
          <a:solidFill>
            <a:srgbClr val="B3E2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>
                <a:solidFill>
                  <a:srgbClr val="000080"/>
                </a:solidFill>
              </a:rPr>
              <a:t>Double for decimals (Real Numbers)</a:t>
            </a:r>
          </a:p>
        </p:txBody>
      </p:sp>
    </p:spTree>
    <p:extLst>
      <p:ext uri="{BB962C8B-B14F-4D97-AF65-F5344CB8AC3E}">
        <p14:creationId xmlns:p14="http://schemas.microsoft.com/office/powerpoint/2010/main" val="2056102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457200" y="1371601"/>
            <a:ext cx="7786688" cy="304323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54560"/>
            <a:ext cx="7886700" cy="5117689"/>
          </a:xfrm>
        </p:spPr>
        <p:txBody>
          <a:bodyPr>
            <a:normAutofit lnSpcReduction="10000"/>
          </a:bodyPr>
          <a:lstStyle/>
          <a:p>
            <a:pPr marL="271463" indent="-271463"/>
            <a:r>
              <a:rPr lang="en-US" sz="2800" dirty="0">
                <a:solidFill>
                  <a:srgbClr val="000080"/>
                </a:solidFill>
              </a:rPr>
              <a:t>A constant is a variable that never changes</a:t>
            </a:r>
          </a:p>
          <a:p>
            <a:pPr marL="271463" indent="-271463"/>
            <a:r>
              <a:rPr lang="en-US" sz="2800" dirty="0">
                <a:solidFill>
                  <a:srgbClr val="000080"/>
                </a:solidFill>
              </a:rPr>
              <a:t>A constant can be any data-type. </a:t>
            </a:r>
          </a:p>
          <a:p>
            <a:pPr marL="271463" indent="-271463"/>
            <a:r>
              <a:rPr lang="en-US" sz="2800" dirty="0">
                <a:solidFill>
                  <a:srgbClr val="000080"/>
                </a:solidFill>
              </a:rPr>
              <a:t>When declaring a constant we use the keyword </a:t>
            </a:r>
            <a:r>
              <a:rPr lang="en-US" sz="2800" b="1" dirty="0">
                <a:solidFill>
                  <a:srgbClr val="000080"/>
                </a:solidFill>
              </a:rPr>
              <a:t>final. </a:t>
            </a:r>
          </a:p>
          <a:p>
            <a:pPr marL="271463" indent="-271463"/>
            <a:r>
              <a:rPr lang="en-US" sz="2800" dirty="0">
                <a:solidFill>
                  <a:srgbClr val="000080"/>
                </a:solidFill>
              </a:rPr>
              <a:t>The constant must be assigned a value at declaration time. </a:t>
            </a:r>
          </a:p>
          <a:p>
            <a:pPr marL="271463" indent="-271463"/>
            <a:r>
              <a:rPr lang="en-US" sz="2800" dirty="0">
                <a:solidFill>
                  <a:srgbClr val="000080"/>
                </a:solidFill>
              </a:rPr>
              <a:t>Constant names are always given capital letters.</a:t>
            </a:r>
          </a:p>
          <a:p>
            <a:pPr marL="114300" indent="0">
              <a:buNone/>
            </a:pPr>
            <a:r>
              <a:rPr lang="en-US" sz="2800" dirty="0">
                <a:solidFill>
                  <a:srgbClr val="000080"/>
                </a:solidFill>
              </a:rPr>
              <a:t>	</a:t>
            </a:r>
          </a:p>
          <a:p>
            <a:pPr marL="114300" indent="0">
              <a:buNone/>
            </a:pPr>
            <a:r>
              <a:rPr lang="en-US" sz="2800" dirty="0">
                <a:solidFill>
                  <a:srgbClr val="000080"/>
                </a:solidFill>
                <a:latin typeface="Courier"/>
              </a:rPr>
              <a:t>	</a:t>
            </a:r>
          </a:p>
          <a:p>
            <a:pPr marL="114300" indent="0">
              <a:buNone/>
            </a:pPr>
            <a:r>
              <a:rPr lang="en-US" sz="2800" dirty="0">
                <a:solidFill>
                  <a:srgbClr val="000080"/>
                </a:solidFill>
                <a:latin typeface="Courier"/>
              </a:rPr>
              <a:t>	final</a:t>
            </a:r>
            <a:r>
              <a:rPr lang="en-US" sz="2800" dirty="0">
                <a:solidFill>
                  <a:srgbClr val="000080"/>
                </a:solidFill>
                <a:latin typeface="Courier"/>
                <a:cs typeface="Courier"/>
              </a:rPr>
              <a:t> double PI = 3.14;</a:t>
            </a:r>
          </a:p>
          <a:p>
            <a:pPr marL="114300" indent="0">
              <a:buNone/>
            </a:pPr>
            <a:r>
              <a:rPr lang="en-US" sz="2800" dirty="0">
                <a:solidFill>
                  <a:srgbClr val="000080"/>
                </a:solidFill>
                <a:latin typeface="Courier"/>
                <a:cs typeface="Courier"/>
              </a:rPr>
              <a:t>	final </a:t>
            </a:r>
            <a:r>
              <a:rPr lang="en-US" sz="2800" dirty="0" err="1">
                <a:solidFill>
                  <a:srgbClr val="000080"/>
                </a:solidFill>
                <a:latin typeface="Courier"/>
                <a:cs typeface="Courier"/>
              </a:rPr>
              <a:t>int</a:t>
            </a:r>
            <a:r>
              <a:rPr lang="en-US" sz="2800" dirty="0">
                <a:solidFill>
                  <a:srgbClr val="000080"/>
                </a:solidFill>
                <a:latin typeface="Courier"/>
                <a:cs typeface="Courier"/>
              </a:rPr>
              <a:t> X = 10;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 – </a:t>
            </a:r>
            <a:r>
              <a:rPr lang="en-US" dirty="0">
                <a:solidFill>
                  <a:srgbClr val="FF6600"/>
                </a:solidFill>
              </a:rPr>
              <a:t>CONSTANTS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4772" y="4632961"/>
            <a:ext cx="10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>
                <a:solidFill>
                  <a:srgbClr val="00B050"/>
                </a:solidFill>
              </a:rPr>
              <a:t>Constant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55813" y="4634628"/>
            <a:ext cx="1141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>
                <a:solidFill>
                  <a:srgbClr val="00B050"/>
                </a:solidFill>
              </a:rPr>
              <a:t>Data Type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92924" y="4659632"/>
            <a:ext cx="1279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>
                <a:solidFill>
                  <a:srgbClr val="00B050"/>
                </a:solidFill>
              </a:rPr>
              <a:t>Data  name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93922" y="4659632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>
                <a:solidFill>
                  <a:srgbClr val="00B050"/>
                </a:solidFill>
              </a:rPr>
              <a:t>Assign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52916" y="4663443"/>
            <a:ext cx="716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>
                <a:solidFill>
                  <a:srgbClr val="00B050"/>
                </a:solidFill>
              </a:rPr>
              <a:t>Value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460790" y="4981833"/>
            <a:ext cx="186628" cy="204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982436" y="4981833"/>
            <a:ext cx="186628" cy="204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030397" y="4996378"/>
            <a:ext cx="255853" cy="204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911368" y="5033033"/>
            <a:ext cx="120029" cy="204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865686" y="4981833"/>
            <a:ext cx="202191" cy="219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98533">
            <a:off x="7727244" y="1095727"/>
            <a:ext cx="521876" cy="988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9929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dirty="0">
                <a:solidFill>
                  <a:srgbClr val="000080"/>
                </a:solidFill>
              </a:rPr>
              <a:t>Just like in Mathematics, we can perform simple arithmetic using</a:t>
            </a:r>
          </a:p>
          <a:p>
            <a:pPr marL="0" indent="0" algn="ctr">
              <a:buNone/>
            </a:pPr>
            <a:endParaRPr lang="en-US" sz="4400" dirty="0">
              <a:solidFill>
                <a:srgbClr val="000080"/>
              </a:solidFill>
            </a:endParaRPr>
          </a:p>
          <a:p>
            <a:pPr marL="0" indent="0" algn="ctr">
              <a:buNone/>
            </a:pPr>
            <a:r>
              <a:rPr lang="en-US" sz="4400" dirty="0">
                <a:solidFill>
                  <a:srgbClr val="000080"/>
                </a:solidFill>
              </a:rPr>
              <a:t>+, -, /, *, %   </a:t>
            </a:r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 – </a:t>
            </a:r>
            <a:r>
              <a:rPr lang="en-US" dirty="0">
                <a:solidFill>
                  <a:srgbClr val="FF6600"/>
                </a:solidFill>
              </a:rPr>
              <a:t>Arithmetic Operators</a:t>
            </a:r>
          </a:p>
        </p:txBody>
      </p:sp>
      <p:pic>
        <p:nvPicPr>
          <p:cNvPr id="1026" name="Picture 2" descr="http://t0.gstatic.com/images?q=tbn:ANd9GcQxIPjLoBx-VUFHM-V3TF2q1EDEs0N3Ci-dPYm9_LjA5QI_wEF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962" y="4990686"/>
            <a:ext cx="2286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3785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000080"/>
                </a:solidFill>
              </a:rPr>
              <a:t>We can display data using the command line interface using </a:t>
            </a:r>
            <a:r>
              <a:rPr lang="en-US" sz="3600" b="1" dirty="0" err="1">
                <a:solidFill>
                  <a:srgbClr val="000080"/>
                </a:solidFill>
              </a:rPr>
              <a:t>System.out</a:t>
            </a:r>
            <a:endParaRPr lang="en-US" sz="3600" b="1" dirty="0">
              <a:solidFill>
                <a:srgbClr val="000080"/>
              </a:solidFill>
            </a:endParaRPr>
          </a:p>
          <a:p>
            <a:pPr marL="0" indent="0">
              <a:buNone/>
            </a:pPr>
            <a:endParaRPr lang="en-US" sz="3600" dirty="0">
              <a:solidFill>
                <a:srgbClr val="00008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– </a:t>
            </a:r>
            <a:r>
              <a:rPr lang="en-US" dirty="0">
                <a:solidFill>
                  <a:srgbClr val="FF6600"/>
                </a:solidFill>
              </a:rPr>
              <a:t>Displaying Data</a:t>
            </a:r>
          </a:p>
        </p:txBody>
      </p:sp>
      <p:pic>
        <p:nvPicPr>
          <p:cNvPr id="5" name="Picture 4" descr="C:\Users\lmurphy2\AppData\Local\Microsoft\Windows\Temporary Internet Files\Content.IE5\3FYGR8K1\14682-Computers-and-devices-medi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555" y="3102173"/>
            <a:ext cx="6609445" cy="375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728787" y="3346746"/>
            <a:ext cx="557212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6600"/>
                </a:solidFill>
              </a:rPr>
              <a:t>There are two methods we can use:</a:t>
            </a:r>
          </a:p>
          <a:p>
            <a:r>
              <a:rPr lang="en-US" sz="2800" dirty="0" err="1">
                <a:solidFill>
                  <a:srgbClr val="000080"/>
                </a:solidFill>
              </a:rPr>
              <a:t>println</a:t>
            </a:r>
            <a:r>
              <a:rPr lang="en-US" sz="2800" dirty="0">
                <a:solidFill>
                  <a:srgbClr val="000080"/>
                </a:solidFill>
              </a:rPr>
              <a:t>() [Prints text in a new line]</a:t>
            </a:r>
          </a:p>
          <a:p>
            <a:r>
              <a:rPr lang="en-US" sz="2800" dirty="0">
                <a:solidFill>
                  <a:srgbClr val="000080"/>
                </a:solidFill>
              </a:rPr>
              <a:t>print() [Prints text]</a:t>
            </a:r>
          </a:p>
        </p:txBody>
      </p:sp>
    </p:spTree>
    <p:extLst>
      <p:ext uri="{BB962C8B-B14F-4D97-AF65-F5344CB8AC3E}">
        <p14:creationId xmlns:p14="http://schemas.microsoft.com/office/powerpoint/2010/main" val="2186626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28649" y="5227228"/>
            <a:ext cx="7629525" cy="7735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ectangle 4"/>
          <p:cNvSpPr/>
          <p:nvPr/>
        </p:nvSpPr>
        <p:spPr>
          <a:xfrm>
            <a:off x="628650" y="3703228"/>
            <a:ext cx="7629525" cy="4687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" name="Rectangle 3"/>
          <p:cNvSpPr/>
          <p:nvPr/>
        </p:nvSpPr>
        <p:spPr>
          <a:xfrm>
            <a:off x="628650" y="2243138"/>
            <a:ext cx="7629525" cy="7429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80"/>
                </a:solidFill>
              </a:rPr>
              <a:t>To print a literal string, we put the letter, word or sentence inside double quotes, inside the round brackets: 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0080"/>
                </a:solidFill>
                <a:latin typeface="Courier New"/>
                <a:cs typeface="Courier New"/>
              </a:rPr>
              <a:t>System.out.println</a:t>
            </a:r>
            <a:r>
              <a:rPr lang="en-US" sz="2400" dirty="0">
                <a:solidFill>
                  <a:srgbClr val="000080"/>
                </a:solidFill>
                <a:latin typeface="Courier New"/>
                <a:cs typeface="Courier New"/>
              </a:rPr>
              <a:t>(“This is a literal string”);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80"/>
                </a:solidFill>
              </a:rPr>
              <a:t>To print a variable, we put the variable name inside the round brackets: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0080"/>
                </a:solidFill>
                <a:latin typeface="Courier New"/>
                <a:cs typeface="Courier New"/>
              </a:rPr>
              <a:t>System.out.println</a:t>
            </a:r>
            <a:r>
              <a:rPr lang="en-US" sz="2400" dirty="0">
                <a:solidFill>
                  <a:srgbClr val="000080"/>
                </a:solidFill>
                <a:latin typeface="Courier New"/>
                <a:cs typeface="Courier New"/>
              </a:rPr>
              <a:t>(variable);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80"/>
                </a:solidFill>
              </a:rPr>
              <a:t>To print a combination of literal strings and variables in the same print statement, literal strings and variables are separated using the + operator: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0080"/>
                </a:solidFill>
                <a:latin typeface="Courier New"/>
                <a:cs typeface="Courier New"/>
              </a:rPr>
              <a:t>System.out.println</a:t>
            </a:r>
            <a:r>
              <a:rPr lang="en-US" sz="2400" dirty="0">
                <a:solidFill>
                  <a:srgbClr val="000080"/>
                </a:solidFill>
                <a:latin typeface="Courier New"/>
                <a:cs typeface="Courier New"/>
              </a:rPr>
              <a:t>(“Literal String ” + variable);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 – </a:t>
            </a:r>
            <a:r>
              <a:rPr lang="en-US" dirty="0">
                <a:solidFill>
                  <a:srgbClr val="FF6600"/>
                </a:solidFill>
              </a:rPr>
              <a:t>Displaying Data</a:t>
            </a:r>
          </a:p>
        </p:txBody>
      </p:sp>
    </p:spTree>
    <p:extLst>
      <p:ext uri="{BB962C8B-B14F-4D97-AF65-F5344CB8AC3E}">
        <p14:creationId xmlns:p14="http://schemas.microsoft.com/office/powerpoint/2010/main" val="2403283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3447</TotalTime>
  <Words>2577</Words>
  <Application>Microsoft Office PowerPoint</Application>
  <PresentationFormat>On-screen Show (4:3)</PresentationFormat>
  <Paragraphs>341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Courier</vt:lpstr>
      <vt:lpstr>Courier New</vt:lpstr>
      <vt:lpstr>Wingdings</vt:lpstr>
      <vt:lpstr>Office Theme</vt:lpstr>
      <vt:lpstr>Data Types 2</vt:lpstr>
      <vt:lpstr>Tasks this week</vt:lpstr>
      <vt:lpstr>Revision</vt:lpstr>
      <vt:lpstr>Revision – int</vt:lpstr>
      <vt:lpstr>Revision – double</vt:lpstr>
      <vt:lpstr>Revision – CONSTANTS</vt:lpstr>
      <vt:lpstr>Revision – Arithmetic Operators</vt:lpstr>
      <vt:lpstr>Revision – Displaying Data</vt:lpstr>
      <vt:lpstr>Revision – Displaying Data</vt:lpstr>
      <vt:lpstr>Revision – Accepting Input</vt:lpstr>
      <vt:lpstr>E xerise 1 – Circle</vt:lpstr>
      <vt:lpstr>CircleApp – Putting the Program together</vt:lpstr>
      <vt:lpstr>CircleApp – Putting the Program together</vt:lpstr>
      <vt:lpstr>CircleApp – Putting the Program together</vt:lpstr>
      <vt:lpstr>CircleApp – Putting the Program together</vt:lpstr>
      <vt:lpstr>CircleApp – Putting the Program together</vt:lpstr>
      <vt:lpstr>Typical Programming Errors</vt:lpstr>
      <vt:lpstr>PowerPoint Presentation</vt:lpstr>
      <vt:lpstr>PowerPoint Presentation</vt:lpstr>
      <vt:lpstr>Type - Casting</vt:lpstr>
      <vt:lpstr>Type - Casting</vt:lpstr>
      <vt:lpstr>Type - Casting</vt:lpstr>
      <vt:lpstr>Circle2</vt:lpstr>
      <vt:lpstr>Data-type - Strings</vt:lpstr>
      <vt:lpstr>GUI I/O - JOptionPane</vt:lpstr>
      <vt:lpstr>JOptionPane</vt:lpstr>
      <vt:lpstr>JOptionPane</vt:lpstr>
      <vt:lpstr>Parse a string to a Int/Double</vt:lpstr>
      <vt:lpstr>What you need……</vt:lpstr>
      <vt:lpstr>PowerPoint Presentation</vt:lpstr>
      <vt:lpstr>Circle3</vt:lpstr>
      <vt:lpstr>PowerPoint Presentation</vt:lpstr>
      <vt:lpstr>Math.lang.*;</vt:lpstr>
      <vt:lpstr>Math.lang.*;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2</dc:title>
  <dc:creator>Carole McGloughlin</dc:creator>
  <cp:lastModifiedBy>Lisa Murphy</cp:lastModifiedBy>
  <cp:revision>185</cp:revision>
  <dcterms:created xsi:type="dcterms:W3CDTF">2012-08-18T19:51:31Z</dcterms:created>
  <dcterms:modified xsi:type="dcterms:W3CDTF">2023-01-25T10:46:57Z</dcterms:modified>
</cp:coreProperties>
</file>