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72" r:id="rId4"/>
    <p:sldId id="273" r:id="rId5"/>
    <p:sldId id="274" r:id="rId6"/>
    <p:sldId id="259" r:id="rId7"/>
    <p:sldId id="257" r:id="rId8"/>
    <p:sldId id="258"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8" r:id="rId24"/>
    <p:sldId id="299" r:id="rId25"/>
    <p:sldId id="289" r:id="rId26"/>
    <p:sldId id="290" r:id="rId27"/>
    <p:sldId id="291" r:id="rId28"/>
    <p:sldId id="292" r:id="rId29"/>
    <p:sldId id="293" r:id="rId30"/>
    <p:sldId id="294" r:id="rId31"/>
    <p:sldId id="295" r:id="rId32"/>
    <p:sldId id="29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5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ga-IE"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dirty="0"/>
          </a:p>
        </p:txBody>
      </p:sp>
      <p:sp>
        <p:nvSpPr>
          <p:cNvPr id="4" name="Date Placeholder 3"/>
          <p:cNvSpPr>
            <a:spLocks noGrp="1"/>
          </p:cNvSpPr>
          <p:nvPr>
            <p:ph type="dt" sz="half" idx="10"/>
          </p:nvPr>
        </p:nvSpPr>
        <p:spPr/>
        <p:txBody>
          <a:bodyPr/>
          <a:lstStyle/>
          <a:p>
            <a:fld id="{15BA12EA-25E7-E84A-B15D-D800CEB9E2D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15BA12EA-25E7-E84A-B15D-D800CEB9E2D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ga-I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15BA12EA-25E7-E84A-B15D-D800CEB9E2D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15BA12EA-25E7-E84A-B15D-D800CEB9E2D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ga-IE"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15BA12EA-25E7-E84A-B15D-D800CEB9E2D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Date Placeholder 4"/>
          <p:cNvSpPr>
            <a:spLocks noGrp="1"/>
          </p:cNvSpPr>
          <p:nvPr>
            <p:ph type="dt" sz="half" idx="10"/>
          </p:nvPr>
        </p:nvSpPr>
        <p:spPr/>
        <p:txBody>
          <a:bodyPr/>
          <a:lstStyle/>
          <a:p>
            <a:fld id="{15BA12EA-25E7-E84A-B15D-D800CEB9E2DC}"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15BA12EA-25E7-E84A-B15D-D800CEB9E2DC}"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15BA12EA-25E7-E84A-B15D-D800CEB9E2DC}"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A12EA-25E7-E84A-B15D-D800CEB9E2DC}"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58983-21DC-7E45-B7F8-EDC6A6AD4E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ga-IE"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15BA12EA-25E7-E84A-B15D-D800CEB9E2DC}"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58983-21DC-7E45-B7F8-EDC6A6AD4E0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ga-IE"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8" name="Date Placeholder 7"/>
          <p:cNvSpPr>
            <a:spLocks noGrp="1"/>
          </p:cNvSpPr>
          <p:nvPr>
            <p:ph type="dt" sz="half" idx="10"/>
          </p:nvPr>
        </p:nvSpPr>
        <p:spPr/>
        <p:txBody>
          <a:bodyPr/>
          <a:lstStyle/>
          <a:p>
            <a:fld id="{15BA12EA-25E7-E84A-B15D-D800CEB9E2DC}" type="datetimeFigureOut">
              <a:rPr lang="en-US" smtClean="0"/>
              <a:t>1/21/2021</a:t>
            </a:fld>
            <a:endParaRPr lang="en-US"/>
          </a:p>
        </p:txBody>
      </p:sp>
      <p:sp>
        <p:nvSpPr>
          <p:cNvPr id="9" name="Slide Number Placeholder 8"/>
          <p:cNvSpPr>
            <a:spLocks noGrp="1"/>
          </p:cNvSpPr>
          <p:nvPr>
            <p:ph type="sldNum" sz="quarter" idx="11"/>
          </p:nvPr>
        </p:nvSpPr>
        <p:spPr/>
        <p:txBody>
          <a:bodyPr/>
          <a:lstStyle/>
          <a:p>
            <a:fld id="{34B58983-21DC-7E45-B7F8-EDC6A6AD4E0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ga-IE"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B58983-21DC-7E45-B7F8-EDC6A6AD4E0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5BA12EA-25E7-E84A-B15D-D800CEB9E2DC}" type="datetimeFigureOut">
              <a:rPr lang="en-US" smtClean="0"/>
              <a:t>1/21/2021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Instantiable</a:t>
            </a:r>
            <a:r>
              <a:rPr lang="en-US" dirty="0" smtClean="0"/>
              <a:t> Classes 1</a:t>
            </a:r>
            <a:endParaRPr lang="en-US" dirty="0"/>
          </a:p>
        </p:txBody>
      </p:sp>
      <p:sp>
        <p:nvSpPr>
          <p:cNvPr id="3" name="Subtitle 2"/>
          <p:cNvSpPr>
            <a:spLocks noGrp="1"/>
          </p:cNvSpPr>
          <p:nvPr>
            <p:ph type="subTitle" idx="1"/>
          </p:nvPr>
        </p:nvSpPr>
        <p:spPr/>
        <p:txBody>
          <a:bodyPr/>
          <a:lstStyle/>
          <a:p>
            <a:r>
              <a:rPr lang="en-US" dirty="0" smtClean="0"/>
              <a:t>Introduction to Programming </a:t>
            </a:r>
          </a:p>
        </p:txBody>
      </p:sp>
    </p:spTree>
    <p:extLst>
      <p:ext uri="{BB962C8B-B14F-4D97-AF65-F5344CB8AC3E}">
        <p14:creationId xmlns:p14="http://schemas.microsoft.com/office/powerpoint/2010/main" val="384197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 </a:t>
            </a:r>
            <a:r>
              <a:rPr lang="en-US" dirty="0" err="1" smtClean="0"/>
              <a:t>FirstApp</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sz="1400" dirty="0" smtClean="0">
                <a:latin typeface="Courier"/>
                <a:cs typeface="Courier"/>
              </a:rPr>
              <a:t>/* </a:t>
            </a:r>
          </a:p>
          <a:p>
            <a:pPr marL="11430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First.java</a:t>
            </a:r>
            <a:endParaRPr lang="en-US" sz="1400" dirty="0" smtClean="0">
              <a:latin typeface="Courier"/>
              <a:cs typeface="Courier"/>
            </a:endParaRPr>
          </a:p>
          <a:p>
            <a:pPr marL="114300" indent="0">
              <a:buNone/>
            </a:pPr>
            <a:r>
              <a:rPr lang="en-US" sz="1400" dirty="0">
                <a:latin typeface="Courier"/>
                <a:cs typeface="Courier"/>
              </a:rPr>
              <a:t> </a:t>
            </a:r>
            <a:r>
              <a:rPr lang="en-US" sz="1400" dirty="0" smtClean="0">
                <a:latin typeface="Courier"/>
                <a:cs typeface="Courier"/>
              </a:rPr>
              <a:t>*/</a:t>
            </a:r>
          </a:p>
          <a:p>
            <a:pPr marL="114300" indent="0">
              <a:buNone/>
            </a:pPr>
            <a:r>
              <a:rPr lang="en-US" sz="1400" dirty="0" smtClean="0">
                <a:latin typeface="Courier"/>
                <a:cs typeface="Courier"/>
              </a:rPr>
              <a:t>public class First{</a:t>
            </a:r>
          </a:p>
          <a:p>
            <a:pPr marL="114300" indent="0">
              <a:buNone/>
            </a:pPr>
            <a:r>
              <a:rPr lang="en-US" sz="1400" dirty="0">
                <a:latin typeface="Courier"/>
                <a:cs typeface="Courier"/>
              </a:rPr>
              <a:t>	</a:t>
            </a:r>
            <a:r>
              <a:rPr lang="en-US" sz="1400" dirty="0" smtClean="0">
                <a:latin typeface="Courier"/>
                <a:cs typeface="Courier"/>
              </a:rPr>
              <a:t>public void </a:t>
            </a:r>
            <a:r>
              <a:rPr lang="en-US" sz="1400" dirty="0" err="1" smtClean="0">
                <a:latin typeface="Courier"/>
                <a:cs typeface="Courier"/>
              </a:rPr>
              <a:t>printFirst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System.out.println</a:t>
            </a:r>
            <a:r>
              <a:rPr lang="en-US" sz="1400" dirty="0" smtClean="0">
                <a:latin typeface="Courier"/>
                <a:cs typeface="Courier"/>
              </a:rPr>
              <a:t>(“First Java Class”);</a:t>
            </a:r>
          </a:p>
          <a:p>
            <a:pPr marL="114300" indent="0">
              <a:buNone/>
            </a:pPr>
            <a:r>
              <a:rPr lang="en-US" sz="1400" dirty="0">
                <a:latin typeface="Courier"/>
                <a:cs typeface="Courier"/>
              </a:rPr>
              <a:t>	</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a:t>
            </a:r>
          </a:p>
          <a:p>
            <a:pPr marL="114300" indent="0">
              <a:buNone/>
            </a:pPr>
            <a:r>
              <a:rPr lang="en-US" sz="1400" dirty="0" smtClean="0">
                <a:latin typeface="Courier"/>
                <a:cs typeface="Courier"/>
              </a:rPr>
              <a:t>__________________________________________________________</a:t>
            </a:r>
            <a:endParaRPr lang="en-US" sz="1400" dirty="0">
              <a:latin typeface="Courier"/>
              <a:cs typeface="Courier"/>
            </a:endParaRPr>
          </a:p>
          <a:p>
            <a:pPr marL="114300" indent="0">
              <a:buNone/>
            </a:pPr>
            <a:r>
              <a:rPr lang="en-US" sz="1400" dirty="0" smtClean="0">
                <a:latin typeface="Courier"/>
                <a:cs typeface="Courier"/>
              </a:rPr>
              <a:t>/* </a:t>
            </a:r>
          </a:p>
          <a:p>
            <a:pPr marL="11430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FirstApp.java</a:t>
            </a:r>
            <a:endParaRPr lang="en-US" sz="1400" dirty="0" smtClean="0">
              <a:latin typeface="Courier"/>
              <a:cs typeface="Courier"/>
            </a:endParaRPr>
          </a:p>
          <a:p>
            <a:pPr marL="114300" indent="0">
              <a:buNone/>
            </a:pPr>
            <a:r>
              <a:rPr lang="en-US" sz="1400" dirty="0" smtClean="0">
                <a:latin typeface="Courier"/>
                <a:cs typeface="Courier"/>
              </a:rPr>
              <a:t> */</a:t>
            </a:r>
          </a:p>
          <a:p>
            <a:pPr marL="114300" indent="0">
              <a:buNone/>
            </a:pPr>
            <a:endParaRPr lang="en-US" sz="1400" dirty="0" smtClean="0">
              <a:latin typeface="Courier"/>
              <a:cs typeface="Courier"/>
            </a:endParaRPr>
          </a:p>
          <a:p>
            <a:pPr marL="114300" indent="0">
              <a:buNone/>
            </a:pPr>
            <a:r>
              <a:rPr lang="en-US" sz="1400" dirty="0" smtClean="0">
                <a:latin typeface="Courier"/>
                <a:cs typeface="Courier"/>
              </a:rPr>
              <a:t>public class </a:t>
            </a:r>
            <a:r>
              <a:rPr lang="en-US" sz="1400" dirty="0" err="1" smtClean="0">
                <a:latin typeface="Courier"/>
                <a:cs typeface="Courier"/>
              </a:rPr>
              <a:t>FirstApp</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public void static main(String </a:t>
            </a:r>
            <a:r>
              <a:rPr lang="en-US" sz="1400" dirty="0" err="1" smtClean="0">
                <a:latin typeface="Courier"/>
                <a:cs typeface="Courier"/>
              </a:rPr>
              <a:t>args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First </a:t>
            </a:r>
            <a:r>
              <a:rPr lang="en-US" sz="1400" dirty="0" err="1" smtClean="0">
                <a:latin typeface="Courier"/>
                <a:cs typeface="Courier"/>
              </a:rPr>
              <a:t>myFirst</a:t>
            </a:r>
            <a:r>
              <a:rPr lang="en-US" sz="1400" dirty="0" smtClean="0">
                <a:latin typeface="Courier"/>
                <a:cs typeface="Courier"/>
              </a:rPr>
              <a:t>;</a:t>
            </a:r>
          </a:p>
          <a:p>
            <a:pPr marL="11430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myFirst</a:t>
            </a:r>
            <a:r>
              <a:rPr lang="en-US" sz="1400" dirty="0" smtClean="0">
                <a:latin typeface="Courier"/>
                <a:cs typeface="Courier"/>
              </a:rPr>
              <a:t> = new First();</a:t>
            </a:r>
          </a:p>
          <a:p>
            <a:pPr marL="11430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myFirst.printFirst</a:t>
            </a:r>
            <a:r>
              <a:rPr lang="en-US" sz="1400" dirty="0" smtClean="0">
                <a:latin typeface="Courier"/>
                <a:cs typeface="Courier"/>
              </a:rPr>
              <a:t>();</a:t>
            </a:r>
          </a:p>
          <a:p>
            <a:pPr marL="114300" indent="0">
              <a:buNone/>
            </a:pPr>
            <a:r>
              <a:rPr lang="en-US" sz="1400" dirty="0">
                <a:latin typeface="Courier"/>
                <a:cs typeface="Courier"/>
              </a:rPr>
              <a:t>	</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a:t>
            </a:r>
          </a:p>
          <a:p>
            <a:pPr marL="114300" indent="0">
              <a:buNone/>
            </a:pPr>
            <a:r>
              <a:rPr lang="en-US" sz="1400" dirty="0" smtClean="0">
                <a:latin typeface="Courier"/>
                <a:cs typeface="Courier"/>
              </a:rPr>
              <a:t>____________________________________________________________</a:t>
            </a:r>
          </a:p>
          <a:p>
            <a:pPr marL="114300" indent="0">
              <a:buNone/>
            </a:pPr>
            <a:r>
              <a:rPr lang="en-US" sz="1700" dirty="0" smtClean="0">
                <a:cs typeface="Courier"/>
              </a:rPr>
              <a:t>Save both these to separate files compile </a:t>
            </a:r>
            <a:r>
              <a:rPr lang="en-US" sz="1700" dirty="0" err="1" smtClean="0">
                <a:cs typeface="Courier"/>
              </a:rPr>
              <a:t>First.java</a:t>
            </a:r>
            <a:r>
              <a:rPr lang="en-US" sz="1700" dirty="0" smtClean="0">
                <a:cs typeface="Courier"/>
              </a:rPr>
              <a:t>, then compile </a:t>
            </a:r>
            <a:r>
              <a:rPr lang="en-US" sz="1700" dirty="0" err="1" smtClean="0">
                <a:cs typeface="Courier"/>
              </a:rPr>
              <a:t>FirstApp.java</a:t>
            </a:r>
            <a:r>
              <a:rPr lang="en-US" sz="1700" dirty="0" smtClean="0">
                <a:cs typeface="Courier"/>
              </a:rPr>
              <a:t> – making sure there are no errors in either file and run </a:t>
            </a:r>
            <a:r>
              <a:rPr lang="en-US" sz="1700" dirty="0" err="1" smtClean="0">
                <a:cs typeface="Courier"/>
              </a:rPr>
              <a:t>FirstApp</a:t>
            </a:r>
            <a:r>
              <a:rPr lang="en-US" sz="1700" dirty="0" smtClean="0">
                <a:cs typeface="Courier"/>
              </a:rPr>
              <a:t>.</a:t>
            </a:r>
          </a:p>
        </p:txBody>
      </p:sp>
    </p:spTree>
    <p:extLst>
      <p:ext uri="{BB962C8B-B14F-4D97-AF65-F5344CB8AC3E}">
        <p14:creationId xmlns:p14="http://schemas.microsoft.com/office/powerpoint/2010/main" val="43708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 </a:t>
            </a:r>
            <a:r>
              <a:rPr lang="en-US" dirty="0" err="1" smtClean="0"/>
              <a:t>FirstApp</a:t>
            </a:r>
            <a:endParaRPr lang="en-US" dirty="0"/>
          </a:p>
        </p:txBody>
      </p:sp>
      <p:sp>
        <p:nvSpPr>
          <p:cNvPr id="3" name="Content Placeholder 2"/>
          <p:cNvSpPr>
            <a:spLocks noGrp="1"/>
          </p:cNvSpPr>
          <p:nvPr>
            <p:ph idx="1"/>
          </p:nvPr>
        </p:nvSpPr>
        <p:spPr>
          <a:xfrm>
            <a:off x="457200" y="1600200"/>
            <a:ext cx="7620000" cy="1455516"/>
          </a:xfrm>
        </p:spPr>
        <p:txBody>
          <a:bodyPr/>
          <a:lstStyle/>
          <a:p>
            <a:r>
              <a:rPr lang="en-US" dirty="0" smtClean="0"/>
              <a:t>What we have just created is a simple </a:t>
            </a:r>
            <a:r>
              <a:rPr lang="en-US" dirty="0" err="1" smtClean="0"/>
              <a:t>instantiable</a:t>
            </a:r>
            <a:r>
              <a:rPr lang="en-US" dirty="0" smtClean="0"/>
              <a:t> class that takes some of the computation outside of the main program.</a:t>
            </a:r>
          </a:p>
          <a:p>
            <a:r>
              <a:rPr lang="en-US" dirty="0" smtClean="0"/>
              <a:t>Let’s look at the structure of the </a:t>
            </a:r>
            <a:r>
              <a:rPr lang="en-US" dirty="0" err="1" smtClean="0"/>
              <a:t>instantiable</a:t>
            </a:r>
            <a:r>
              <a:rPr lang="en-US" dirty="0" smtClean="0"/>
              <a:t> class, in general: </a:t>
            </a:r>
          </a:p>
          <a:p>
            <a:endParaRPr lang="en-US" dirty="0"/>
          </a:p>
          <a:p>
            <a:pPr marL="114300" indent="0">
              <a:buNone/>
            </a:pPr>
            <a:endParaRPr lang="en-US" dirty="0" smtClean="0"/>
          </a:p>
        </p:txBody>
      </p:sp>
      <p:sp>
        <p:nvSpPr>
          <p:cNvPr id="4" name="Rectangle 3"/>
          <p:cNvSpPr/>
          <p:nvPr/>
        </p:nvSpPr>
        <p:spPr>
          <a:xfrm>
            <a:off x="100022" y="3353350"/>
            <a:ext cx="3392382" cy="317477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114300" indent="0">
              <a:buNone/>
            </a:pPr>
            <a:r>
              <a:rPr lang="en-US" sz="1300" dirty="0">
                <a:latin typeface="Courier"/>
                <a:cs typeface="Courier"/>
              </a:rPr>
              <a:t>// class declaration</a:t>
            </a:r>
          </a:p>
          <a:p>
            <a:pPr marL="114300" indent="0">
              <a:buNone/>
            </a:pPr>
            <a:r>
              <a:rPr lang="en-US" sz="1300" dirty="0">
                <a:latin typeface="Courier"/>
                <a:cs typeface="Courier"/>
              </a:rPr>
              <a:t>&lt;modifier&gt; class &lt;class name&gt; {</a:t>
            </a:r>
            <a:br>
              <a:rPr lang="en-US" sz="1300" dirty="0">
                <a:latin typeface="Courier"/>
                <a:cs typeface="Courier"/>
              </a:rPr>
            </a:br>
            <a:r>
              <a:rPr lang="en-US" sz="1300" dirty="0">
                <a:latin typeface="Courier"/>
                <a:cs typeface="Courier"/>
              </a:rPr>
              <a:t>	// data </a:t>
            </a:r>
            <a:r>
              <a:rPr lang="en-US" sz="1300" dirty="0" smtClean="0">
                <a:latin typeface="Courier"/>
                <a:cs typeface="Courier"/>
              </a:rPr>
              <a:t>members</a:t>
            </a:r>
          </a:p>
          <a:p>
            <a:pPr marL="114300" indent="0">
              <a:buNone/>
            </a:pPr>
            <a:r>
              <a:rPr lang="en-US" sz="1300" dirty="0">
                <a:latin typeface="Courier"/>
                <a:cs typeface="Courier"/>
              </a:rPr>
              <a:t>	// </a:t>
            </a:r>
            <a:r>
              <a:rPr lang="en-US" sz="1300" dirty="0" smtClean="0">
                <a:latin typeface="Courier"/>
                <a:cs typeface="Courier"/>
              </a:rPr>
              <a:t>constructors</a:t>
            </a:r>
          </a:p>
          <a:p>
            <a:pPr marL="114300" indent="0">
              <a:buNone/>
            </a:pPr>
            <a:r>
              <a:rPr lang="en-US" sz="1300" dirty="0">
                <a:latin typeface="Courier"/>
                <a:cs typeface="Courier"/>
              </a:rPr>
              <a:t>	// </a:t>
            </a:r>
            <a:r>
              <a:rPr lang="en-US" sz="1300" dirty="0" smtClean="0">
                <a:latin typeface="Courier"/>
                <a:cs typeface="Courier"/>
              </a:rPr>
              <a:t>methods</a:t>
            </a:r>
          </a:p>
          <a:p>
            <a:pPr marL="114300" indent="0">
              <a:buNone/>
            </a:pPr>
            <a:r>
              <a:rPr lang="en-US" sz="1300" dirty="0" smtClean="0">
                <a:latin typeface="Courier"/>
                <a:cs typeface="Courier"/>
              </a:rPr>
              <a:t>}</a:t>
            </a:r>
            <a:endParaRPr lang="en-US" sz="1300" dirty="0">
              <a:latin typeface="Courier"/>
              <a:cs typeface="Courier"/>
            </a:endParaRPr>
          </a:p>
        </p:txBody>
      </p:sp>
      <p:sp>
        <p:nvSpPr>
          <p:cNvPr id="5" name="Rectangle 4"/>
          <p:cNvSpPr/>
          <p:nvPr/>
        </p:nvSpPr>
        <p:spPr>
          <a:xfrm>
            <a:off x="3622399" y="3363271"/>
            <a:ext cx="4681985" cy="317477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114300" indent="0">
              <a:buNone/>
            </a:pPr>
            <a:r>
              <a:rPr lang="en-US" sz="1300" dirty="0">
                <a:latin typeface="Courier"/>
                <a:cs typeface="Courier"/>
              </a:rPr>
              <a:t>// class declaration</a:t>
            </a:r>
          </a:p>
          <a:p>
            <a:pPr marL="114300" indent="0">
              <a:buNone/>
            </a:pPr>
            <a:r>
              <a:rPr lang="en-US" sz="1300" dirty="0" smtClean="0">
                <a:latin typeface="Courier"/>
                <a:cs typeface="Courier"/>
              </a:rPr>
              <a:t>public class First {</a:t>
            </a:r>
            <a:r>
              <a:rPr lang="en-US" sz="1300" dirty="0">
                <a:latin typeface="Courier"/>
                <a:cs typeface="Courier"/>
              </a:rPr>
              <a:t/>
            </a:r>
            <a:br>
              <a:rPr lang="en-US" sz="1300" dirty="0">
                <a:latin typeface="Courier"/>
                <a:cs typeface="Courier"/>
              </a:rPr>
            </a:br>
            <a:r>
              <a:rPr lang="en-US" sz="1300" dirty="0">
                <a:latin typeface="Courier"/>
                <a:cs typeface="Courier"/>
              </a:rPr>
              <a:t>	// data members</a:t>
            </a:r>
          </a:p>
          <a:p>
            <a:pPr marL="114300" indent="0">
              <a:buNone/>
            </a:pPr>
            <a:r>
              <a:rPr lang="en-US" sz="1300" dirty="0">
                <a:latin typeface="Courier"/>
                <a:cs typeface="Courier"/>
              </a:rPr>
              <a:t>	// constructors</a:t>
            </a:r>
          </a:p>
          <a:p>
            <a:pPr marL="114300" indent="0">
              <a:buNone/>
            </a:pPr>
            <a:r>
              <a:rPr lang="en-US" sz="1300" dirty="0">
                <a:latin typeface="Courier"/>
                <a:cs typeface="Courier"/>
              </a:rPr>
              <a:t>	// </a:t>
            </a:r>
            <a:r>
              <a:rPr lang="en-US" sz="1300" dirty="0" smtClean="0">
                <a:latin typeface="Courier"/>
                <a:cs typeface="Courier"/>
              </a:rPr>
              <a:t>methods</a:t>
            </a:r>
          </a:p>
          <a:p>
            <a:pPr marL="114300" indent="0">
              <a:buNone/>
            </a:pPr>
            <a:r>
              <a:rPr lang="en-US" sz="1300" dirty="0">
                <a:latin typeface="Courier"/>
                <a:cs typeface="Courier"/>
              </a:rPr>
              <a:t>	</a:t>
            </a:r>
            <a:r>
              <a:rPr lang="en-US" sz="1300" dirty="0" smtClean="0">
                <a:latin typeface="Courier"/>
                <a:cs typeface="Courier"/>
              </a:rPr>
              <a:t>public void </a:t>
            </a:r>
            <a:r>
              <a:rPr lang="en-US" sz="1300" dirty="0" err="1" smtClean="0">
                <a:latin typeface="Courier"/>
                <a:cs typeface="Courier"/>
              </a:rPr>
              <a:t>printFirst</a:t>
            </a:r>
            <a:r>
              <a:rPr lang="en-US" sz="1300" dirty="0" smtClean="0">
                <a:latin typeface="Courier"/>
                <a:cs typeface="Courier"/>
              </a:rPr>
              <a:t>() {</a:t>
            </a:r>
            <a:br>
              <a:rPr lang="en-US" sz="1300" dirty="0" smtClean="0">
                <a:latin typeface="Courier"/>
                <a:cs typeface="Courier"/>
              </a:rPr>
            </a:br>
            <a:r>
              <a:rPr lang="en-US" sz="1300" dirty="0" smtClean="0">
                <a:latin typeface="Courier"/>
                <a:cs typeface="Courier"/>
              </a:rPr>
              <a:t>		</a:t>
            </a:r>
            <a:r>
              <a:rPr lang="en-US" sz="1300" dirty="0" err="1" smtClean="0">
                <a:latin typeface="Courier"/>
                <a:cs typeface="Courier"/>
              </a:rPr>
              <a:t>System.out.print</a:t>
            </a:r>
            <a:r>
              <a:rPr lang="en-US" sz="1300" dirty="0" smtClean="0">
                <a:latin typeface="Courier"/>
                <a:cs typeface="Courier"/>
              </a:rPr>
              <a:t>(“First java class”);</a:t>
            </a:r>
          </a:p>
          <a:p>
            <a:pPr marL="114300" indent="0">
              <a:buNone/>
            </a:pPr>
            <a:r>
              <a:rPr lang="en-US" sz="1300" dirty="0">
                <a:latin typeface="Courier"/>
                <a:cs typeface="Courier"/>
              </a:rPr>
              <a:t>	</a:t>
            </a:r>
            <a:r>
              <a:rPr lang="en-US" sz="1300" dirty="0" smtClean="0">
                <a:latin typeface="Courier"/>
                <a:cs typeface="Courier"/>
              </a:rPr>
              <a:t>}</a:t>
            </a:r>
            <a:endParaRPr lang="en-US" sz="1300" dirty="0">
              <a:latin typeface="Courier"/>
              <a:cs typeface="Courier"/>
            </a:endParaRPr>
          </a:p>
          <a:p>
            <a:pPr marL="114300" indent="0">
              <a:buNone/>
            </a:pPr>
            <a:r>
              <a:rPr lang="en-US" sz="1300" dirty="0">
                <a:latin typeface="Courier"/>
                <a:cs typeface="Courier"/>
              </a:rPr>
              <a:t>}</a:t>
            </a:r>
          </a:p>
        </p:txBody>
      </p:sp>
    </p:spTree>
    <p:extLst>
      <p:ext uri="{BB962C8B-B14F-4D97-AF65-F5344CB8AC3E}">
        <p14:creationId xmlns:p14="http://schemas.microsoft.com/office/powerpoint/2010/main" val="31918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Instantiable</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Our class simply had a class definition and one method. </a:t>
            </a:r>
          </a:p>
          <a:p>
            <a:r>
              <a:rPr lang="en-US" dirty="0" smtClean="0"/>
              <a:t>Most classes will have: </a:t>
            </a:r>
          </a:p>
          <a:p>
            <a:pPr lvl="1"/>
            <a:r>
              <a:rPr lang="en-US" dirty="0" smtClean="0"/>
              <a:t>data members</a:t>
            </a:r>
          </a:p>
          <a:p>
            <a:pPr lvl="1"/>
            <a:r>
              <a:rPr lang="en-US" dirty="0" smtClean="0"/>
              <a:t>a constructor</a:t>
            </a:r>
          </a:p>
          <a:p>
            <a:pPr lvl="1"/>
            <a:r>
              <a:rPr lang="en-US" dirty="0" smtClean="0"/>
              <a:t>methods</a:t>
            </a:r>
          </a:p>
        </p:txBody>
      </p:sp>
    </p:spTree>
    <p:extLst>
      <p:ext uri="{BB962C8B-B14F-4D97-AF65-F5344CB8AC3E}">
        <p14:creationId xmlns:p14="http://schemas.microsoft.com/office/powerpoint/2010/main" val="138898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Definition</a:t>
            </a:r>
            <a:endParaRPr lang="en-US" dirty="0"/>
          </a:p>
        </p:txBody>
      </p:sp>
      <p:sp>
        <p:nvSpPr>
          <p:cNvPr id="3" name="Content Placeholder 2"/>
          <p:cNvSpPr>
            <a:spLocks noGrp="1"/>
          </p:cNvSpPr>
          <p:nvPr>
            <p:ph idx="1"/>
          </p:nvPr>
        </p:nvSpPr>
        <p:spPr/>
        <p:txBody>
          <a:bodyPr>
            <a:normAutofit fontScale="92500"/>
          </a:bodyPr>
          <a:lstStyle/>
          <a:p>
            <a:r>
              <a:rPr lang="en-US" dirty="0" smtClean="0"/>
              <a:t>You create a class definition in 3 parts: </a:t>
            </a:r>
          </a:p>
          <a:p>
            <a:pPr lvl="1"/>
            <a:r>
              <a:rPr lang="en-US" dirty="0" smtClean="0"/>
              <a:t>a optional modifier</a:t>
            </a:r>
          </a:p>
          <a:p>
            <a:pPr lvl="1"/>
            <a:r>
              <a:rPr lang="en-US" dirty="0" smtClean="0"/>
              <a:t>keyword class</a:t>
            </a:r>
          </a:p>
          <a:p>
            <a:pPr lvl="1"/>
            <a:r>
              <a:rPr lang="en-US" dirty="0" smtClean="0"/>
              <a:t>identifier or &lt;class name&gt;</a:t>
            </a:r>
          </a:p>
          <a:p>
            <a:r>
              <a:rPr lang="en-US" dirty="0" smtClean="0"/>
              <a:t>We begin the class definition with an optional &lt;modifier&gt;.  This is normally </a:t>
            </a:r>
            <a:r>
              <a:rPr lang="en-US" b="1" dirty="0" smtClean="0"/>
              <a:t>public</a:t>
            </a:r>
            <a:r>
              <a:rPr lang="en-US" dirty="0" smtClean="0"/>
              <a:t> or has been omitted and means that it is accessible by all objects.   It could also be </a:t>
            </a:r>
            <a:r>
              <a:rPr lang="en-US" b="1" dirty="0" smtClean="0"/>
              <a:t>private </a:t>
            </a:r>
            <a:r>
              <a:rPr lang="en-US" dirty="0" smtClean="0"/>
              <a:t>or </a:t>
            </a:r>
            <a:r>
              <a:rPr lang="en-US" b="1" dirty="0" smtClean="0"/>
              <a:t>protected</a:t>
            </a:r>
            <a:r>
              <a:rPr lang="en-US" dirty="0" smtClean="0"/>
              <a:t> – which gives less access.  For now we will stick with </a:t>
            </a:r>
            <a:r>
              <a:rPr lang="en-US" b="1" dirty="0" smtClean="0"/>
              <a:t>public.</a:t>
            </a:r>
          </a:p>
          <a:p>
            <a:r>
              <a:rPr lang="en-US" dirty="0" smtClean="0"/>
              <a:t>The keyword class is a reserved word and should not be used as a variable name, object name, method name, class name etc. </a:t>
            </a:r>
          </a:p>
          <a:p>
            <a:r>
              <a:rPr lang="en-US" dirty="0" smtClean="0"/>
              <a:t>The </a:t>
            </a:r>
            <a:r>
              <a:rPr lang="en-US" b="1" dirty="0" smtClean="0"/>
              <a:t>&lt;class name&gt; </a:t>
            </a:r>
            <a:r>
              <a:rPr lang="en-US" dirty="0" smtClean="0"/>
              <a:t>is the name you chose for the class.  &lt;class names&gt; always start with capital letters. </a:t>
            </a:r>
          </a:p>
          <a:p>
            <a:r>
              <a:rPr lang="en-US" dirty="0" smtClean="0"/>
              <a:t>An example class header is: </a:t>
            </a:r>
          </a:p>
          <a:p>
            <a:pPr marL="114300" indent="0" algn="ctr">
              <a:buNone/>
            </a:pPr>
            <a:r>
              <a:rPr lang="en-US" sz="1900" dirty="0" smtClean="0">
                <a:latin typeface="Courier"/>
                <a:cs typeface="Courier"/>
              </a:rPr>
              <a:t>public class Employee</a:t>
            </a:r>
          </a:p>
          <a:p>
            <a:endParaRPr lang="en-US" dirty="0"/>
          </a:p>
        </p:txBody>
      </p:sp>
    </p:spTree>
    <p:extLst>
      <p:ext uri="{BB962C8B-B14F-4D97-AF65-F5344CB8AC3E}">
        <p14:creationId xmlns:p14="http://schemas.microsoft.com/office/powerpoint/2010/main" val="291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Members</a:t>
            </a:r>
            <a:endParaRPr lang="en-US" dirty="0"/>
          </a:p>
        </p:txBody>
      </p:sp>
      <p:sp>
        <p:nvSpPr>
          <p:cNvPr id="3" name="Content Placeholder 2"/>
          <p:cNvSpPr>
            <a:spLocks noGrp="1"/>
          </p:cNvSpPr>
          <p:nvPr>
            <p:ph idx="1"/>
          </p:nvPr>
        </p:nvSpPr>
        <p:spPr/>
        <p:txBody>
          <a:bodyPr>
            <a:normAutofit lnSpcReduction="10000"/>
          </a:bodyPr>
          <a:lstStyle/>
          <a:p>
            <a:r>
              <a:rPr lang="en-US" dirty="0" smtClean="0"/>
              <a:t>After you write the class definition, you write the body of the class between a set of curly brackets ({, })</a:t>
            </a:r>
          </a:p>
          <a:p>
            <a:r>
              <a:rPr lang="en-US" dirty="0" smtClean="0"/>
              <a:t>The body contains data members, methods and a constructor.</a:t>
            </a:r>
          </a:p>
          <a:p>
            <a:r>
              <a:rPr lang="en-US" b="1" dirty="0" smtClean="0"/>
              <a:t>Data members </a:t>
            </a:r>
            <a:r>
              <a:rPr lang="en-US" dirty="0" smtClean="0"/>
              <a:t>are variables that you declare within a class but outside of any method.   General format for data members: </a:t>
            </a:r>
          </a:p>
          <a:p>
            <a:pPr marL="114300" indent="0" algn="ctr">
              <a:buNone/>
            </a:pPr>
            <a:r>
              <a:rPr lang="en-US" sz="1800" dirty="0" smtClean="0">
                <a:latin typeface="Courier"/>
                <a:cs typeface="Courier"/>
              </a:rPr>
              <a:t>&lt;modifier&gt; &lt;data-type&gt; &lt;variable name&gt;;</a:t>
            </a:r>
            <a:endParaRPr lang="en-US" sz="1800" dirty="0" smtClean="0"/>
          </a:p>
          <a:p>
            <a:r>
              <a:rPr lang="en-US" dirty="0" smtClean="0"/>
              <a:t>Data members are given a </a:t>
            </a:r>
            <a:r>
              <a:rPr lang="en-US" b="1" dirty="0" smtClean="0"/>
              <a:t>modifier. </a:t>
            </a:r>
            <a:r>
              <a:rPr lang="en-US" dirty="0" smtClean="0"/>
              <a:t>This is generally </a:t>
            </a:r>
            <a:r>
              <a:rPr lang="en-US" b="1" dirty="0" smtClean="0"/>
              <a:t>private</a:t>
            </a:r>
            <a:r>
              <a:rPr lang="en-US" dirty="0" smtClean="0"/>
              <a:t> as we </a:t>
            </a:r>
            <a:r>
              <a:rPr lang="en-US" b="1" dirty="0" smtClean="0"/>
              <a:t>only</a:t>
            </a:r>
            <a:r>
              <a:rPr lang="en-US" dirty="0"/>
              <a:t> </a:t>
            </a:r>
            <a:r>
              <a:rPr lang="en-US" dirty="0" smtClean="0"/>
              <a:t>want members of the class to see data-members.  Any variable/method outside the class accesses data-member through the methods. </a:t>
            </a:r>
          </a:p>
          <a:p>
            <a:pPr marL="114300" indent="0" algn="ctr">
              <a:buNone/>
            </a:pPr>
            <a:r>
              <a:rPr lang="en-US" sz="1800" dirty="0" smtClean="0">
                <a:latin typeface="Courier"/>
                <a:cs typeface="Courier"/>
              </a:rPr>
              <a:t>private </a:t>
            </a:r>
            <a:r>
              <a:rPr lang="en-US" sz="1800" dirty="0" err="1" smtClean="0">
                <a:latin typeface="Courier"/>
                <a:cs typeface="Courier"/>
              </a:rPr>
              <a:t>int</a:t>
            </a:r>
            <a:r>
              <a:rPr lang="en-US" sz="1800" dirty="0" smtClean="0">
                <a:latin typeface="Courier"/>
                <a:cs typeface="Courier"/>
              </a:rPr>
              <a:t> </a:t>
            </a:r>
            <a:r>
              <a:rPr lang="en-US" sz="1800" dirty="0" err="1" smtClean="0">
                <a:latin typeface="Courier"/>
                <a:cs typeface="Courier"/>
              </a:rPr>
              <a:t>num</a:t>
            </a:r>
            <a:r>
              <a:rPr lang="en-US" sz="1800" dirty="0" smtClean="0">
                <a:latin typeface="Courier"/>
                <a:cs typeface="Courier"/>
              </a:rPr>
              <a:t>;</a:t>
            </a:r>
          </a:p>
          <a:p>
            <a:pPr marL="114300" indent="0" algn="ctr">
              <a:buNone/>
            </a:pPr>
            <a:r>
              <a:rPr lang="en-US" sz="1800" dirty="0" smtClean="0">
                <a:latin typeface="Courier"/>
                <a:cs typeface="Courier"/>
              </a:rPr>
              <a:t>private double rate;</a:t>
            </a:r>
          </a:p>
          <a:p>
            <a:pPr marL="114300" indent="0" algn="ctr">
              <a:buNone/>
            </a:pPr>
            <a:r>
              <a:rPr lang="en-US" sz="1800" dirty="0" smtClean="0">
                <a:latin typeface="Courier"/>
                <a:cs typeface="Courier"/>
              </a:rPr>
              <a:t>private String name;</a:t>
            </a:r>
          </a:p>
        </p:txBody>
      </p:sp>
    </p:spTree>
    <p:extLst>
      <p:ext uri="{BB962C8B-B14F-4D97-AF65-F5344CB8AC3E}">
        <p14:creationId xmlns:p14="http://schemas.microsoft.com/office/powerpoint/2010/main" val="257115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dirty="0" smtClean="0"/>
              <a:t>Beside data members, classes contain methods.  </a:t>
            </a:r>
          </a:p>
          <a:p>
            <a:r>
              <a:rPr lang="en-US" dirty="0" smtClean="0"/>
              <a:t>A method is a way of setting data, returning data or doing some type of computation. </a:t>
            </a:r>
          </a:p>
          <a:p>
            <a:r>
              <a:rPr lang="en-US" dirty="0" smtClean="0"/>
              <a:t>A method that sets data is called a </a:t>
            </a:r>
            <a:r>
              <a:rPr lang="en-US" b="1" dirty="0" err="1" smtClean="0"/>
              <a:t>mutator</a:t>
            </a:r>
            <a:r>
              <a:rPr lang="en-US" b="1" dirty="0" smtClean="0"/>
              <a:t> method. </a:t>
            </a:r>
          </a:p>
          <a:p>
            <a:r>
              <a:rPr lang="en-US" dirty="0" smtClean="0"/>
              <a:t>A method that retrieves data is called a </a:t>
            </a:r>
            <a:r>
              <a:rPr lang="en-US" b="1" dirty="0" err="1" smtClean="0"/>
              <a:t>accessor</a:t>
            </a:r>
            <a:r>
              <a:rPr lang="en-US" b="1" dirty="0" smtClean="0"/>
              <a:t> method.</a:t>
            </a:r>
          </a:p>
          <a:p>
            <a:r>
              <a:rPr lang="en-US" dirty="0" smtClean="0"/>
              <a:t>In general methods take the form: </a:t>
            </a:r>
          </a:p>
          <a:p>
            <a:pPr marL="114300" indent="0">
              <a:buNone/>
            </a:pPr>
            <a:r>
              <a:rPr lang="en-US" sz="1600" dirty="0" smtClean="0">
                <a:latin typeface="Courier"/>
                <a:cs typeface="Courier"/>
              </a:rPr>
              <a:t>	&lt;modifier&gt; &lt;data-type&gt; &lt;method name&gt; (&lt;parameters&gt;) {</a:t>
            </a:r>
            <a:br>
              <a:rPr lang="en-US" sz="1600" dirty="0" smtClean="0">
                <a:latin typeface="Courier"/>
                <a:cs typeface="Courier"/>
              </a:rPr>
            </a:br>
            <a:r>
              <a:rPr lang="en-US" sz="1600" dirty="0" smtClean="0">
                <a:latin typeface="Courier"/>
                <a:cs typeface="Courier"/>
              </a:rPr>
              <a:t>		&lt;body of method&gt; </a:t>
            </a:r>
          </a:p>
          <a:p>
            <a:pPr marL="114300" indent="0">
              <a:buNone/>
            </a:pPr>
            <a:r>
              <a:rPr lang="en-US" sz="1600" dirty="0" smtClean="0">
                <a:latin typeface="Courier"/>
                <a:cs typeface="Courier"/>
              </a:rPr>
              <a:t>	}</a:t>
            </a:r>
          </a:p>
          <a:p>
            <a:endParaRPr lang="en-US" sz="1600" b="1" dirty="0">
              <a:cs typeface="Courier"/>
            </a:endParaRPr>
          </a:p>
        </p:txBody>
      </p:sp>
    </p:spTree>
    <p:extLst>
      <p:ext uri="{BB962C8B-B14F-4D97-AF65-F5344CB8AC3E}">
        <p14:creationId xmlns:p14="http://schemas.microsoft.com/office/powerpoint/2010/main" val="41319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a:bodyPr>
          <a:lstStyle/>
          <a:p>
            <a:r>
              <a:rPr lang="en-US" sz="2400" b="1" dirty="0">
                <a:cs typeface="Courier"/>
              </a:rPr>
              <a:t>&lt;modifier&gt; </a:t>
            </a:r>
            <a:r>
              <a:rPr lang="en-US" sz="2400" dirty="0">
                <a:cs typeface="Courier"/>
              </a:rPr>
              <a:t>is public, private or protected.  Normal we use </a:t>
            </a:r>
            <a:r>
              <a:rPr lang="en-US" sz="2400" b="1" dirty="0">
                <a:cs typeface="Courier"/>
              </a:rPr>
              <a:t>public</a:t>
            </a:r>
            <a:r>
              <a:rPr lang="en-US" sz="2400" dirty="0">
                <a:cs typeface="Courier"/>
              </a:rPr>
              <a:t> as we want other classes to be able to use the methods.</a:t>
            </a:r>
          </a:p>
          <a:p>
            <a:r>
              <a:rPr lang="en-US" sz="2400" b="1" dirty="0">
                <a:cs typeface="Courier"/>
              </a:rPr>
              <a:t>&lt;data-type&gt; </a:t>
            </a:r>
            <a:r>
              <a:rPr lang="en-US" sz="2400" dirty="0">
                <a:cs typeface="Courier"/>
              </a:rPr>
              <a:t>is the return type of the method, this can take any valid data-type including the word </a:t>
            </a:r>
            <a:r>
              <a:rPr lang="en-US" sz="2400" b="1" dirty="0">
                <a:cs typeface="Courier"/>
              </a:rPr>
              <a:t>void</a:t>
            </a:r>
            <a:r>
              <a:rPr lang="en-US" sz="2400" dirty="0">
                <a:cs typeface="Courier"/>
              </a:rPr>
              <a:t> if the method does not return any data.</a:t>
            </a:r>
          </a:p>
          <a:p>
            <a:r>
              <a:rPr lang="en-US" sz="2400" b="1" dirty="0">
                <a:cs typeface="Courier"/>
              </a:rPr>
              <a:t>&lt;method name&gt;</a:t>
            </a:r>
            <a:r>
              <a:rPr lang="en-US" sz="2400" dirty="0">
                <a:cs typeface="Courier"/>
              </a:rPr>
              <a:t> is the name we give to the method, like variables, it takes a small letter to start, all subsequent words start with a capital letter. </a:t>
            </a:r>
          </a:p>
          <a:p>
            <a:r>
              <a:rPr lang="en-US" sz="2400" b="1" dirty="0">
                <a:cs typeface="Courier"/>
              </a:rPr>
              <a:t>&lt;parameters&gt; </a:t>
            </a:r>
            <a:r>
              <a:rPr lang="en-US" sz="2400" dirty="0">
                <a:cs typeface="Courier"/>
              </a:rPr>
              <a:t>are the data items that the method </a:t>
            </a:r>
            <a:r>
              <a:rPr lang="en-US" sz="2400" dirty="0" smtClean="0">
                <a:cs typeface="Courier"/>
              </a:rPr>
              <a:t>receives, </a:t>
            </a:r>
            <a:r>
              <a:rPr lang="en-US" sz="2400" dirty="0">
                <a:cs typeface="Courier"/>
              </a:rPr>
              <a:t>if any.</a:t>
            </a:r>
          </a:p>
          <a:p>
            <a:r>
              <a:rPr lang="en-US" sz="2400" b="1" dirty="0">
                <a:cs typeface="Courier"/>
              </a:rPr>
              <a:t>&lt;body of method&gt; </a:t>
            </a:r>
            <a:r>
              <a:rPr lang="en-US" sz="2400" dirty="0">
                <a:cs typeface="Courier"/>
              </a:rPr>
              <a:t>any valid java statement can be used in the body of the method</a:t>
            </a:r>
            <a:r>
              <a:rPr lang="en-US" sz="2400" dirty="0" smtClean="0">
                <a:cs typeface="Courier"/>
              </a:rPr>
              <a:t>.  All statements end in semi-colons (;)</a:t>
            </a:r>
            <a:endParaRPr lang="en-US" dirty="0"/>
          </a:p>
        </p:txBody>
      </p:sp>
    </p:spTree>
    <p:extLst>
      <p:ext uri="{BB962C8B-B14F-4D97-AF65-F5344CB8AC3E}">
        <p14:creationId xmlns:p14="http://schemas.microsoft.com/office/powerpoint/2010/main" val="352730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Mutator</a:t>
            </a:r>
            <a:r>
              <a:rPr lang="en-US" dirty="0" smtClean="0"/>
              <a:t> / Set Methods</a:t>
            </a:r>
            <a:endParaRPr lang="en-US" dirty="0"/>
          </a:p>
        </p:txBody>
      </p:sp>
      <p:sp>
        <p:nvSpPr>
          <p:cNvPr id="3" name="Content Placeholder 2"/>
          <p:cNvSpPr>
            <a:spLocks noGrp="1"/>
          </p:cNvSpPr>
          <p:nvPr>
            <p:ph idx="1"/>
          </p:nvPr>
        </p:nvSpPr>
        <p:spPr/>
        <p:txBody>
          <a:bodyPr/>
          <a:lstStyle/>
          <a:p>
            <a:r>
              <a:rPr lang="en-US" dirty="0" smtClean="0"/>
              <a:t>A methods that sets data members in a class is called a </a:t>
            </a:r>
            <a:r>
              <a:rPr lang="en-US" dirty="0" err="1" smtClean="0"/>
              <a:t>mutator</a:t>
            </a:r>
            <a:r>
              <a:rPr lang="en-US" dirty="0" smtClean="0"/>
              <a:t> method or a set </a:t>
            </a:r>
            <a:r>
              <a:rPr lang="en-US" dirty="0"/>
              <a:t>m</a:t>
            </a:r>
            <a:r>
              <a:rPr lang="en-US" dirty="0" smtClean="0"/>
              <a:t>ethod. </a:t>
            </a:r>
          </a:p>
          <a:p>
            <a:r>
              <a:rPr lang="en-US" dirty="0" smtClean="0"/>
              <a:t>A </a:t>
            </a:r>
            <a:r>
              <a:rPr lang="en-US" dirty="0" err="1" smtClean="0"/>
              <a:t>mutator</a:t>
            </a:r>
            <a:r>
              <a:rPr lang="en-US" dirty="0" smtClean="0"/>
              <a:t> method has one or more variable in its parameter list. </a:t>
            </a:r>
          </a:p>
          <a:p>
            <a:r>
              <a:rPr lang="en-US" dirty="0" smtClean="0"/>
              <a:t>A </a:t>
            </a:r>
            <a:r>
              <a:rPr lang="en-US" dirty="0" err="1" smtClean="0"/>
              <a:t>mutator</a:t>
            </a:r>
            <a:r>
              <a:rPr lang="en-US" dirty="0" smtClean="0"/>
              <a:t> method does not return any data.</a:t>
            </a:r>
          </a:p>
          <a:p>
            <a:r>
              <a:rPr lang="en-US" dirty="0" smtClean="0"/>
              <a:t>Normally we pre-pend the word set to the name of the method in a </a:t>
            </a:r>
            <a:r>
              <a:rPr lang="en-US" dirty="0" err="1" smtClean="0"/>
              <a:t>mutator</a:t>
            </a:r>
            <a:r>
              <a:rPr lang="en-US" dirty="0" smtClean="0"/>
              <a:t> method. </a:t>
            </a:r>
          </a:p>
          <a:p>
            <a:r>
              <a:rPr lang="en-US" dirty="0" smtClean="0"/>
              <a:t>For example, </a:t>
            </a:r>
          </a:p>
          <a:p>
            <a:pPr marL="114300" indent="0">
              <a:buNone/>
            </a:pPr>
            <a:r>
              <a:rPr lang="en-US" sz="1600" dirty="0" smtClean="0">
                <a:latin typeface="Courier"/>
                <a:cs typeface="Courier"/>
              </a:rPr>
              <a:t>public void </a:t>
            </a:r>
            <a:r>
              <a:rPr lang="en-US" sz="1600" dirty="0" err="1" smtClean="0">
                <a:latin typeface="Courier"/>
                <a:cs typeface="Courier"/>
              </a:rPr>
              <a:t>setName</a:t>
            </a:r>
            <a:r>
              <a:rPr lang="en-US" sz="1600" dirty="0" smtClean="0">
                <a:latin typeface="Courier"/>
                <a:cs typeface="Courier"/>
              </a:rPr>
              <a:t> (String name)</a:t>
            </a:r>
          </a:p>
          <a:p>
            <a:pPr marL="114300" indent="0">
              <a:buNone/>
            </a:pPr>
            <a:r>
              <a:rPr lang="en-US" sz="1600" dirty="0" smtClean="0">
                <a:latin typeface="Courier"/>
                <a:cs typeface="Courier"/>
              </a:rPr>
              <a:t>public void </a:t>
            </a:r>
            <a:r>
              <a:rPr lang="en-US" sz="1600" dirty="0" err="1" smtClean="0">
                <a:latin typeface="Courier"/>
                <a:cs typeface="Courier"/>
              </a:rPr>
              <a:t>setNumber</a:t>
            </a:r>
            <a:r>
              <a:rPr lang="en-US" sz="1600" dirty="0" smtClean="0">
                <a:latin typeface="Courier"/>
                <a:cs typeface="Courier"/>
              </a:rPr>
              <a:t> (</a:t>
            </a:r>
            <a:r>
              <a:rPr lang="en-US" sz="1600" dirty="0" err="1" smtClean="0">
                <a:latin typeface="Courier"/>
                <a:cs typeface="Courier"/>
              </a:rPr>
              <a:t>int</a:t>
            </a:r>
            <a:r>
              <a:rPr lang="en-US" sz="1600" dirty="0" smtClean="0">
                <a:latin typeface="Courier"/>
                <a:cs typeface="Courier"/>
              </a:rPr>
              <a:t> number)</a:t>
            </a:r>
          </a:p>
          <a:p>
            <a:pPr marL="114300" indent="0">
              <a:buNone/>
            </a:pPr>
            <a:r>
              <a:rPr lang="en-US" sz="1600" dirty="0" smtClean="0">
                <a:latin typeface="Courier"/>
                <a:cs typeface="Courier"/>
              </a:rPr>
              <a:t>public void </a:t>
            </a:r>
            <a:r>
              <a:rPr lang="en-US" sz="1600" dirty="0" err="1" smtClean="0">
                <a:latin typeface="Courier"/>
                <a:cs typeface="Courier"/>
              </a:rPr>
              <a:t>setAnswer</a:t>
            </a:r>
            <a:r>
              <a:rPr lang="en-US" sz="1600" dirty="0" smtClean="0">
                <a:latin typeface="Courier"/>
                <a:cs typeface="Courier"/>
              </a:rPr>
              <a:t> (double answer)</a:t>
            </a:r>
          </a:p>
          <a:p>
            <a:r>
              <a:rPr lang="en-US" dirty="0" smtClean="0"/>
              <a:t>are all valid method headers. </a:t>
            </a:r>
            <a:endParaRPr lang="en-US" dirty="0"/>
          </a:p>
        </p:txBody>
      </p:sp>
    </p:spTree>
    <p:extLst>
      <p:ext uri="{BB962C8B-B14F-4D97-AF65-F5344CB8AC3E}">
        <p14:creationId xmlns:p14="http://schemas.microsoft.com/office/powerpoint/2010/main" val="78612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Mutator</a:t>
            </a:r>
            <a:r>
              <a:rPr lang="en-US" dirty="0" smtClean="0"/>
              <a:t> / Set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use the parameter to set the data member defined in the class. </a:t>
            </a:r>
          </a:p>
          <a:p>
            <a:pPr marL="114300" indent="0">
              <a:buNone/>
            </a:pPr>
            <a:endParaRPr lang="en-US" sz="1600" dirty="0" smtClean="0">
              <a:latin typeface="Courier"/>
              <a:cs typeface="Courier"/>
            </a:endParaRPr>
          </a:p>
          <a:p>
            <a:pPr marL="114300" indent="0">
              <a:buNone/>
            </a:pPr>
            <a:r>
              <a:rPr lang="en-US" sz="1600" dirty="0" smtClean="0">
                <a:latin typeface="Courier"/>
                <a:cs typeface="Courier"/>
              </a:rPr>
              <a:t>public class Employee{</a:t>
            </a:r>
            <a:br>
              <a:rPr lang="en-US" sz="1600" dirty="0" smtClean="0">
                <a:latin typeface="Courier"/>
                <a:cs typeface="Courier"/>
              </a:rPr>
            </a:br>
            <a:r>
              <a:rPr lang="en-US" sz="1600" dirty="0">
                <a:latin typeface="Courier"/>
                <a:cs typeface="Courier"/>
              </a:rPr>
              <a:t>	</a:t>
            </a:r>
            <a:r>
              <a:rPr lang="en-US" sz="1600" dirty="0" smtClean="0">
                <a:latin typeface="Courier"/>
                <a:cs typeface="Courier"/>
              </a:rPr>
              <a:t>private String name; </a:t>
            </a:r>
          </a:p>
          <a:p>
            <a:pPr marL="114300" indent="0">
              <a:buNone/>
            </a:pPr>
            <a:r>
              <a:rPr lang="en-US" sz="1600" dirty="0" smtClean="0">
                <a:latin typeface="Courier"/>
                <a:cs typeface="Courier"/>
              </a:rPr>
              <a:t>	public void </a:t>
            </a:r>
            <a:r>
              <a:rPr lang="en-US" sz="1600" dirty="0" err="1" smtClean="0">
                <a:latin typeface="Courier"/>
                <a:cs typeface="Courier"/>
              </a:rPr>
              <a:t>setName</a:t>
            </a:r>
            <a:r>
              <a:rPr lang="en-US" sz="1600" dirty="0" smtClean="0">
                <a:latin typeface="Courier"/>
                <a:cs typeface="Courier"/>
              </a:rPr>
              <a:t>(String name){</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this.name</a:t>
            </a:r>
            <a:r>
              <a:rPr lang="en-US" sz="1600" dirty="0" smtClean="0">
                <a:latin typeface="Courier"/>
                <a:cs typeface="Courier"/>
              </a:rPr>
              <a:t> = name;</a:t>
            </a:r>
          </a:p>
          <a:p>
            <a:pPr marL="114300" indent="0">
              <a:buNone/>
            </a:pPr>
            <a:r>
              <a:rPr lang="en-US" sz="1600" dirty="0" smtClean="0">
                <a:latin typeface="Courier"/>
                <a:cs typeface="Courier"/>
              </a:rPr>
              <a:t>	}</a:t>
            </a:r>
          </a:p>
          <a:p>
            <a:pPr marL="114300" indent="0">
              <a:buNone/>
            </a:pPr>
            <a:r>
              <a:rPr lang="en-US" sz="1600" dirty="0" smtClean="0">
                <a:latin typeface="Courier"/>
                <a:cs typeface="Courier"/>
              </a:rPr>
              <a:t>}</a:t>
            </a:r>
          </a:p>
          <a:p>
            <a:pPr marL="114300" indent="0">
              <a:buNone/>
            </a:pPr>
            <a:endParaRPr lang="en-US" sz="1600" dirty="0">
              <a:latin typeface="Courier"/>
              <a:cs typeface="Courier"/>
            </a:endParaRPr>
          </a:p>
          <a:p>
            <a:r>
              <a:rPr lang="en-US" sz="2000" b="1" dirty="0" smtClean="0">
                <a:cs typeface="Courier"/>
              </a:rPr>
              <a:t>this </a:t>
            </a:r>
            <a:r>
              <a:rPr lang="en-US" sz="2000" dirty="0" smtClean="0">
                <a:cs typeface="Courier"/>
              </a:rPr>
              <a:t>is a reserved word.</a:t>
            </a:r>
          </a:p>
          <a:p>
            <a:r>
              <a:rPr lang="en-US" sz="2000" dirty="0">
                <a:cs typeface="Courier"/>
              </a:rPr>
              <a:t>T</a:t>
            </a:r>
            <a:r>
              <a:rPr lang="en-US" sz="2000" dirty="0" smtClean="0">
                <a:cs typeface="Courier"/>
              </a:rPr>
              <a:t>he parameter </a:t>
            </a:r>
            <a:r>
              <a:rPr lang="en-US" sz="2000" b="1" dirty="0" smtClean="0">
                <a:cs typeface="Courier"/>
              </a:rPr>
              <a:t>name</a:t>
            </a:r>
            <a:r>
              <a:rPr lang="en-US" sz="2000" dirty="0" smtClean="0">
                <a:cs typeface="Courier"/>
              </a:rPr>
              <a:t> comes into the method. </a:t>
            </a:r>
          </a:p>
          <a:p>
            <a:r>
              <a:rPr lang="en-US" sz="2000" dirty="0">
                <a:cs typeface="Courier"/>
              </a:rPr>
              <a:t>T</a:t>
            </a:r>
            <a:r>
              <a:rPr lang="en-US" sz="2000" dirty="0" smtClean="0">
                <a:cs typeface="Courier"/>
              </a:rPr>
              <a:t>he method uses the parameter </a:t>
            </a:r>
            <a:r>
              <a:rPr lang="en-US" sz="2000" b="1" dirty="0" smtClean="0">
                <a:cs typeface="Courier"/>
              </a:rPr>
              <a:t>name</a:t>
            </a:r>
            <a:r>
              <a:rPr lang="en-US" sz="2000" dirty="0" smtClean="0">
                <a:cs typeface="Courier"/>
              </a:rPr>
              <a:t> to initialize the </a:t>
            </a:r>
            <a:r>
              <a:rPr lang="en-US" sz="2000" b="1" dirty="0" smtClean="0">
                <a:cs typeface="Courier"/>
              </a:rPr>
              <a:t>name</a:t>
            </a:r>
            <a:r>
              <a:rPr lang="en-US" sz="2000" dirty="0" smtClean="0">
                <a:cs typeface="Courier"/>
              </a:rPr>
              <a:t> declared in this class.  </a:t>
            </a:r>
          </a:p>
          <a:p>
            <a:r>
              <a:rPr lang="en-US" sz="2000" dirty="0">
                <a:cs typeface="Courier"/>
              </a:rPr>
              <a:t>S</a:t>
            </a:r>
            <a:r>
              <a:rPr lang="en-US" sz="2000" dirty="0" smtClean="0">
                <a:cs typeface="Courier"/>
              </a:rPr>
              <a:t>ince both data member and parameter have the same name, we use the reserved word </a:t>
            </a:r>
            <a:r>
              <a:rPr lang="en-US" sz="2000" b="1" dirty="0" smtClean="0">
                <a:cs typeface="Courier"/>
              </a:rPr>
              <a:t>this</a:t>
            </a:r>
            <a:r>
              <a:rPr lang="en-US" sz="2000" dirty="0" smtClean="0">
                <a:cs typeface="Courier"/>
              </a:rPr>
              <a:t> to differentiate between them.  </a:t>
            </a:r>
          </a:p>
          <a:p>
            <a:r>
              <a:rPr lang="en-US" sz="2000" b="1" dirty="0" err="1" smtClean="0">
                <a:cs typeface="Courier"/>
              </a:rPr>
              <a:t>this.name</a:t>
            </a:r>
            <a:r>
              <a:rPr lang="en-US" sz="2000" dirty="0" smtClean="0">
                <a:cs typeface="Courier"/>
              </a:rPr>
              <a:t> refers to the variable declared in this class – </a:t>
            </a:r>
            <a:r>
              <a:rPr lang="en-US" sz="2000" dirty="0" err="1" smtClean="0">
                <a:cs typeface="Courier"/>
              </a:rPr>
              <a:t>ie</a:t>
            </a:r>
            <a:r>
              <a:rPr lang="en-US" sz="2000" dirty="0" smtClean="0">
                <a:cs typeface="Courier"/>
              </a:rPr>
              <a:t> the data member. </a:t>
            </a:r>
            <a:endParaRPr lang="en-US" sz="2000" dirty="0">
              <a:cs typeface="Courier"/>
            </a:endParaRPr>
          </a:p>
          <a:p>
            <a:r>
              <a:rPr lang="en-US" sz="2000" dirty="0" smtClean="0">
                <a:cs typeface="Courier"/>
              </a:rPr>
              <a:t>The value of the parameter is placed inside the data member.</a:t>
            </a:r>
            <a:endParaRPr lang="en-US" sz="2000" dirty="0">
              <a:cs typeface="Courier"/>
            </a:endParaRPr>
          </a:p>
        </p:txBody>
      </p:sp>
    </p:spTree>
    <p:extLst>
      <p:ext uri="{BB962C8B-B14F-4D97-AF65-F5344CB8AC3E}">
        <p14:creationId xmlns:p14="http://schemas.microsoft.com/office/powerpoint/2010/main" val="420666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 Get Methods</a:t>
            </a:r>
            <a:endParaRPr lang="en-US" dirty="0"/>
          </a:p>
        </p:txBody>
      </p:sp>
      <p:sp>
        <p:nvSpPr>
          <p:cNvPr id="3" name="Content Placeholder 2"/>
          <p:cNvSpPr>
            <a:spLocks noGrp="1"/>
          </p:cNvSpPr>
          <p:nvPr>
            <p:ph idx="1"/>
          </p:nvPr>
        </p:nvSpPr>
        <p:spPr/>
        <p:txBody>
          <a:bodyPr/>
          <a:lstStyle/>
          <a:p>
            <a:r>
              <a:rPr lang="en-US" dirty="0" smtClean="0"/>
              <a:t>A method that retrieves data and gives it back to another class is called an </a:t>
            </a:r>
            <a:r>
              <a:rPr lang="en-US" b="1" dirty="0" err="1" smtClean="0"/>
              <a:t>accessor</a:t>
            </a:r>
            <a:r>
              <a:rPr lang="en-US" b="1" dirty="0" smtClean="0"/>
              <a:t> </a:t>
            </a:r>
            <a:r>
              <a:rPr lang="en-US" dirty="0" smtClean="0"/>
              <a:t>or </a:t>
            </a:r>
            <a:r>
              <a:rPr lang="en-US" b="1" dirty="0" smtClean="0"/>
              <a:t>get </a:t>
            </a:r>
            <a:r>
              <a:rPr lang="en-US" dirty="0" smtClean="0"/>
              <a:t>method. </a:t>
            </a:r>
            <a:endParaRPr lang="en-US" dirty="0"/>
          </a:p>
          <a:p>
            <a:r>
              <a:rPr lang="en-US" dirty="0" smtClean="0"/>
              <a:t>An </a:t>
            </a:r>
            <a:r>
              <a:rPr lang="en-US" dirty="0" err="1" smtClean="0"/>
              <a:t>accessor</a:t>
            </a:r>
            <a:r>
              <a:rPr lang="en-US" dirty="0" smtClean="0"/>
              <a:t> method does not usually have any parameters</a:t>
            </a:r>
          </a:p>
          <a:p>
            <a:r>
              <a:rPr lang="en-US" dirty="0" smtClean="0"/>
              <a:t>Its return-type is the data-type of the value it wants to return.</a:t>
            </a:r>
          </a:p>
          <a:p>
            <a:r>
              <a:rPr lang="en-US" dirty="0" smtClean="0"/>
              <a:t>Normally we pre-pend the word get to the name of the method. </a:t>
            </a:r>
          </a:p>
          <a:p>
            <a:r>
              <a:rPr lang="en-US" dirty="0" smtClean="0"/>
              <a:t>For example,</a:t>
            </a:r>
          </a:p>
          <a:p>
            <a:pPr marL="114300" indent="0">
              <a:buNone/>
            </a:pPr>
            <a:r>
              <a:rPr lang="en-US" sz="1600" dirty="0" smtClean="0">
                <a:latin typeface="Courier"/>
                <a:cs typeface="Courier"/>
              </a:rPr>
              <a:t>public </a:t>
            </a:r>
            <a:r>
              <a:rPr lang="en-US" sz="1600" dirty="0" err="1" smtClean="0">
                <a:latin typeface="Courier"/>
                <a:cs typeface="Courier"/>
              </a:rPr>
              <a:t>int</a:t>
            </a:r>
            <a:r>
              <a:rPr lang="en-US" sz="1600" dirty="0" smtClean="0">
                <a:latin typeface="Courier"/>
                <a:cs typeface="Courier"/>
              </a:rPr>
              <a:t> </a:t>
            </a:r>
            <a:r>
              <a:rPr lang="en-US" sz="1600" dirty="0" err="1" smtClean="0">
                <a:latin typeface="Courier"/>
                <a:cs typeface="Courier"/>
              </a:rPr>
              <a:t>getNumber</a:t>
            </a:r>
            <a:r>
              <a:rPr lang="en-US" sz="1600" dirty="0" smtClean="0">
                <a:latin typeface="Courier"/>
                <a:cs typeface="Courier"/>
              </a:rPr>
              <a:t>()</a:t>
            </a:r>
          </a:p>
          <a:p>
            <a:pPr marL="114300" indent="0">
              <a:buNone/>
            </a:pPr>
            <a:r>
              <a:rPr lang="en-US" sz="1600" dirty="0" smtClean="0">
                <a:latin typeface="Courier"/>
                <a:cs typeface="Courier"/>
              </a:rPr>
              <a:t>public double </a:t>
            </a:r>
            <a:r>
              <a:rPr lang="en-US" sz="1600" dirty="0" err="1" smtClean="0">
                <a:latin typeface="Courier"/>
                <a:cs typeface="Courier"/>
              </a:rPr>
              <a:t>getRate</a:t>
            </a:r>
            <a:r>
              <a:rPr lang="en-US" sz="1600" dirty="0" smtClean="0">
                <a:latin typeface="Courier"/>
                <a:cs typeface="Courier"/>
              </a:rPr>
              <a:t>()</a:t>
            </a:r>
          </a:p>
          <a:p>
            <a:pPr marL="114300" indent="0">
              <a:buNone/>
            </a:pPr>
            <a:r>
              <a:rPr lang="en-US" sz="1600" dirty="0" smtClean="0">
                <a:latin typeface="Courier"/>
                <a:cs typeface="Courier"/>
              </a:rPr>
              <a:t>public String </a:t>
            </a:r>
            <a:r>
              <a:rPr lang="en-US" sz="1600" dirty="0" err="1" smtClean="0">
                <a:latin typeface="Courier"/>
                <a:cs typeface="Courier"/>
              </a:rPr>
              <a:t>getName</a:t>
            </a:r>
            <a:r>
              <a:rPr lang="en-US" sz="1600" dirty="0" smtClean="0">
                <a:latin typeface="Courier"/>
                <a:cs typeface="Courier"/>
              </a:rPr>
              <a:t>()</a:t>
            </a:r>
          </a:p>
          <a:p>
            <a:r>
              <a:rPr lang="en-US" dirty="0" smtClean="0"/>
              <a:t>are all valid </a:t>
            </a:r>
            <a:r>
              <a:rPr lang="en-US" dirty="0" err="1" smtClean="0"/>
              <a:t>accessor</a:t>
            </a:r>
            <a:r>
              <a:rPr lang="en-US" dirty="0" smtClean="0"/>
              <a:t> / get methods.</a:t>
            </a:r>
          </a:p>
          <a:p>
            <a:endParaRPr lang="en-US" dirty="0" smtClean="0"/>
          </a:p>
          <a:p>
            <a:endParaRPr lang="en-US" dirty="0"/>
          </a:p>
        </p:txBody>
      </p:sp>
    </p:spTree>
    <p:extLst>
      <p:ext uri="{BB962C8B-B14F-4D97-AF65-F5344CB8AC3E}">
        <p14:creationId xmlns:p14="http://schemas.microsoft.com/office/powerpoint/2010/main" val="316940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College Student Application</a:t>
            </a:r>
          </a:p>
        </p:txBody>
      </p:sp>
      <p:sp>
        <p:nvSpPr>
          <p:cNvPr id="3" name="Content Placeholder 2"/>
          <p:cNvSpPr>
            <a:spLocks noGrp="1"/>
          </p:cNvSpPr>
          <p:nvPr>
            <p:ph idx="1"/>
          </p:nvPr>
        </p:nvSpPr>
        <p:spPr/>
        <p:txBody>
          <a:bodyPr>
            <a:normAutofit/>
          </a:bodyPr>
          <a:lstStyle/>
          <a:p>
            <a:r>
              <a:rPr lang="en-US" dirty="0" smtClean="0"/>
              <a:t>Create a class named Student.  A Student has fields for a name, ID number, number of credits hours earned and number of points earned.   </a:t>
            </a:r>
          </a:p>
          <a:p>
            <a:r>
              <a:rPr lang="en-US" dirty="0" smtClean="0"/>
              <a:t>Include methods to assign values to all fields. </a:t>
            </a:r>
            <a:endParaRPr lang="en-US" dirty="0"/>
          </a:p>
          <a:p>
            <a:r>
              <a:rPr lang="en-US" dirty="0" smtClean="0"/>
              <a:t>A Student earns also has a field for grade point average.  Include a method to compute the grade point average field by dividing points by credit hours earned. </a:t>
            </a:r>
          </a:p>
          <a:p>
            <a:pPr lvl="1"/>
            <a:r>
              <a:rPr lang="en-US" dirty="0" smtClean="0"/>
              <a:t>A grade point average is based on a scale of 4.</a:t>
            </a:r>
          </a:p>
          <a:p>
            <a:pPr lvl="1"/>
            <a:r>
              <a:rPr lang="en-US" dirty="0" smtClean="0"/>
              <a:t>A three-credit-hour class in which a student earns an A is worth 12 point</a:t>
            </a:r>
          </a:p>
          <a:p>
            <a:r>
              <a:rPr lang="en-US" dirty="0" smtClean="0"/>
              <a:t>Write methods to display the values in each Student field. Save the class as </a:t>
            </a:r>
            <a:r>
              <a:rPr lang="en-US" dirty="0" err="1" smtClean="0"/>
              <a:t>Student.java</a:t>
            </a:r>
            <a:endParaRPr lang="en-US" dirty="0" smtClean="0"/>
          </a:p>
        </p:txBody>
      </p:sp>
    </p:spTree>
    <p:extLst>
      <p:ext uri="{BB962C8B-B14F-4D97-AF65-F5344CB8AC3E}">
        <p14:creationId xmlns:p14="http://schemas.microsoft.com/office/powerpoint/2010/main" val="424798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/Get Method</a:t>
            </a:r>
            <a:endParaRPr lang="en-US" dirty="0"/>
          </a:p>
        </p:txBody>
      </p:sp>
      <p:sp>
        <p:nvSpPr>
          <p:cNvPr id="3" name="Content Placeholder 2"/>
          <p:cNvSpPr>
            <a:spLocks noGrp="1"/>
          </p:cNvSpPr>
          <p:nvPr>
            <p:ph idx="1"/>
          </p:nvPr>
        </p:nvSpPr>
        <p:spPr/>
        <p:txBody>
          <a:bodyPr/>
          <a:lstStyle/>
          <a:p>
            <a:r>
              <a:rPr lang="en-US" dirty="0" smtClean="0"/>
              <a:t>An </a:t>
            </a:r>
            <a:r>
              <a:rPr lang="en-US" dirty="0" err="1" smtClean="0"/>
              <a:t>accessor</a:t>
            </a:r>
            <a:r>
              <a:rPr lang="en-US" dirty="0" smtClean="0"/>
              <a:t> method / get method has one task to return a value.  </a:t>
            </a:r>
          </a:p>
          <a:p>
            <a:r>
              <a:rPr lang="en-US" dirty="0" smtClean="0"/>
              <a:t>It is usually named after the value it is going to return.</a:t>
            </a:r>
          </a:p>
          <a:p>
            <a:pPr marL="114300" indent="0">
              <a:buNone/>
            </a:pPr>
            <a:r>
              <a:rPr lang="en-US" sz="1600" dirty="0" smtClean="0">
                <a:latin typeface="Courier"/>
                <a:cs typeface="Courier"/>
              </a:rPr>
              <a:t>	public </a:t>
            </a:r>
            <a:r>
              <a:rPr lang="en-US" sz="1600" dirty="0" err="1" smtClean="0">
                <a:latin typeface="Courier"/>
                <a:cs typeface="Courier"/>
              </a:rPr>
              <a:t>int</a:t>
            </a:r>
            <a:r>
              <a:rPr lang="en-US" sz="1600" dirty="0" smtClean="0">
                <a:latin typeface="Courier"/>
                <a:cs typeface="Courier"/>
              </a:rPr>
              <a:t> </a:t>
            </a:r>
            <a:r>
              <a:rPr lang="en-US" sz="1600" dirty="0" err="1" smtClean="0">
                <a:latin typeface="Courier"/>
                <a:cs typeface="Courier"/>
              </a:rPr>
              <a:t>getNumber</a:t>
            </a:r>
            <a:r>
              <a:rPr lang="en-US" sz="1600" dirty="0" smtClean="0">
                <a:latin typeface="Courier"/>
                <a:cs typeface="Courier"/>
              </a:rPr>
              <a:t>() {</a:t>
            </a:r>
            <a:br>
              <a:rPr lang="en-US" sz="1600" dirty="0" smtClean="0">
                <a:latin typeface="Courier"/>
                <a:cs typeface="Courier"/>
              </a:rPr>
            </a:br>
            <a:r>
              <a:rPr lang="en-US" sz="1600" dirty="0" smtClean="0">
                <a:latin typeface="Courier"/>
                <a:cs typeface="Courier"/>
              </a:rPr>
              <a:t>		return number; </a:t>
            </a:r>
          </a:p>
          <a:p>
            <a:pPr marL="114300" indent="0">
              <a:buNone/>
            </a:pPr>
            <a:r>
              <a:rPr lang="en-US" sz="1600" dirty="0" smtClean="0">
                <a:latin typeface="Courier"/>
                <a:cs typeface="Courier"/>
              </a:rPr>
              <a:t>	}</a:t>
            </a:r>
          </a:p>
          <a:p>
            <a:r>
              <a:rPr lang="en-US" sz="1600" b="1" dirty="0" smtClean="0">
                <a:cs typeface="Courier"/>
              </a:rPr>
              <a:t>return </a:t>
            </a:r>
            <a:r>
              <a:rPr lang="en-US" sz="1600" dirty="0" smtClean="0">
                <a:cs typeface="Courier"/>
              </a:rPr>
              <a:t>is a reserved word – and should not be used as a variable/method/</a:t>
            </a:r>
            <a:r>
              <a:rPr lang="en-US" sz="1600" dirty="0" err="1" smtClean="0">
                <a:cs typeface="Courier"/>
              </a:rPr>
              <a:t>etc</a:t>
            </a:r>
            <a:r>
              <a:rPr lang="en-US" sz="1600" dirty="0" smtClean="0">
                <a:cs typeface="Courier"/>
              </a:rPr>
              <a:t> name. </a:t>
            </a:r>
          </a:p>
          <a:p>
            <a:r>
              <a:rPr lang="en-US" sz="1600" dirty="0" smtClean="0">
                <a:cs typeface="Courier"/>
              </a:rPr>
              <a:t>It indicates that the variable after it  should be returned back to the class in which it is being called in. </a:t>
            </a:r>
          </a:p>
          <a:p>
            <a:r>
              <a:rPr lang="en-US" sz="1600" dirty="0" smtClean="0">
                <a:cs typeface="Courier"/>
              </a:rPr>
              <a:t>We’re assuming that the variable </a:t>
            </a:r>
            <a:r>
              <a:rPr lang="en-US" sz="1600" b="1" dirty="0" smtClean="0">
                <a:cs typeface="Courier"/>
              </a:rPr>
              <a:t>number </a:t>
            </a:r>
            <a:r>
              <a:rPr lang="en-US" sz="1600" dirty="0" smtClean="0">
                <a:cs typeface="Courier"/>
              </a:rPr>
              <a:t>is a data member of the class and has been declared properly.</a:t>
            </a:r>
            <a:endParaRPr lang="en-US" sz="1600" dirty="0">
              <a:cs typeface="Courier"/>
            </a:endParaRPr>
          </a:p>
        </p:txBody>
      </p:sp>
    </p:spTree>
    <p:extLst>
      <p:ext uri="{BB962C8B-B14F-4D97-AF65-F5344CB8AC3E}">
        <p14:creationId xmlns:p14="http://schemas.microsoft.com/office/powerpoint/2010/main" val="92059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Methods</a:t>
            </a:r>
            <a:endParaRPr lang="en-US" dirty="0"/>
          </a:p>
        </p:txBody>
      </p:sp>
      <p:sp>
        <p:nvSpPr>
          <p:cNvPr id="3" name="Content Placeholder 2"/>
          <p:cNvSpPr>
            <a:spLocks noGrp="1"/>
          </p:cNvSpPr>
          <p:nvPr>
            <p:ph idx="1"/>
          </p:nvPr>
        </p:nvSpPr>
        <p:spPr/>
        <p:txBody>
          <a:bodyPr/>
          <a:lstStyle/>
          <a:p>
            <a:r>
              <a:rPr lang="en-US" dirty="0" smtClean="0"/>
              <a:t>Any other type of methods we will call a compute method.  A compute method can have any return-type and any list of parameters. However, for now we use neither and concentrate on the body of the method. </a:t>
            </a:r>
          </a:p>
          <a:p>
            <a:r>
              <a:rPr lang="en-US" dirty="0" smtClean="0"/>
              <a:t>A valid computer method declaration is: </a:t>
            </a:r>
          </a:p>
          <a:p>
            <a:pPr marL="114300" indent="0">
              <a:buNone/>
            </a:pPr>
            <a:r>
              <a:rPr lang="en-US" sz="1600" dirty="0" smtClean="0">
                <a:latin typeface="Courier"/>
                <a:cs typeface="Courier"/>
              </a:rPr>
              <a:t>	public void compute()</a:t>
            </a:r>
          </a:p>
          <a:p>
            <a:pPr marL="114300" indent="0">
              <a:buNone/>
            </a:pPr>
            <a:r>
              <a:rPr lang="en-US" sz="1600" dirty="0" smtClean="0">
                <a:latin typeface="Courier"/>
                <a:cs typeface="Courier"/>
              </a:rPr>
              <a:t>	public void </a:t>
            </a:r>
            <a:r>
              <a:rPr lang="en-US" sz="1600" dirty="0" err="1" smtClean="0">
                <a:latin typeface="Courier"/>
                <a:cs typeface="Courier"/>
              </a:rPr>
              <a:t>computeArea</a:t>
            </a:r>
            <a:r>
              <a:rPr lang="en-US" sz="1600" dirty="0" smtClean="0">
                <a:latin typeface="Courier"/>
                <a:cs typeface="Courier"/>
              </a:rPr>
              <a:t>()</a:t>
            </a:r>
          </a:p>
          <a:p>
            <a:pPr marL="114300" indent="0">
              <a:buNone/>
            </a:pPr>
            <a:r>
              <a:rPr lang="en-US" sz="1600" dirty="0" smtClean="0">
                <a:latin typeface="Courier"/>
                <a:cs typeface="Courier"/>
              </a:rPr>
              <a:t>	public void </a:t>
            </a:r>
            <a:r>
              <a:rPr lang="en-US" sz="1600" dirty="0" err="1" smtClean="0">
                <a:latin typeface="Courier"/>
                <a:cs typeface="Courier"/>
              </a:rPr>
              <a:t>computePay</a:t>
            </a:r>
            <a:r>
              <a:rPr lang="en-US" sz="1600" dirty="0" smtClean="0">
                <a:latin typeface="Courier"/>
                <a:cs typeface="Courier"/>
              </a:rPr>
              <a:t>()</a:t>
            </a:r>
          </a:p>
          <a:p>
            <a:r>
              <a:rPr lang="en-US" dirty="0" smtClean="0"/>
              <a:t>A compute method can take can method name – but for the next while we will pre-pend the word compute so we can easily identify it function. </a:t>
            </a:r>
            <a:endParaRPr lang="en-US" dirty="0"/>
          </a:p>
        </p:txBody>
      </p:sp>
    </p:spTree>
    <p:extLst>
      <p:ext uri="{BB962C8B-B14F-4D97-AF65-F5344CB8AC3E}">
        <p14:creationId xmlns:p14="http://schemas.microsoft.com/office/powerpoint/2010/main" val="72480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Method</a:t>
            </a:r>
            <a:endParaRPr lang="en-US" dirty="0"/>
          </a:p>
        </p:txBody>
      </p:sp>
      <p:sp>
        <p:nvSpPr>
          <p:cNvPr id="3" name="Content Placeholder 2"/>
          <p:cNvSpPr>
            <a:spLocks noGrp="1"/>
          </p:cNvSpPr>
          <p:nvPr>
            <p:ph idx="1"/>
          </p:nvPr>
        </p:nvSpPr>
        <p:spPr/>
        <p:txBody>
          <a:bodyPr/>
          <a:lstStyle/>
          <a:p>
            <a:r>
              <a:rPr lang="en-US" dirty="0" smtClean="0"/>
              <a:t>A compute method might have one or more calculations to do.  It uses the values in some of the data member to do some computation and saves the answer in another data member.</a:t>
            </a:r>
          </a:p>
          <a:p>
            <a:r>
              <a:rPr lang="en-US" dirty="0" smtClean="0"/>
              <a:t>For example, let’s assume data members rate, hours and pay have been suitable declared, the method </a:t>
            </a:r>
            <a:r>
              <a:rPr lang="en-US" dirty="0" err="1" smtClean="0"/>
              <a:t>computePay</a:t>
            </a:r>
            <a:r>
              <a:rPr lang="en-US" dirty="0" smtClean="0"/>
              <a:t> would look like: </a:t>
            </a:r>
          </a:p>
          <a:p>
            <a:pPr marL="114300" indent="0">
              <a:buNone/>
            </a:pPr>
            <a:r>
              <a:rPr lang="en-US" sz="1600" dirty="0" smtClean="0">
                <a:latin typeface="Courier"/>
                <a:cs typeface="Courier"/>
              </a:rPr>
              <a:t>	public void </a:t>
            </a:r>
            <a:r>
              <a:rPr lang="en-US" sz="1600" dirty="0" err="1" smtClean="0">
                <a:latin typeface="Courier"/>
                <a:cs typeface="Courier"/>
              </a:rPr>
              <a:t>computePay</a:t>
            </a:r>
            <a:r>
              <a:rPr lang="en-US" sz="1600" dirty="0" smtClean="0">
                <a:latin typeface="Courier"/>
                <a:cs typeface="Courier"/>
              </a:rPr>
              <a:t> () {</a:t>
            </a:r>
            <a:br>
              <a:rPr lang="en-US" sz="1600" dirty="0" smtClean="0">
                <a:latin typeface="Courier"/>
                <a:cs typeface="Courier"/>
              </a:rPr>
            </a:br>
            <a:r>
              <a:rPr lang="en-US" sz="1600" dirty="0" smtClean="0">
                <a:latin typeface="Courier"/>
                <a:cs typeface="Courier"/>
              </a:rPr>
              <a:t>		pay = rate * hours; </a:t>
            </a:r>
          </a:p>
          <a:p>
            <a:pPr marL="114300" indent="0">
              <a:buNone/>
            </a:pPr>
            <a:r>
              <a:rPr lang="en-US" sz="1600" dirty="0" smtClean="0">
                <a:latin typeface="Courier"/>
                <a:cs typeface="Courier"/>
              </a:rPr>
              <a:t>	}</a:t>
            </a:r>
          </a:p>
        </p:txBody>
      </p:sp>
    </p:spTree>
    <p:extLst>
      <p:ext uri="{BB962C8B-B14F-4D97-AF65-F5344CB8AC3E}">
        <p14:creationId xmlns:p14="http://schemas.microsoft.com/office/powerpoint/2010/main" val="333644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r>
              <a:rPr lang="en-US" dirty="0" smtClean="0"/>
              <a:t>A constructor establishes an object. </a:t>
            </a:r>
          </a:p>
          <a:p>
            <a:pPr marL="114300" indent="0">
              <a:buNone/>
            </a:pPr>
            <a:r>
              <a:rPr lang="en-US" sz="1600" dirty="0" smtClean="0">
                <a:latin typeface="Courier"/>
                <a:cs typeface="Courier"/>
              </a:rPr>
              <a:t>	Employee waiter;</a:t>
            </a:r>
          </a:p>
          <a:p>
            <a:pPr marL="114300" indent="0">
              <a:buNone/>
            </a:pPr>
            <a:r>
              <a:rPr lang="en-US" sz="1600" dirty="0" smtClean="0">
                <a:latin typeface="Courier"/>
                <a:cs typeface="Courier"/>
              </a:rPr>
              <a:t>	waiter = new Employee();</a:t>
            </a:r>
          </a:p>
          <a:p>
            <a:r>
              <a:rPr lang="en-US" dirty="0" smtClean="0"/>
              <a:t>The first line declares a place in memory to store the object and names it </a:t>
            </a:r>
            <a:r>
              <a:rPr lang="en-US" b="1" dirty="0" smtClean="0"/>
              <a:t>waiter</a:t>
            </a:r>
            <a:r>
              <a:rPr lang="en-US" dirty="0" smtClean="0"/>
              <a:t>. </a:t>
            </a:r>
          </a:p>
          <a:p>
            <a:r>
              <a:rPr lang="en-US" dirty="0" smtClean="0"/>
              <a:t>The second line calls the Employee class </a:t>
            </a:r>
            <a:r>
              <a:rPr lang="en-US" b="1" dirty="0" smtClean="0"/>
              <a:t>constructor</a:t>
            </a:r>
            <a:r>
              <a:rPr lang="en-US" dirty="0" smtClean="0"/>
              <a:t> to instantiate or create the object waiter. </a:t>
            </a:r>
          </a:p>
          <a:p>
            <a:r>
              <a:rPr lang="en-US" dirty="0" smtClean="0"/>
              <a:t>A default constructor is one that requires no arguments. </a:t>
            </a:r>
            <a:endParaRPr lang="en-US" dirty="0"/>
          </a:p>
        </p:txBody>
      </p:sp>
    </p:spTree>
    <p:extLst>
      <p:ext uri="{BB962C8B-B14F-4D97-AF65-F5344CB8AC3E}">
        <p14:creationId xmlns:p14="http://schemas.microsoft.com/office/powerpoint/2010/main" val="18596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constructor is a special method inside the class that takes the same name as the class name. </a:t>
            </a:r>
          </a:p>
          <a:p>
            <a:r>
              <a:rPr lang="en-US" dirty="0" smtClean="0"/>
              <a:t>A constructor does not have a return type. </a:t>
            </a:r>
          </a:p>
          <a:p>
            <a:r>
              <a:rPr lang="en-US" dirty="0" smtClean="0"/>
              <a:t>A constructors modifier is set to public, so all outside the class can see it. </a:t>
            </a:r>
          </a:p>
          <a:p>
            <a:r>
              <a:rPr lang="en-US" dirty="0" smtClean="0"/>
              <a:t>A constructor </a:t>
            </a:r>
            <a:r>
              <a:rPr lang="en-US" dirty="0"/>
              <a:t>takes the following form: </a:t>
            </a:r>
            <a:endParaRPr lang="en-US" dirty="0" smtClean="0"/>
          </a:p>
          <a:p>
            <a:pPr marL="411480" lvl="1" indent="0">
              <a:buNone/>
            </a:pPr>
            <a:r>
              <a:rPr lang="en-US" sz="1200" dirty="0">
                <a:latin typeface="Courier"/>
                <a:cs typeface="Courier"/>
              </a:rPr>
              <a:t>	</a:t>
            </a:r>
            <a:r>
              <a:rPr lang="en-US" sz="1200" dirty="0" smtClean="0">
                <a:latin typeface="Courier"/>
                <a:cs typeface="Courier"/>
              </a:rPr>
              <a:t>public </a:t>
            </a:r>
            <a:r>
              <a:rPr lang="en-US" sz="1200" dirty="0">
                <a:latin typeface="Courier"/>
                <a:cs typeface="Courier"/>
              </a:rPr>
              <a:t>&lt;class name&gt; </a:t>
            </a:r>
            <a:r>
              <a:rPr lang="en-US" sz="1200" dirty="0" smtClean="0">
                <a:latin typeface="Courier"/>
                <a:cs typeface="Courier"/>
              </a:rPr>
              <a:t>(&lt;parameters&gt;) </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dirty="0" smtClean="0">
                <a:latin typeface="Courier"/>
                <a:cs typeface="Courier"/>
              </a:rPr>
              <a:t>	&lt;</a:t>
            </a:r>
            <a:r>
              <a:rPr lang="en-US" sz="1200" dirty="0">
                <a:latin typeface="Courier"/>
                <a:cs typeface="Courier"/>
              </a:rPr>
              <a:t>body of constructor&gt;</a:t>
            </a:r>
          </a:p>
          <a:p>
            <a:pPr marL="114300" indent="0">
              <a:buNone/>
            </a:pPr>
            <a:r>
              <a:rPr lang="en-US" sz="1400" dirty="0">
                <a:latin typeface="Courier"/>
                <a:cs typeface="Courier"/>
              </a:rPr>
              <a:t>	}</a:t>
            </a:r>
          </a:p>
          <a:p>
            <a:r>
              <a:rPr lang="en-US" dirty="0" smtClean="0"/>
              <a:t>For example, a constructor for a class Circle could take the following form: </a:t>
            </a:r>
          </a:p>
          <a:p>
            <a:pPr marL="114300" indent="0">
              <a:buNone/>
            </a:pPr>
            <a:r>
              <a:rPr lang="en-US" sz="1300" dirty="0" smtClean="0">
                <a:latin typeface="Courier"/>
                <a:cs typeface="Courier"/>
              </a:rPr>
              <a:t>	public </a:t>
            </a:r>
            <a:r>
              <a:rPr lang="en-US" sz="1300" dirty="0">
                <a:latin typeface="Courier"/>
                <a:cs typeface="Courier"/>
              </a:rPr>
              <a:t>Circle(){</a:t>
            </a:r>
            <a:br>
              <a:rPr lang="en-US" sz="1300" dirty="0">
                <a:latin typeface="Courier"/>
                <a:cs typeface="Courier"/>
              </a:rPr>
            </a:br>
            <a:r>
              <a:rPr lang="en-US" sz="1300" dirty="0">
                <a:latin typeface="Courier"/>
                <a:cs typeface="Courier"/>
              </a:rPr>
              <a:t>		radius = 0; </a:t>
            </a:r>
          </a:p>
          <a:p>
            <a:pPr marL="114300" indent="0">
              <a:buNone/>
            </a:pPr>
            <a:r>
              <a:rPr lang="en-US" sz="1300" dirty="0">
                <a:latin typeface="Courier"/>
                <a:cs typeface="Courier"/>
              </a:rPr>
              <a:t>		area = 0.0;	</a:t>
            </a:r>
          </a:p>
          <a:p>
            <a:pPr marL="114300" indent="0">
              <a:buNone/>
            </a:pPr>
            <a:r>
              <a:rPr lang="en-US" sz="1300" dirty="0">
                <a:latin typeface="Courier"/>
                <a:cs typeface="Courier"/>
              </a:rPr>
              <a:t>	} </a:t>
            </a:r>
          </a:p>
          <a:p>
            <a:endParaRPr lang="en-US" dirty="0" smtClean="0"/>
          </a:p>
          <a:p>
            <a:r>
              <a:rPr lang="en-US" sz="2400" dirty="0" smtClean="0">
                <a:cs typeface="Courier"/>
              </a:rPr>
              <a:t>A default constructor takes no parameters.	</a:t>
            </a:r>
            <a:endParaRPr lang="en-US" sz="2400" dirty="0">
              <a:cs typeface="Courier"/>
            </a:endParaRPr>
          </a:p>
        </p:txBody>
      </p:sp>
    </p:spTree>
    <p:extLst>
      <p:ext uri="{BB962C8B-B14F-4D97-AF65-F5344CB8AC3E}">
        <p14:creationId xmlns:p14="http://schemas.microsoft.com/office/powerpoint/2010/main" val="3287185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Program</a:t>
            </a:r>
            <a:endParaRPr lang="en-US" dirty="0"/>
          </a:p>
        </p:txBody>
      </p:sp>
      <p:sp>
        <p:nvSpPr>
          <p:cNvPr id="3" name="Content Placeholder 2"/>
          <p:cNvSpPr>
            <a:spLocks noGrp="1"/>
          </p:cNvSpPr>
          <p:nvPr>
            <p:ph idx="1"/>
          </p:nvPr>
        </p:nvSpPr>
        <p:spPr/>
        <p:txBody>
          <a:bodyPr>
            <a:normAutofit/>
          </a:bodyPr>
          <a:lstStyle/>
          <a:p>
            <a:r>
              <a:rPr lang="en-US" dirty="0" smtClean="0"/>
              <a:t>What we have omitted to look at so far is the constructor.  For now, let us assume that Java will create one by default for us.</a:t>
            </a:r>
          </a:p>
          <a:p>
            <a:r>
              <a:rPr lang="en-US" dirty="0" smtClean="0"/>
              <a:t>Let us put all our knowledge together to solve this problem.</a:t>
            </a:r>
          </a:p>
          <a:p>
            <a:pPr marL="114300" indent="0">
              <a:buNone/>
            </a:pPr>
            <a:endParaRPr lang="en-US" dirty="0" smtClean="0"/>
          </a:p>
          <a:p>
            <a:pPr marL="114300" indent="0">
              <a:buNone/>
            </a:pPr>
            <a:r>
              <a:rPr lang="en-US" dirty="0" smtClean="0"/>
              <a:t>Create a java application that accepts two integer number and calculation the sum and difference of the two numbers.   All the computation should be done in a separate class call Calculator.  The </a:t>
            </a:r>
            <a:r>
              <a:rPr lang="en-US" dirty="0" err="1" smtClean="0"/>
              <a:t>CalculatorApp</a:t>
            </a:r>
            <a:r>
              <a:rPr lang="en-US" dirty="0" smtClean="0"/>
              <a:t> class should simply prompt the user for two numbers, instantiate a Calculator object and assign values to its fields.  It should use the Calculator object to compute the sum and difference and display the answer. </a:t>
            </a:r>
          </a:p>
          <a:p>
            <a:pPr marL="114300" indent="0">
              <a:buNone/>
            </a:pPr>
            <a:endParaRPr lang="en-US" dirty="0"/>
          </a:p>
        </p:txBody>
      </p:sp>
    </p:spTree>
    <p:extLst>
      <p:ext uri="{BB962C8B-B14F-4D97-AF65-F5344CB8AC3E}">
        <p14:creationId xmlns:p14="http://schemas.microsoft.com/office/powerpoint/2010/main" val="2930632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08976" y="4083497"/>
            <a:ext cx="1501743" cy="21369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Calculator</a:t>
            </a:r>
          </a:p>
          <a:p>
            <a:r>
              <a:rPr lang="en-US" dirty="0" err="1" smtClean="0"/>
              <a:t>int</a:t>
            </a:r>
            <a:r>
              <a:rPr lang="en-US" dirty="0" smtClean="0"/>
              <a:t> x, </a:t>
            </a:r>
          </a:p>
          <a:p>
            <a:r>
              <a:rPr lang="en-US" dirty="0" err="1" smtClean="0"/>
              <a:t>int</a:t>
            </a:r>
            <a:r>
              <a:rPr lang="en-US" dirty="0" smtClean="0"/>
              <a:t> y;</a:t>
            </a:r>
          </a:p>
          <a:p>
            <a:r>
              <a:rPr lang="en-US" dirty="0" err="1" smtClean="0"/>
              <a:t>int</a:t>
            </a:r>
            <a:r>
              <a:rPr lang="en-US" dirty="0" smtClean="0"/>
              <a:t> sum; </a:t>
            </a:r>
          </a:p>
          <a:p>
            <a:r>
              <a:rPr lang="en-US" dirty="0" err="1" smtClean="0"/>
              <a:t>int</a:t>
            </a:r>
            <a:r>
              <a:rPr lang="en-US" dirty="0" smtClean="0"/>
              <a:t> difference;</a:t>
            </a:r>
          </a:p>
          <a:p>
            <a:endParaRPr lang="en-US" dirty="0"/>
          </a:p>
        </p:txBody>
      </p:sp>
      <p:sp>
        <p:nvSpPr>
          <p:cNvPr id="13" name="TextBox 12"/>
          <p:cNvSpPr txBox="1"/>
          <p:nvPr/>
        </p:nvSpPr>
        <p:spPr>
          <a:xfrm>
            <a:off x="6531068" y="3714165"/>
            <a:ext cx="857777" cy="369332"/>
          </a:xfrm>
          <a:prstGeom prst="rect">
            <a:avLst/>
          </a:prstGeom>
          <a:noFill/>
        </p:spPr>
        <p:txBody>
          <a:bodyPr wrap="none" rtlCol="0">
            <a:spAutoFit/>
          </a:bodyPr>
          <a:lstStyle/>
          <a:p>
            <a:r>
              <a:rPr lang="en-US" dirty="0" err="1" smtClean="0"/>
              <a:t>myCalc</a:t>
            </a:r>
            <a:endParaRPr lang="en-US" dirty="0"/>
          </a:p>
        </p:txBody>
      </p:sp>
      <p:sp>
        <p:nvSpPr>
          <p:cNvPr id="11" name="Rectangle 10"/>
          <p:cNvSpPr/>
          <p:nvPr/>
        </p:nvSpPr>
        <p:spPr>
          <a:xfrm>
            <a:off x="7313394" y="4099820"/>
            <a:ext cx="859134" cy="3023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t>s</a:t>
            </a:r>
            <a:r>
              <a:rPr lang="en-US" sz="1400" dirty="0" err="1" smtClean="0"/>
              <a:t>etX</a:t>
            </a:r>
            <a:endParaRPr lang="en-US" sz="1400" dirty="0"/>
          </a:p>
        </p:txBody>
      </p:sp>
      <p:sp>
        <p:nvSpPr>
          <p:cNvPr id="2" name="Title 1"/>
          <p:cNvSpPr>
            <a:spLocks noGrp="1"/>
          </p:cNvSpPr>
          <p:nvPr>
            <p:ph type="title"/>
          </p:nvPr>
        </p:nvSpPr>
        <p:spPr/>
        <p:txBody>
          <a:bodyPr/>
          <a:lstStyle/>
          <a:p>
            <a:r>
              <a:rPr lang="en-US" dirty="0" smtClean="0"/>
              <a:t>Where to begin?</a:t>
            </a:r>
            <a:br>
              <a:rPr lang="en-US" dirty="0" smtClean="0"/>
            </a:br>
            <a:r>
              <a:rPr lang="en-US" dirty="0" smtClean="0"/>
              <a:t>Object Diagram!!</a:t>
            </a:r>
            <a:endParaRPr lang="en-US" dirty="0"/>
          </a:p>
        </p:txBody>
      </p:sp>
      <p:sp>
        <p:nvSpPr>
          <p:cNvPr id="4" name="Rectangle 3"/>
          <p:cNvSpPr/>
          <p:nvPr/>
        </p:nvSpPr>
        <p:spPr>
          <a:xfrm>
            <a:off x="3739238" y="1794193"/>
            <a:ext cx="1501743" cy="21369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err="1" smtClean="0"/>
              <a:t>CalculatorApp</a:t>
            </a:r>
            <a:endParaRPr lang="en-US" dirty="0" smtClean="0"/>
          </a:p>
          <a:p>
            <a:endParaRPr lang="en-US" dirty="0"/>
          </a:p>
          <a:p>
            <a:r>
              <a:rPr lang="en-US" dirty="0" err="1" smtClean="0"/>
              <a:t>int</a:t>
            </a:r>
            <a:r>
              <a:rPr lang="en-US" dirty="0" smtClean="0"/>
              <a:t> x, y;</a:t>
            </a:r>
          </a:p>
          <a:p>
            <a:r>
              <a:rPr lang="en-US" dirty="0" err="1" smtClean="0"/>
              <a:t>int</a:t>
            </a:r>
            <a:r>
              <a:rPr lang="en-US" dirty="0" smtClean="0"/>
              <a:t> sum, diff;</a:t>
            </a:r>
            <a:endParaRPr lang="en-US" dirty="0"/>
          </a:p>
        </p:txBody>
      </p:sp>
      <p:sp>
        <p:nvSpPr>
          <p:cNvPr id="5" name="Rectangle 4"/>
          <p:cNvSpPr/>
          <p:nvPr/>
        </p:nvSpPr>
        <p:spPr>
          <a:xfrm>
            <a:off x="4878144" y="2288100"/>
            <a:ext cx="1078432" cy="4334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a:t>
            </a:r>
            <a:endParaRPr lang="en-US" dirty="0"/>
          </a:p>
        </p:txBody>
      </p:sp>
      <p:sp>
        <p:nvSpPr>
          <p:cNvPr id="6" name="Rectangle 5"/>
          <p:cNvSpPr/>
          <p:nvPr/>
        </p:nvSpPr>
        <p:spPr>
          <a:xfrm>
            <a:off x="1502960" y="4083497"/>
            <a:ext cx="1501743" cy="2136904"/>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Scanner</a:t>
            </a:r>
          </a:p>
          <a:p>
            <a:endParaRPr lang="en-US" dirty="0"/>
          </a:p>
        </p:txBody>
      </p:sp>
      <p:sp>
        <p:nvSpPr>
          <p:cNvPr id="7" name="Rectangle 6"/>
          <p:cNvSpPr/>
          <p:nvPr/>
        </p:nvSpPr>
        <p:spPr>
          <a:xfrm>
            <a:off x="2465487" y="4607643"/>
            <a:ext cx="1078432" cy="4334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getInt</a:t>
            </a:r>
            <a:endParaRPr lang="en-US" dirty="0"/>
          </a:p>
        </p:txBody>
      </p:sp>
      <p:sp>
        <p:nvSpPr>
          <p:cNvPr id="8" name="TextBox 7"/>
          <p:cNvSpPr txBox="1"/>
          <p:nvPr/>
        </p:nvSpPr>
        <p:spPr>
          <a:xfrm>
            <a:off x="1710150" y="3714165"/>
            <a:ext cx="1064264" cy="369332"/>
          </a:xfrm>
          <a:prstGeom prst="rect">
            <a:avLst/>
          </a:prstGeom>
          <a:noFill/>
        </p:spPr>
        <p:txBody>
          <a:bodyPr wrap="none" rtlCol="0">
            <a:spAutoFit/>
          </a:bodyPr>
          <a:lstStyle/>
          <a:p>
            <a:r>
              <a:rPr lang="en-US" dirty="0" smtClean="0"/>
              <a:t>keyboard</a:t>
            </a:r>
            <a:endParaRPr lang="en-US" dirty="0"/>
          </a:p>
        </p:txBody>
      </p:sp>
      <p:cxnSp>
        <p:nvCxnSpPr>
          <p:cNvPr id="10" name="Straight Arrow Connector 9"/>
          <p:cNvCxnSpPr/>
          <p:nvPr/>
        </p:nvCxnSpPr>
        <p:spPr>
          <a:xfrm flipH="1">
            <a:off x="3004703" y="3558147"/>
            <a:ext cx="734535" cy="525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313394" y="4476605"/>
            <a:ext cx="859134" cy="311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setY</a:t>
            </a:r>
            <a:endParaRPr lang="en-US" sz="1400" dirty="0"/>
          </a:p>
        </p:txBody>
      </p:sp>
      <p:sp>
        <p:nvSpPr>
          <p:cNvPr id="15" name="Rectangle 14"/>
          <p:cNvSpPr/>
          <p:nvPr/>
        </p:nvSpPr>
        <p:spPr>
          <a:xfrm>
            <a:off x="7313394" y="4845720"/>
            <a:ext cx="859134" cy="281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getSum</a:t>
            </a:r>
            <a:endParaRPr lang="en-US" sz="1400" dirty="0"/>
          </a:p>
        </p:txBody>
      </p:sp>
      <p:sp>
        <p:nvSpPr>
          <p:cNvPr id="16" name="Rectangle 15"/>
          <p:cNvSpPr/>
          <p:nvPr/>
        </p:nvSpPr>
        <p:spPr>
          <a:xfrm>
            <a:off x="4913419" y="5886566"/>
            <a:ext cx="1617649" cy="291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computeDifference</a:t>
            </a:r>
            <a:endParaRPr lang="en-US" sz="1400" dirty="0"/>
          </a:p>
        </p:txBody>
      </p:sp>
      <p:sp>
        <p:nvSpPr>
          <p:cNvPr id="17" name="Rectangle 16"/>
          <p:cNvSpPr/>
          <p:nvPr/>
        </p:nvSpPr>
        <p:spPr>
          <a:xfrm>
            <a:off x="7313394" y="5861366"/>
            <a:ext cx="1162885" cy="3163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computeSum</a:t>
            </a:r>
            <a:endParaRPr lang="en-US" sz="1400" dirty="0"/>
          </a:p>
        </p:txBody>
      </p:sp>
      <p:sp>
        <p:nvSpPr>
          <p:cNvPr id="18" name="Rectangle 17"/>
          <p:cNvSpPr/>
          <p:nvPr/>
        </p:nvSpPr>
        <p:spPr>
          <a:xfrm>
            <a:off x="5312918" y="5577706"/>
            <a:ext cx="1218150" cy="27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getDifference</a:t>
            </a:r>
            <a:endParaRPr lang="en-US" sz="1400" dirty="0"/>
          </a:p>
        </p:txBody>
      </p:sp>
      <p:cxnSp>
        <p:nvCxnSpPr>
          <p:cNvPr id="20" name="Straight Arrow Connector 19"/>
          <p:cNvCxnSpPr/>
          <p:nvPr/>
        </p:nvCxnSpPr>
        <p:spPr>
          <a:xfrm>
            <a:off x="5240981" y="3477509"/>
            <a:ext cx="867995" cy="766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13502" y="1794193"/>
            <a:ext cx="3131876" cy="1200329"/>
          </a:xfrm>
          <a:prstGeom prst="rect">
            <a:avLst/>
          </a:prstGeom>
          <a:noFill/>
        </p:spPr>
        <p:txBody>
          <a:bodyPr wrap="square" rtlCol="0">
            <a:spAutoFit/>
          </a:bodyPr>
          <a:lstStyle/>
          <a:p>
            <a:r>
              <a:rPr lang="en-US" dirty="0" smtClean="0"/>
              <a:t>To understand structure of program, we list out all methods, data members, variables, objects, etc</a:t>
            </a:r>
            <a:r>
              <a:rPr lang="en-US" dirty="0"/>
              <a:t>.</a:t>
            </a:r>
            <a:endParaRPr lang="en-US" dirty="0" smtClean="0"/>
          </a:p>
        </p:txBody>
      </p:sp>
    </p:spTree>
    <p:extLst>
      <p:ext uri="{BB962C8B-B14F-4D97-AF65-F5344CB8AC3E}">
        <p14:creationId xmlns:p14="http://schemas.microsoft.com/office/powerpoint/2010/main" val="1453580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begin? </a:t>
            </a:r>
            <a:br>
              <a:rPr lang="en-US" dirty="0" smtClean="0"/>
            </a:br>
            <a:r>
              <a:rPr lang="en-US" dirty="0" smtClean="0"/>
              <a:t>Java Program</a:t>
            </a:r>
            <a:endParaRPr lang="en-US" dirty="0"/>
          </a:p>
        </p:txBody>
      </p:sp>
      <p:sp>
        <p:nvSpPr>
          <p:cNvPr id="3" name="Content Placeholder 2"/>
          <p:cNvSpPr>
            <a:spLocks noGrp="1"/>
          </p:cNvSpPr>
          <p:nvPr>
            <p:ph idx="1"/>
          </p:nvPr>
        </p:nvSpPr>
        <p:spPr/>
        <p:txBody>
          <a:bodyPr/>
          <a:lstStyle/>
          <a:p>
            <a:r>
              <a:rPr lang="en-US" dirty="0" smtClean="0"/>
              <a:t>The Scanner class has already been written for us. </a:t>
            </a:r>
          </a:p>
          <a:p>
            <a:r>
              <a:rPr lang="en-US" dirty="0" smtClean="0"/>
              <a:t>We begin at the lowest level of the tree – the Calculator class.</a:t>
            </a:r>
          </a:p>
          <a:p>
            <a:r>
              <a:rPr lang="en-US" dirty="0" smtClean="0"/>
              <a:t>Once written we look at the </a:t>
            </a:r>
            <a:r>
              <a:rPr lang="en-US" dirty="0" err="1" smtClean="0"/>
              <a:t>CalculatorApp</a:t>
            </a:r>
            <a:r>
              <a:rPr lang="en-US" dirty="0" smtClean="0"/>
              <a:t> class.</a:t>
            </a:r>
          </a:p>
          <a:p>
            <a:endParaRPr lang="en-US" dirty="0"/>
          </a:p>
        </p:txBody>
      </p:sp>
    </p:spTree>
    <p:extLst>
      <p:ext uri="{BB962C8B-B14F-4D97-AF65-F5344CB8AC3E}">
        <p14:creationId xmlns:p14="http://schemas.microsoft.com/office/powerpoint/2010/main" val="327561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6620" y="131035"/>
            <a:ext cx="6974536" cy="66324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200" dirty="0">
                <a:latin typeface="Courier"/>
                <a:cs typeface="Courier"/>
              </a:rPr>
              <a:t>/*</a:t>
            </a:r>
          </a:p>
          <a:p>
            <a:r>
              <a:rPr lang="en-US" sz="1200" dirty="0">
                <a:latin typeface="Courier"/>
                <a:cs typeface="Courier"/>
              </a:rPr>
              <a:t> * @author: Carole McGloughlin</a:t>
            </a:r>
          </a:p>
          <a:p>
            <a:r>
              <a:rPr lang="en-US" sz="1200" dirty="0">
                <a:latin typeface="Courier"/>
                <a:cs typeface="Courier"/>
              </a:rPr>
              <a:t> * @date: 19/09/2012</a:t>
            </a:r>
          </a:p>
          <a:p>
            <a:r>
              <a:rPr lang="en-US" sz="1200" dirty="0">
                <a:latin typeface="Courier"/>
                <a:cs typeface="Courier"/>
              </a:rPr>
              <a:t> * @file: </a:t>
            </a:r>
            <a:r>
              <a:rPr lang="en-US" sz="1200" dirty="0" err="1">
                <a:latin typeface="Courier"/>
                <a:cs typeface="Courier"/>
              </a:rPr>
              <a:t>Calculator.java</a:t>
            </a:r>
            <a:endParaRPr lang="en-US" sz="1200" dirty="0">
              <a:latin typeface="Courier"/>
              <a:cs typeface="Courier"/>
            </a:endParaRPr>
          </a:p>
          <a:p>
            <a:r>
              <a:rPr lang="en-US" sz="1200" dirty="0">
                <a:latin typeface="Courier"/>
                <a:cs typeface="Courier"/>
              </a:rPr>
              <a:t> */</a:t>
            </a:r>
          </a:p>
          <a:p>
            <a:endParaRPr lang="en-US" sz="1200" dirty="0">
              <a:latin typeface="Courier"/>
              <a:cs typeface="Courier"/>
            </a:endParaRPr>
          </a:p>
          <a:p>
            <a:r>
              <a:rPr lang="en-US" sz="1200" dirty="0">
                <a:latin typeface="Courier"/>
                <a:cs typeface="Courier"/>
              </a:rPr>
              <a:t>public class Calculator {// Data Members</a:t>
            </a:r>
          </a:p>
          <a:p>
            <a:r>
              <a:rPr lang="en-US" sz="1200" dirty="0" smtClean="0">
                <a:latin typeface="Courier"/>
                <a:cs typeface="Courier"/>
              </a:rPr>
              <a:t>	private </a:t>
            </a:r>
            <a:r>
              <a:rPr lang="en-US" sz="1200" dirty="0" err="1">
                <a:latin typeface="Courier"/>
                <a:cs typeface="Courier"/>
              </a:rPr>
              <a:t>int</a:t>
            </a:r>
            <a:r>
              <a:rPr lang="en-US" sz="1200" dirty="0">
                <a:latin typeface="Courier"/>
                <a:cs typeface="Courier"/>
              </a:rPr>
              <a:t> x, y;</a:t>
            </a:r>
          </a:p>
          <a:p>
            <a:r>
              <a:rPr lang="en-US" sz="1200" dirty="0">
                <a:latin typeface="Courier"/>
                <a:cs typeface="Courier"/>
              </a:rPr>
              <a:t>     </a:t>
            </a:r>
            <a:r>
              <a:rPr lang="en-US" sz="1200" dirty="0" smtClean="0">
                <a:latin typeface="Courier"/>
                <a:cs typeface="Courier"/>
              </a:rPr>
              <a:t>private </a:t>
            </a:r>
            <a:r>
              <a:rPr lang="en-US" sz="1200" dirty="0" err="1">
                <a:latin typeface="Courier"/>
                <a:cs typeface="Courier"/>
              </a:rPr>
              <a:t>int</a:t>
            </a:r>
            <a:r>
              <a:rPr lang="en-US" sz="1200" dirty="0">
                <a:latin typeface="Courier"/>
                <a:cs typeface="Courier"/>
              </a:rPr>
              <a:t> sum;</a:t>
            </a:r>
          </a:p>
          <a:p>
            <a:r>
              <a:rPr lang="en-US" sz="1200" dirty="0">
                <a:latin typeface="Courier"/>
                <a:cs typeface="Courier"/>
              </a:rPr>
              <a:t>  </a:t>
            </a:r>
            <a:r>
              <a:rPr lang="en-US" sz="1200" dirty="0" smtClean="0">
                <a:latin typeface="Courier"/>
                <a:cs typeface="Courier"/>
              </a:rPr>
              <a:t>	private </a:t>
            </a:r>
            <a:r>
              <a:rPr lang="en-US" sz="1200" dirty="0" err="1">
                <a:latin typeface="Courier"/>
                <a:cs typeface="Courier"/>
              </a:rPr>
              <a:t>int</a:t>
            </a:r>
            <a:r>
              <a:rPr lang="en-US" sz="1200" dirty="0">
                <a:latin typeface="Courier"/>
                <a:cs typeface="Courier"/>
              </a:rPr>
              <a:t> difference;</a:t>
            </a:r>
          </a:p>
          <a:p>
            <a:r>
              <a:rPr lang="en-US" sz="1200" dirty="0" smtClean="0">
                <a:latin typeface="Courier"/>
                <a:cs typeface="Courier"/>
              </a:rPr>
              <a:t>	</a:t>
            </a:r>
          </a:p>
          <a:p>
            <a:r>
              <a:rPr lang="en-US" sz="1200" dirty="0">
                <a:latin typeface="Courier"/>
                <a:cs typeface="Courier"/>
              </a:rPr>
              <a:t>	</a:t>
            </a:r>
            <a:r>
              <a:rPr lang="en-US" sz="1200" dirty="0" smtClean="0">
                <a:latin typeface="Courier"/>
                <a:cs typeface="Courier"/>
              </a:rPr>
              <a:t>//Constructor</a:t>
            </a:r>
          </a:p>
          <a:p>
            <a:r>
              <a:rPr lang="en-US" sz="1200" dirty="0">
                <a:latin typeface="Courier"/>
                <a:cs typeface="Courier"/>
              </a:rPr>
              <a:t>	</a:t>
            </a:r>
            <a:r>
              <a:rPr lang="en-US" sz="1200" dirty="0" smtClean="0">
                <a:latin typeface="Courier"/>
                <a:cs typeface="Courier"/>
              </a:rPr>
              <a:t>public Calculator(){</a:t>
            </a:r>
          </a:p>
          <a:p>
            <a:r>
              <a:rPr lang="en-US" sz="1200" dirty="0">
                <a:latin typeface="Courier"/>
                <a:cs typeface="Courier"/>
              </a:rPr>
              <a:t>	</a:t>
            </a:r>
            <a:r>
              <a:rPr lang="en-US" sz="1200" dirty="0" smtClean="0">
                <a:latin typeface="Courier"/>
                <a:cs typeface="Courier"/>
              </a:rPr>
              <a:t>	x=0; </a:t>
            </a:r>
          </a:p>
          <a:p>
            <a:r>
              <a:rPr lang="en-US" sz="1200" dirty="0">
                <a:latin typeface="Courier"/>
                <a:cs typeface="Courier"/>
              </a:rPr>
              <a:t>	</a:t>
            </a:r>
            <a:r>
              <a:rPr lang="en-US" sz="1200" dirty="0" smtClean="0">
                <a:latin typeface="Courier"/>
                <a:cs typeface="Courier"/>
              </a:rPr>
              <a:t>	y=0;</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a:p>
            <a:r>
              <a:rPr lang="en-US" sz="1200" dirty="0">
                <a:latin typeface="Courier"/>
                <a:cs typeface="Courier"/>
              </a:rPr>
              <a:t>     </a:t>
            </a:r>
            <a:r>
              <a:rPr lang="en-US" sz="1200" dirty="0" smtClean="0">
                <a:latin typeface="Courier"/>
                <a:cs typeface="Courier"/>
              </a:rPr>
              <a:t>/</a:t>
            </a:r>
            <a:r>
              <a:rPr lang="en-US" sz="1200" dirty="0">
                <a:latin typeface="Courier"/>
                <a:cs typeface="Courier"/>
              </a:rPr>
              <a:t>/ Methods</a:t>
            </a:r>
          </a:p>
          <a:p>
            <a:r>
              <a:rPr lang="en-US" sz="1200" dirty="0">
                <a:latin typeface="Courier"/>
                <a:cs typeface="Courier"/>
              </a:rPr>
              <a:t>     </a:t>
            </a:r>
            <a:r>
              <a:rPr lang="en-US" sz="1200" dirty="0" smtClean="0">
                <a:latin typeface="Courier"/>
                <a:cs typeface="Courier"/>
              </a:rPr>
              <a:t>public </a:t>
            </a:r>
            <a:r>
              <a:rPr lang="en-US" sz="1200" dirty="0">
                <a:latin typeface="Courier"/>
                <a:cs typeface="Courier"/>
              </a:rPr>
              <a:t>void </a:t>
            </a:r>
            <a:r>
              <a:rPr lang="en-US" sz="1200" dirty="0" err="1">
                <a:latin typeface="Courier"/>
                <a:cs typeface="Courier"/>
              </a:rPr>
              <a:t>setX</a:t>
            </a:r>
            <a:r>
              <a:rPr lang="en-US" sz="1200" dirty="0">
                <a:latin typeface="Courier"/>
                <a:cs typeface="Courier"/>
              </a:rPr>
              <a:t>(</a:t>
            </a:r>
            <a:r>
              <a:rPr lang="en-US" sz="1200" dirty="0" err="1">
                <a:latin typeface="Courier"/>
                <a:cs typeface="Courier"/>
              </a:rPr>
              <a:t>int</a:t>
            </a:r>
            <a:r>
              <a:rPr lang="en-US" sz="1200" dirty="0">
                <a:latin typeface="Courier"/>
                <a:cs typeface="Courier"/>
              </a:rPr>
              <a:t> x){        </a:t>
            </a:r>
            <a:endParaRPr lang="en-US" sz="1200" dirty="0" smtClean="0">
              <a:latin typeface="Courier"/>
              <a:cs typeface="Courier"/>
            </a:endParaRPr>
          </a:p>
          <a:p>
            <a:r>
              <a:rPr lang="en-US" sz="1200" dirty="0" smtClean="0">
                <a:latin typeface="Courier"/>
                <a:cs typeface="Courier"/>
              </a:rPr>
              <a:t>		</a:t>
            </a:r>
            <a:r>
              <a:rPr lang="en-US" sz="1200" dirty="0" err="1" smtClean="0">
                <a:latin typeface="Courier"/>
                <a:cs typeface="Courier"/>
              </a:rPr>
              <a:t>this.x</a:t>
            </a:r>
            <a:r>
              <a:rPr lang="en-US" sz="1200" dirty="0" smtClean="0">
                <a:latin typeface="Courier"/>
                <a:cs typeface="Courier"/>
              </a:rPr>
              <a:t> </a:t>
            </a:r>
            <a:r>
              <a:rPr lang="en-US" sz="1200" dirty="0">
                <a:latin typeface="Courier"/>
                <a:cs typeface="Courier"/>
              </a:rPr>
              <a:t>= x;</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a:p>
            <a:r>
              <a:rPr lang="en-US" sz="1200" dirty="0">
                <a:latin typeface="Courier"/>
                <a:cs typeface="Courier"/>
              </a:rPr>
              <a:t>     </a:t>
            </a:r>
            <a:r>
              <a:rPr lang="en-US" sz="1200" dirty="0" smtClean="0">
                <a:latin typeface="Courier"/>
                <a:cs typeface="Courier"/>
              </a:rPr>
              <a:t>public </a:t>
            </a:r>
            <a:r>
              <a:rPr lang="en-US" sz="1200" dirty="0">
                <a:latin typeface="Courier"/>
                <a:cs typeface="Courier"/>
              </a:rPr>
              <a:t>void </a:t>
            </a:r>
            <a:r>
              <a:rPr lang="en-US" sz="1200" dirty="0" err="1">
                <a:latin typeface="Courier"/>
                <a:cs typeface="Courier"/>
              </a:rPr>
              <a:t>setY</a:t>
            </a:r>
            <a:r>
              <a:rPr lang="en-US" sz="1200" dirty="0">
                <a:latin typeface="Courier"/>
                <a:cs typeface="Courier"/>
              </a:rPr>
              <a:t>(</a:t>
            </a:r>
            <a:r>
              <a:rPr lang="en-US" sz="1200" dirty="0" err="1">
                <a:latin typeface="Courier"/>
                <a:cs typeface="Courier"/>
              </a:rPr>
              <a:t>int</a:t>
            </a:r>
            <a:r>
              <a:rPr lang="en-US" sz="1200" dirty="0">
                <a:latin typeface="Courier"/>
                <a:cs typeface="Courier"/>
              </a:rPr>
              <a:t> y){        </a:t>
            </a:r>
            <a:endParaRPr lang="en-US" sz="1200" dirty="0" smtClean="0">
              <a:latin typeface="Courier"/>
              <a:cs typeface="Courier"/>
            </a:endParaRPr>
          </a:p>
          <a:p>
            <a:r>
              <a:rPr lang="en-US" sz="1200" dirty="0">
                <a:latin typeface="Courier"/>
                <a:cs typeface="Courier"/>
              </a:rPr>
              <a:t>		</a:t>
            </a:r>
            <a:r>
              <a:rPr lang="en-US" sz="1200" dirty="0" err="1" smtClean="0">
                <a:latin typeface="Courier"/>
                <a:cs typeface="Courier"/>
              </a:rPr>
              <a:t>this.y</a:t>
            </a:r>
            <a:r>
              <a:rPr lang="en-US" sz="1200" dirty="0" smtClean="0">
                <a:latin typeface="Courier"/>
                <a:cs typeface="Courier"/>
              </a:rPr>
              <a:t> </a:t>
            </a:r>
            <a:r>
              <a:rPr lang="en-US" sz="1200" dirty="0">
                <a:latin typeface="Courier"/>
                <a:cs typeface="Courier"/>
              </a:rPr>
              <a:t>= y;</a:t>
            </a:r>
          </a:p>
          <a:p>
            <a:r>
              <a:rPr lang="en-US" sz="1200" dirty="0">
                <a:latin typeface="Courier"/>
                <a:cs typeface="Courier"/>
              </a:rPr>
              <a:t>     </a:t>
            </a:r>
            <a:r>
              <a:rPr lang="en-US" sz="1200" dirty="0" smtClean="0">
                <a:latin typeface="Courier"/>
                <a:cs typeface="Courier"/>
              </a:rPr>
              <a:t>}       </a:t>
            </a:r>
            <a:endParaRPr lang="en-US" sz="1200" dirty="0">
              <a:latin typeface="Courier"/>
              <a:cs typeface="Courier"/>
            </a:endParaRPr>
          </a:p>
          <a:p>
            <a:r>
              <a:rPr lang="en-US" sz="1200" dirty="0" smtClean="0">
                <a:latin typeface="Courier"/>
                <a:cs typeface="Courier"/>
              </a:rPr>
              <a:t>	public </a:t>
            </a:r>
            <a:r>
              <a:rPr lang="en-US" sz="1200" dirty="0">
                <a:latin typeface="Courier"/>
                <a:cs typeface="Courier"/>
              </a:rPr>
              <a:t>void </a:t>
            </a:r>
            <a:r>
              <a:rPr lang="en-US" sz="1200" dirty="0" err="1">
                <a:latin typeface="Courier"/>
                <a:cs typeface="Courier"/>
              </a:rPr>
              <a:t>computeSum</a:t>
            </a:r>
            <a:r>
              <a:rPr lang="en-US" sz="1200" dirty="0">
                <a:latin typeface="Courier"/>
                <a:cs typeface="Courier"/>
              </a:rPr>
              <a:t>(){       </a:t>
            </a:r>
            <a:endParaRPr lang="en-US" sz="1200" dirty="0" smtClean="0">
              <a:latin typeface="Courier"/>
              <a:cs typeface="Courier"/>
            </a:endParaRPr>
          </a:p>
          <a:p>
            <a:r>
              <a:rPr lang="en-US" sz="1200" dirty="0">
                <a:latin typeface="Courier"/>
                <a:cs typeface="Courier"/>
              </a:rPr>
              <a:t>	</a:t>
            </a:r>
            <a:r>
              <a:rPr lang="en-US" sz="1200" dirty="0" smtClean="0">
                <a:latin typeface="Courier"/>
                <a:cs typeface="Courier"/>
              </a:rPr>
              <a:t>	sum </a:t>
            </a:r>
            <a:r>
              <a:rPr lang="en-US" sz="1200" dirty="0">
                <a:latin typeface="Courier"/>
                <a:cs typeface="Courier"/>
              </a:rPr>
              <a:t>= </a:t>
            </a:r>
            <a:r>
              <a:rPr lang="en-US" sz="1200" dirty="0" err="1">
                <a:latin typeface="Courier"/>
                <a:cs typeface="Courier"/>
              </a:rPr>
              <a:t>x+y</a:t>
            </a:r>
            <a:r>
              <a:rPr lang="en-US" sz="1200" dirty="0">
                <a:latin typeface="Courier"/>
                <a:cs typeface="Courier"/>
              </a:rPr>
              <a:t>;</a:t>
            </a:r>
          </a:p>
          <a:p>
            <a:r>
              <a:rPr lang="en-US" sz="1200" dirty="0">
                <a:latin typeface="Courier"/>
                <a:cs typeface="Courier"/>
              </a:rPr>
              <a:t>    </a:t>
            </a:r>
            <a:r>
              <a:rPr lang="en-US" sz="1200" dirty="0" smtClean="0">
                <a:latin typeface="Courier"/>
                <a:cs typeface="Courier"/>
              </a:rPr>
              <a:t> }</a:t>
            </a:r>
          </a:p>
          <a:p>
            <a:r>
              <a:rPr lang="en-US" sz="1200" dirty="0">
                <a:latin typeface="Courier"/>
                <a:cs typeface="Courier"/>
              </a:rPr>
              <a:t>	</a:t>
            </a:r>
            <a:r>
              <a:rPr lang="en-US" sz="1200" dirty="0" smtClean="0">
                <a:latin typeface="Courier"/>
                <a:cs typeface="Courier"/>
              </a:rPr>
              <a:t>public </a:t>
            </a:r>
            <a:r>
              <a:rPr lang="en-US" sz="1200" dirty="0">
                <a:latin typeface="Courier"/>
                <a:cs typeface="Courier"/>
              </a:rPr>
              <a:t>void </a:t>
            </a:r>
            <a:r>
              <a:rPr lang="en-US" sz="1200" dirty="0" err="1">
                <a:latin typeface="Courier"/>
                <a:cs typeface="Courier"/>
              </a:rPr>
              <a:t>computeDifference</a:t>
            </a:r>
            <a:r>
              <a:rPr lang="en-US" sz="1200" dirty="0">
                <a:latin typeface="Courier"/>
                <a:cs typeface="Courier"/>
              </a:rPr>
              <a:t>(){       </a:t>
            </a:r>
            <a:endParaRPr lang="en-US" sz="1200" dirty="0" smtClean="0">
              <a:latin typeface="Courier"/>
              <a:cs typeface="Courier"/>
            </a:endParaRPr>
          </a:p>
          <a:p>
            <a:r>
              <a:rPr lang="en-US" sz="1200" dirty="0" smtClean="0">
                <a:latin typeface="Courier"/>
                <a:cs typeface="Courier"/>
              </a:rPr>
              <a:t>		difference </a:t>
            </a:r>
            <a:r>
              <a:rPr lang="en-US" sz="1200" dirty="0">
                <a:latin typeface="Courier"/>
                <a:cs typeface="Courier"/>
              </a:rPr>
              <a:t>= x-y;</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a:p>
            <a:r>
              <a:rPr lang="en-US" sz="1200" dirty="0">
                <a:latin typeface="Courier"/>
                <a:cs typeface="Courier"/>
              </a:rPr>
              <a:t>     </a:t>
            </a:r>
            <a:r>
              <a:rPr lang="en-US" sz="1200" dirty="0" smtClean="0">
                <a:latin typeface="Courier"/>
                <a:cs typeface="Courier"/>
              </a:rPr>
              <a:t>public </a:t>
            </a:r>
            <a:r>
              <a:rPr lang="en-US" sz="1200" dirty="0" err="1">
                <a:latin typeface="Courier"/>
                <a:cs typeface="Courier"/>
              </a:rPr>
              <a:t>int</a:t>
            </a:r>
            <a:r>
              <a:rPr lang="en-US" sz="1200" dirty="0">
                <a:latin typeface="Courier"/>
                <a:cs typeface="Courier"/>
              </a:rPr>
              <a:t> </a:t>
            </a:r>
            <a:r>
              <a:rPr lang="en-US" sz="1200" dirty="0" err="1">
                <a:latin typeface="Courier"/>
                <a:cs typeface="Courier"/>
              </a:rPr>
              <a:t>getSum</a:t>
            </a:r>
            <a:r>
              <a:rPr lang="en-US" sz="1200" dirty="0">
                <a:latin typeface="Courier"/>
                <a:cs typeface="Courier"/>
              </a:rPr>
              <a:t>(){    </a:t>
            </a:r>
            <a:endParaRPr lang="en-US" sz="1200" dirty="0" smtClean="0">
              <a:latin typeface="Courier"/>
              <a:cs typeface="Courier"/>
            </a:endParaRPr>
          </a:p>
          <a:p>
            <a:r>
              <a:rPr lang="en-US" sz="1200" dirty="0">
                <a:latin typeface="Courier"/>
                <a:cs typeface="Courier"/>
              </a:rPr>
              <a:t>	</a:t>
            </a:r>
            <a:r>
              <a:rPr lang="en-US" sz="1200" dirty="0" smtClean="0">
                <a:latin typeface="Courier"/>
                <a:cs typeface="Courier"/>
              </a:rPr>
              <a:t>	return </a:t>
            </a:r>
            <a:r>
              <a:rPr lang="en-US" sz="1200" dirty="0">
                <a:latin typeface="Courier"/>
                <a:cs typeface="Courier"/>
              </a:rPr>
              <a:t>sum;</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a:p>
            <a:r>
              <a:rPr lang="en-US" sz="1200" dirty="0">
                <a:latin typeface="Courier"/>
                <a:cs typeface="Courier"/>
              </a:rPr>
              <a:t>     </a:t>
            </a:r>
            <a:r>
              <a:rPr lang="en-US" sz="1200" dirty="0" smtClean="0">
                <a:latin typeface="Courier"/>
                <a:cs typeface="Courier"/>
              </a:rPr>
              <a:t>public </a:t>
            </a:r>
            <a:r>
              <a:rPr lang="en-US" sz="1200" dirty="0" err="1">
                <a:latin typeface="Courier"/>
                <a:cs typeface="Courier"/>
              </a:rPr>
              <a:t>int</a:t>
            </a:r>
            <a:r>
              <a:rPr lang="en-US" sz="1200" dirty="0">
                <a:latin typeface="Courier"/>
                <a:cs typeface="Courier"/>
              </a:rPr>
              <a:t> </a:t>
            </a:r>
            <a:r>
              <a:rPr lang="en-US" sz="1200" dirty="0" err="1">
                <a:latin typeface="Courier"/>
                <a:cs typeface="Courier"/>
              </a:rPr>
              <a:t>getDifference</a:t>
            </a:r>
            <a:r>
              <a:rPr lang="en-US" sz="1200" dirty="0">
                <a:latin typeface="Courier"/>
                <a:cs typeface="Courier"/>
              </a:rPr>
              <a:t>(){     </a:t>
            </a:r>
            <a:endParaRPr lang="en-US" sz="1200" dirty="0" smtClean="0">
              <a:latin typeface="Courier"/>
              <a:cs typeface="Courier"/>
            </a:endParaRPr>
          </a:p>
          <a:p>
            <a:r>
              <a:rPr lang="en-US" sz="1200" dirty="0">
                <a:latin typeface="Courier"/>
                <a:cs typeface="Courier"/>
              </a:rPr>
              <a:t>	</a:t>
            </a:r>
            <a:r>
              <a:rPr lang="en-US" sz="1200" dirty="0" smtClean="0">
                <a:latin typeface="Courier"/>
                <a:cs typeface="Courier"/>
              </a:rPr>
              <a:t>	return </a:t>
            </a:r>
            <a:r>
              <a:rPr lang="en-US" sz="1200" dirty="0">
                <a:latin typeface="Courier"/>
                <a:cs typeface="Courier"/>
              </a:rPr>
              <a:t>difference;</a:t>
            </a:r>
          </a:p>
          <a:p>
            <a:r>
              <a:rPr lang="en-US" sz="1200" dirty="0">
                <a:latin typeface="Courier"/>
                <a:cs typeface="Courier"/>
              </a:rPr>
              <a:t>     </a:t>
            </a:r>
            <a:r>
              <a:rPr lang="en-US" sz="1200" dirty="0" smtClean="0">
                <a:latin typeface="Courier"/>
                <a:cs typeface="Courier"/>
              </a:rPr>
              <a:t>}</a:t>
            </a:r>
            <a:endParaRPr lang="en-US" sz="1200" dirty="0">
              <a:latin typeface="Courier"/>
              <a:cs typeface="Courier"/>
            </a:endParaRPr>
          </a:p>
          <a:p>
            <a:r>
              <a:rPr lang="en-US" sz="1200" dirty="0">
                <a:latin typeface="Courier"/>
                <a:cs typeface="Courier"/>
              </a:rPr>
              <a:t>}</a:t>
            </a:r>
          </a:p>
          <a:p>
            <a:endParaRPr lang="en-US" sz="1200" dirty="0">
              <a:latin typeface="Courier"/>
              <a:cs typeface="Courier"/>
            </a:endParaRPr>
          </a:p>
        </p:txBody>
      </p:sp>
    </p:spTree>
    <p:extLst>
      <p:ext uri="{BB962C8B-B14F-4D97-AF65-F5344CB8AC3E}">
        <p14:creationId xmlns:p14="http://schemas.microsoft.com/office/powerpoint/2010/main" val="10723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285" y="70558"/>
            <a:ext cx="7901787" cy="667278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050" dirty="0">
                <a:latin typeface="Courier"/>
                <a:cs typeface="Courier"/>
              </a:rPr>
              <a:t>/*</a:t>
            </a:r>
          </a:p>
          <a:p>
            <a:r>
              <a:rPr lang="en-US" sz="1050" dirty="0">
                <a:latin typeface="Courier"/>
                <a:cs typeface="Courier"/>
              </a:rPr>
              <a:t> * @author: Carole McGloughlin</a:t>
            </a:r>
          </a:p>
          <a:p>
            <a:r>
              <a:rPr lang="en-US" sz="1050" dirty="0">
                <a:latin typeface="Courier"/>
                <a:cs typeface="Courier"/>
              </a:rPr>
              <a:t> * @date: 19/09/2012</a:t>
            </a:r>
          </a:p>
          <a:p>
            <a:r>
              <a:rPr lang="en-US" sz="1050" dirty="0">
                <a:latin typeface="Courier"/>
                <a:cs typeface="Courier"/>
              </a:rPr>
              <a:t> * @file: </a:t>
            </a:r>
            <a:r>
              <a:rPr lang="en-US" sz="1050" dirty="0" err="1">
                <a:latin typeface="Courier"/>
                <a:cs typeface="Courier"/>
              </a:rPr>
              <a:t>CalculatorApp.java</a:t>
            </a:r>
            <a:endParaRPr lang="en-US" sz="1050" dirty="0">
              <a:latin typeface="Courier"/>
              <a:cs typeface="Courier"/>
            </a:endParaRPr>
          </a:p>
          <a:p>
            <a:r>
              <a:rPr lang="en-US" sz="1050" dirty="0">
                <a:latin typeface="Courier"/>
                <a:cs typeface="Courier"/>
              </a:rPr>
              <a:t> *</a:t>
            </a:r>
            <a:r>
              <a:rPr lang="en-US" sz="1050" dirty="0" smtClean="0">
                <a:latin typeface="Courier"/>
                <a:cs typeface="Courier"/>
              </a:rPr>
              <a:t>/</a:t>
            </a:r>
            <a:endParaRPr lang="en-US" sz="1050" dirty="0">
              <a:latin typeface="Courier"/>
              <a:cs typeface="Courier"/>
            </a:endParaRPr>
          </a:p>
          <a:p>
            <a:r>
              <a:rPr lang="en-US" sz="1050" dirty="0">
                <a:latin typeface="Courier"/>
                <a:cs typeface="Courier"/>
              </a:rPr>
              <a:t>import </a:t>
            </a:r>
            <a:r>
              <a:rPr lang="en-US" sz="1050" dirty="0" err="1">
                <a:latin typeface="Courier"/>
                <a:cs typeface="Courier"/>
              </a:rPr>
              <a:t>java.util.Scanner</a:t>
            </a:r>
            <a:r>
              <a:rPr lang="en-US" sz="1050" dirty="0">
                <a:latin typeface="Courier"/>
                <a:cs typeface="Courier"/>
              </a:rPr>
              <a:t>;</a:t>
            </a:r>
          </a:p>
          <a:p>
            <a:endParaRPr lang="en-US" sz="1050" dirty="0">
              <a:latin typeface="Courier"/>
              <a:cs typeface="Courier"/>
            </a:endParaRPr>
          </a:p>
          <a:p>
            <a:r>
              <a:rPr lang="en-US" sz="1050" dirty="0">
                <a:latin typeface="Courier"/>
                <a:cs typeface="Courier"/>
              </a:rPr>
              <a:t>public class </a:t>
            </a:r>
            <a:r>
              <a:rPr lang="en-US" sz="1050" dirty="0" err="1">
                <a:latin typeface="Courier"/>
                <a:cs typeface="Courier"/>
              </a:rPr>
              <a:t>CalculatorApp</a:t>
            </a:r>
            <a:r>
              <a:rPr lang="en-US" sz="1050" dirty="0">
                <a:latin typeface="Courier"/>
                <a:cs typeface="Courier"/>
              </a:rPr>
              <a:t>{</a:t>
            </a:r>
          </a:p>
          <a:p>
            <a:r>
              <a:rPr lang="en-US" sz="1050" dirty="0">
                <a:latin typeface="Courier"/>
                <a:cs typeface="Courier"/>
              </a:rPr>
              <a:t>        public static void main(String </a:t>
            </a:r>
            <a:r>
              <a:rPr lang="en-US" sz="1050" dirty="0" err="1">
                <a:latin typeface="Courier"/>
                <a:cs typeface="Courier"/>
              </a:rPr>
              <a:t>args</a:t>
            </a:r>
            <a:r>
              <a:rPr lang="en-US" sz="1050" dirty="0">
                <a:latin typeface="Courier"/>
                <a:cs typeface="Courier"/>
              </a:rPr>
              <a:t>[]){</a:t>
            </a:r>
          </a:p>
          <a:p>
            <a:endParaRPr lang="en-US" sz="1050" dirty="0">
              <a:latin typeface="Courier"/>
              <a:cs typeface="Courier"/>
            </a:endParaRPr>
          </a:p>
          <a:p>
            <a:r>
              <a:rPr lang="en-US" sz="1050" dirty="0">
                <a:latin typeface="Courier"/>
                <a:cs typeface="Courier"/>
              </a:rPr>
              <a:t>                // declare variables</a:t>
            </a:r>
          </a:p>
          <a:p>
            <a:r>
              <a:rPr lang="en-US" sz="1050" dirty="0">
                <a:latin typeface="Courier"/>
                <a:cs typeface="Courier"/>
              </a:rPr>
              <a:t>                </a:t>
            </a:r>
            <a:r>
              <a:rPr lang="en-US" sz="1050" dirty="0" err="1">
                <a:latin typeface="Courier"/>
                <a:cs typeface="Courier"/>
              </a:rPr>
              <a:t>int</a:t>
            </a:r>
            <a:r>
              <a:rPr lang="en-US" sz="1050" dirty="0">
                <a:latin typeface="Courier"/>
                <a:cs typeface="Courier"/>
              </a:rPr>
              <a:t> x, y;</a:t>
            </a:r>
          </a:p>
          <a:p>
            <a:r>
              <a:rPr lang="en-US" sz="1050" dirty="0">
                <a:latin typeface="Courier"/>
                <a:cs typeface="Courier"/>
              </a:rPr>
              <a:t>                </a:t>
            </a:r>
            <a:r>
              <a:rPr lang="en-US" sz="1050" dirty="0" err="1">
                <a:latin typeface="Courier"/>
                <a:cs typeface="Courier"/>
              </a:rPr>
              <a:t>int</a:t>
            </a:r>
            <a:r>
              <a:rPr lang="en-US" sz="1050" dirty="0">
                <a:latin typeface="Courier"/>
                <a:cs typeface="Courier"/>
              </a:rPr>
              <a:t> sum;</a:t>
            </a:r>
          </a:p>
          <a:p>
            <a:r>
              <a:rPr lang="en-US" sz="1050" dirty="0">
                <a:latin typeface="Courier"/>
                <a:cs typeface="Courier"/>
              </a:rPr>
              <a:t>                </a:t>
            </a:r>
            <a:r>
              <a:rPr lang="en-US" sz="1050" dirty="0" err="1">
                <a:latin typeface="Courier"/>
                <a:cs typeface="Courier"/>
              </a:rPr>
              <a:t>int</a:t>
            </a:r>
            <a:r>
              <a:rPr lang="en-US" sz="1050" dirty="0">
                <a:latin typeface="Courier"/>
                <a:cs typeface="Courier"/>
              </a:rPr>
              <a:t> difference;</a:t>
            </a:r>
          </a:p>
          <a:p>
            <a:endParaRPr lang="en-US" sz="1050" dirty="0">
              <a:latin typeface="Courier"/>
              <a:cs typeface="Courier"/>
            </a:endParaRPr>
          </a:p>
          <a:p>
            <a:r>
              <a:rPr lang="en-US" sz="1050" dirty="0">
                <a:latin typeface="Courier"/>
                <a:cs typeface="Courier"/>
              </a:rPr>
              <a:t>                // declare/create objects</a:t>
            </a:r>
          </a:p>
          <a:p>
            <a:r>
              <a:rPr lang="en-US" sz="1050" dirty="0">
                <a:latin typeface="Courier"/>
                <a:cs typeface="Courier"/>
              </a:rPr>
              <a:t>                Scanner keyboard;</a:t>
            </a:r>
          </a:p>
          <a:p>
            <a:r>
              <a:rPr lang="en-US" sz="1050" dirty="0">
                <a:latin typeface="Courier"/>
                <a:cs typeface="Courier"/>
              </a:rPr>
              <a:t>                Calculator </a:t>
            </a:r>
            <a:r>
              <a:rPr lang="en-US" sz="1050" dirty="0" err="1">
                <a:latin typeface="Courier"/>
                <a:cs typeface="Courier"/>
              </a:rPr>
              <a:t>myCalc</a:t>
            </a:r>
            <a:r>
              <a:rPr lang="en-US" sz="1050" dirty="0">
                <a:latin typeface="Courier"/>
                <a:cs typeface="Courier"/>
              </a:rPr>
              <a:t>;</a:t>
            </a:r>
          </a:p>
          <a:p>
            <a:endParaRPr lang="en-US" sz="1050" dirty="0">
              <a:latin typeface="Courier"/>
              <a:cs typeface="Courier"/>
            </a:endParaRPr>
          </a:p>
          <a:p>
            <a:r>
              <a:rPr lang="en-US" sz="1050" dirty="0">
                <a:latin typeface="Courier"/>
                <a:cs typeface="Courier"/>
              </a:rPr>
              <a:t>                keyboard = new Scanner(</a:t>
            </a:r>
            <a:r>
              <a:rPr lang="en-US" sz="1050" dirty="0" err="1">
                <a:latin typeface="Courier"/>
                <a:cs typeface="Courier"/>
              </a:rPr>
              <a:t>System.in</a:t>
            </a:r>
            <a:r>
              <a:rPr lang="en-US" sz="1050" dirty="0">
                <a:latin typeface="Courier"/>
                <a:cs typeface="Courier"/>
              </a:rPr>
              <a:t>);</a:t>
            </a:r>
          </a:p>
          <a:p>
            <a:r>
              <a:rPr lang="en-US" sz="1050" dirty="0">
                <a:latin typeface="Courier"/>
                <a:cs typeface="Courier"/>
              </a:rPr>
              <a:t>                </a:t>
            </a:r>
            <a:r>
              <a:rPr lang="en-US" sz="1050" dirty="0" err="1">
                <a:latin typeface="Courier"/>
                <a:cs typeface="Courier"/>
              </a:rPr>
              <a:t>myCalc</a:t>
            </a:r>
            <a:r>
              <a:rPr lang="en-US" sz="1050" dirty="0">
                <a:latin typeface="Courier"/>
                <a:cs typeface="Courier"/>
              </a:rPr>
              <a:t> = new Calculator();</a:t>
            </a:r>
          </a:p>
          <a:p>
            <a:endParaRPr lang="en-US" sz="1050" dirty="0">
              <a:latin typeface="Courier"/>
              <a:cs typeface="Courier"/>
            </a:endParaRPr>
          </a:p>
          <a:p>
            <a:r>
              <a:rPr lang="en-US" sz="1050" dirty="0">
                <a:latin typeface="Courier"/>
                <a:cs typeface="Courier"/>
              </a:rPr>
              <a:t>                //prompt user for input</a:t>
            </a:r>
          </a:p>
          <a:p>
            <a:r>
              <a:rPr lang="en-US" sz="1050" dirty="0">
                <a:latin typeface="Courier"/>
                <a:cs typeface="Courier"/>
              </a:rPr>
              <a:t>                </a:t>
            </a:r>
            <a:r>
              <a:rPr lang="en-US" sz="1050" dirty="0" err="1">
                <a:latin typeface="Courier"/>
                <a:cs typeface="Courier"/>
              </a:rPr>
              <a:t>System.out.println</a:t>
            </a:r>
            <a:r>
              <a:rPr lang="en-US" sz="1050" dirty="0">
                <a:latin typeface="Courier"/>
                <a:cs typeface="Courier"/>
              </a:rPr>
              <a:t>("Enter first number&gt;&gt;");</a:t>
            </a:r>
          </a:p>
          <a:p>
            <a:r>
              <a:rPr lang="en-US" sz="1050" dirty="0">
                <a:latin typeface="Courier"/>
                <a:cs typeface="Courier"/>
              </a:rPr>
              <a:t>                x = </a:t>
            </a:r>
            <a:r>
              <a:rPr lang="en-US" sz="1050" dirty="0" err="1">
                <a:latin typeface="Courier"/>
                <a:cs typeface="Courier"/>
              </a:rPr>
              <a:t>keyboard.nextInt</a:t>
            </a:r>
            <a:r>
              <a:rPr lang="en-US" sz="1050" dirty="0">
                <a:latin typeface="Courier"/>
                <a:cs typeface="Courier"/>
              </a:rPr>
              <a:t>();</a:t>
            </a:r>
          </a:p>
          <a:p>
            <a:r>
              <a:rPr lang="en-US" sz="1050" dirty="0">
                <a:latin typeface="Courier"/>
                <a:cs typeface="Courier"/>
              </a:rPr>
              <a:t>                </a:t>
            </a:r>
            <a:r>
              <a:rPr lang="en-US" sz="1050" dirty="0" err="1">
                <a:latin typeface="Courier"/>
                <a:cs typeface="Courier"/>
              </a:rPr>
              <a:t>System.out.println</a:t>
            </a:r>
            <a:r>
              <a:rPr lang="en-US" sz="1050" dirty="0">
                <a:latin typeface="Courier"/>
                <a:cs typeface="Courier"/>
              </a:rPr>
              <a:t>("Enter second number&gt;&gt;");</a:t>
            </a:r>
          </a:p>
          <a:p>
            <a:r>
              <a:rPr lang="en-US" sz="1050" dirty="0">
                <a:latin typeface="Courier"/>
                <a:cs typeface="Courier"/>
              </a:rPr>
              <a:t>                y = </a:t>
            </a:r>
            <a:r>
              <a:rPr lang="en-US" sz="1050" dirty="0" err="1">
                <a:latin typeface="Courier"/>
                <a:cs typeface="Courier"/>
              </a:rPr>
              <a:t>keyboard.nextInt</a:t>
            </a:r>
            <a:r>
              <a:rPr lang="en-US" sz="1050" dirty="0">
                <a:latin typeface="Courier"/>
                <a:cs typeface="Courier"/>
              </a:rPr>
              <a:t>();</a:t>
            </a:r>
          </a:p>
          <a:p>
            <a:endParaRPr lang="en-US" sz="1050" dirty="0">
              <a:latin typeface="Courier"/>
              <a:cs typeface="Courier"/>
            </a:endParaRPr>
          </a:p>
          <a:p>
            <a:r>
              <a:rPr lang="en-US" sz="1050" dirty="0">
                <a:latin typeface="Courier"/>
                <a:cs typeface="Courier"/>
              </a:rPr>
              <a:t>                // set inputs, do computations, return answers</a:t>
            </a:r>
          </a:p>
          <a:p>
            <a:r>
              <a:rPr lang="en-US" sz="1050" dirty="0">
                <a:latin typeface="Courier"/>
                <a:cs typeface="Courier"/>
              </a:rPr>
              <a:t>                </a:t>
            </a:r>
            <a:r>
              <a:rPr lang="en-US" sz="1050" dirty="0" err="1">
                <a:latin typeface="Courier"/>
                <a:cs typeface="Courier"/>
              </a:rPr>
              <a:t>myCalc.setX</a:t>
            </a:r>
            <a:r>
              <a:rPr lang="en-US" sz="1050" dirty="0">
                <a:latin typeface="Courier"/>
                <a:cs typeface="Courier"/>
              </a:rPr>
              <a:t>(x);</a:t>
            </a:r>
          </a:p>
          <a:p>
            <a:r>
              <a:rPr lang="en-US" sz="1050" dirty="0">
                <a:latin typeface="Courier"/>
                <a:cs typeface="Courier"/>
              </a:rPr>
              <a:t>                </a:t>
            </a:r>
            <a:r>
              <a:rPr lang="en-US" sz="1050" dirty="0" err="1">
                <a:latin typeface="Courier"/>
                <a:cs typeface="Courier"/>
              </a:rPr>
              <a:t>myCalc.setY</a:t>
            </a:r>
            <a:r>
              <a:rPr lang="en-US" sz="1050" dirty="0">
                <a:latin typeface="Courier"/>
                <a:cs typeface="Courier"/>
              </a:rPr>
              <a:t>(y);</a:t>
            </a:r>
          </a:p>
          <a:p>
            <a:r>
              <a:rPr lang="en-US" sz="1050" dirty="0">
                <a:latin typeface="Courier"/>
                <a:cs typeface="Courier"/>
              </a:rPr>
              <a:t>                </a:t>
            </a:r>
            <a:r>
              <a:rPr lang="en-US" sz="1050" dirty="0" err="1">
                <a:latin typeface="Courier"/>
                <a:cs typeface="Courier"/>
              </a:rPr>
              <a:t>myCalc.computeSum</a:t>
            </a:r>
            <a:r>
              <a:rPr lang="en-US" sz="1050" dirty="0">
                <a:latin typeface="Courier"/>
                <a:cs typeface="Courier"/>
              </a:rPr>
              <a:t>();</a:t>
            </a:r>
          </a:p>
          <a:p>
            <a:r>
              <a:rPr lang="en-US" sz="1050" dirty="0">
                <a:latin typeface="Courier"/>
                <a:cs typeface="Courier"/>
              </a:rPr>
              <a:t>                </a:t>
            </a:r>
            <a:r>
              <a:rPr lang="en-US" sz="1050" dirty="0" err="1">
                <a:latin typeface="Courier"/>
                <a:cs typeface="Courier"/>
              </a:rPr>
              <a:t>myCalc.computeDifference</a:t>
            </a:r>
            <a:r>
              <a:rPr lang="en-US" sz="1050" dirty="0">
                <a:latin typeface="Courier"/>
                <a:cs typeface="Courier"/>
              </a:rPr>
              <a:t>();</a:t>
            </a:r>
          </a:p>
          <a:p>
            <a:r>
              <a:rPr lang="en-US" sz="1050" dirty="0">
                <a:latin typeface="Courier"/>
                <a:cs typeface="Courier"/>
              </a:rPr>
              <a:t>                sum = </a:t>
            </a:r>
            <a:r>
              <a:rPr lang="en-US" sz="1050" dirty="0" err="1">
                <a:latin typeface="Courier"/>
                <a:cs typeface="Courier"/>
              </a:rPr>
              <a:t>myCalc.getSum</a:t>
            </a:r>
            <a:r>
              <a:rPr lang="en-US" sz="1050" dirty="0">
                <a:latin typeface="Courier"/>
                <a:cs typeface="Courier"/>
              </a:rPr>
              <a:t>();</a:t>
            </a:r>
          </a:p>
          <a:p>
            <a:r>
              <a:rPr lang="en-US" sz="1050" dirty="0">
                <a:latin typeface="Courier"/>
                <a:cs typeface="Courier"/>
              </a:rPr>
              <a:t>                difference = </a:t>
            </a:r>
            <a:r>
              <a:rPr lang="en-US" sz="1050" dirty="0" err="1">
                <a:latin typeface="Courier"/>
                <a:cs typeface="Courier"/>
              </a:rPr>
              <a:t>myCalc.getDifference</a:t>
            </a:r>
            <a:r>
              <a:rPr lang="en-US" sz="1050" dirty="0">
                <a:latin typeface="Courier"/>
                <a:cs typeface="Courier"/>
              </a:rPr>
              <a:t>();</a:t>
            </a:r>
          </a:p>
          <a:p>
            <a:endParaRPr lang="en-US" sz="1050" dirty="0">
              <a:latin typeface="Courier"/>
              <a:cs typeface="Courier"/>
            </a:endParaRPr>
          </a:p>
          <a:p>
            <a:r>
              <a:rPr lang="en-US" sz="1050" dirty="0">
                <a:latin typeface="Courier"/>
                <a:cs typeface="Courier"/>
              </a:rPr>
              <a:t>                </a:t>
            </a:r>
            <a:r>
              <a:rPr lang="en-US" sz="1050" dirty="0" err="1">
                <a:latin typeface="Courier"/>
                <a:cs typeface="Courier"/>
              </a:rPr>
              <a:t>System.out.println</a:t>
            </a:r>
            <a:r>
              <a:rPr lang="en-US" sz="1050" dirty="0">
                <a:latin typeface="Courier"/>
                <a:cs typeface="Courier"/>
              </a:rPr>
              <a:t>("The sum of " + x + " and " + y + " is " + sum);</a:t>
            </a:r>
          </a:p>
          <a:p>
            <a:r>
              <a:rPr lang="en-US" sz="1050" dirty="0">
                <a:latin typeface="Courier"/>
                <a:cs typeface="Courier"/>
              </a:rPr>
              <a:t>                </a:t>
            </a:r>
            <a:r>
              <a:rPr lang="en-US" sz="1050" dirty="0" err="1">
                <a:latin typeface="Courier"/>
                <a:cs typeface="Courier"/>
              </a:rPr>
              <a:t>System.out.println</a:t>
            </a:r>
            <a:r>
              <a:rPr lang="en-US" sz="1050" dirty="0">
                <a:latin typeface="Courier"/>
                <a:cs typeface="Courier"/>
              </a:rPr>
              <a:t>("The difference of " + x + " and " + y + " is " </a:t>
            </a:r>
            <a:r>
              <a:rPr lang="en-US" sz="1050" dirty="0" smtClean="0">
                <a:latin typeface="Courier"/>
                <a:cs typeface="Courier"/>
              </a:rPr>
              <a:t>+difference</a:t>
            </a:r>
            <a:r>
              <a:rPr lang="en-US" sz="1050" dirty="0">
                <a:latin typeface="Courier"/>
                <a:cs typeface="Courier"/>
              </a:rPr>
              <a:t>);</a:t>
            </a:r>
          </a:p>
          <a:p>
            <a:r>
              <a:rPr lang="en-US" sz="1050" dirty="0">
                <a:latin typeface="Courier"/>
                <a:cs typeface="Courier"/>
              </a:rPr>
              <a:t>	</a:t>
            </a:r>
            <a:r>
              <a:rPr lang="en-US" sz="1050" dirty="0" smtClean="0">
                <a:latin typeface="Courier"/>
                <a:cs typeface="Courier"/>
              </a:rPr>
              <a:t>}</a:t>
            </a:r>
            <a:br>
              <a:rPr lang="en-US" sz="1050" dirty="0" smtClean="0">
                <a:latin typeface="Courier"/>
                <a:cs typeface="Courier"/>
              </a:rPr>
            </a:br>
            <a:r>
              <a:rPr lang="en-US" sz="1050" dirty="0" smtClean="0">
                <a:latin typeface="Courier"/>
                <a:cs typeface="Courier"/>
              </a:rPr>
              <a:t>}</a:t>
            </a:r>
            <a:endParaRPr lang="en-US" sz="1050" dirty="0">
              <a:latin typeface="Courier"/>
              <a:cs typeface="Courier"/>
            </a:endParaRPr>
          </a:p>
        </p:txBody>
      </p:sp>
    </p:spTree>
    <p:extLst>
      <p:ext uri="{BB962C8B-B14F-4D97-AF65-F5344CB8AC3E}">
        <p14:creationId xmlns:p14="http://schemas.microsoft.com/office/powerpoint/2010/main" val="571969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College Student Application</a:t>
            </a:r>
          </a:p>
        </p:txBody>
      </p:sp>
      <p:sp>
        <p:nvSpPr>
          <p:cNvPr id="3" name="Content Placeholder 2"/>
          <p:cNvSpPr>
            <a:spLocks noGrp="1"/>
          </p:cNvSpPr>
          <p:nvPr>
            <p:ph idx="1"/>
          </p:nvPr>
        </p:nvSpPr>
        <p:spPr/>
        <p:txBody>
          <a:bodyPr/>
          <a:lstStyle/>
          <a:p>
            <a:r>
              <a:rPr lang="en-US" dirty="0"/>
              <a:t>Write a class called </a:t>
            </a:r>
            <a:r>
              <a:rPr lang="en-US" dirty="0" err="1"/>
              <a:t>ShowStudent</a:t>
            </a:r>
            <a:r>
              <a:rPr lang="en-US" dirty="0"/>
              <a:t> that instantiates Student object, from the class you created and assign values to its fields.  Compute the Student grade point average, and then display all the values associated with the Student.  Save the application as </a:t>
            </a:r>
            <a:r>
              <a:rPr lang="en-US" dirty="0" err="1"/>
              <a:t>ShowStudent.java</a:t>
            </a:r>
            <a:endParaRPr lang="en-US" dirty="0"/>
          </a:p>
          <a:p>
            <a:r>
              <a:rPr lang="en-US" dirty="0"/>
              <a:t>Add a constructor to the Student class.  The constructor should initialize all the data members of the Student class (Student’s ID number to 9999, their points to 12, credit hours to 3.  Write a program ShowStudent2.java that demonstrates that the constructor works by instantiating the object and displaying the initial values. </a:t>
            </a:r>
          </a:p>
          <a:p>
            <a:endParaRPr lang="en-US" dirty="0"/>
          </a:p>
        </p:txBody>
      </p:sp>
    </p:spTree>
    <p:extLst>
      <p:ext uri="{BB962C8B-B14F-4D97-AF65-F5344CB8AC3E}">
        <p14:creationId xmlns:p14="http://schemas.microsoft.com/office/powerpoint/2010/main" val="2356656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Testing</a:t>
            </a:r>
            <a:endParaRPr lang="en-US" dirty="0"/>
          </a:p>
        </p:txBody>
      </p:sp>
      <p:sp>
        <p:nvSpPr>
          <p:cNvPr id="3" name="Content Placeholder 2"/>
          <p:cNvSpPr>
            <a:spLocks noGrp="1"/>
          </p:cNvSpPr>
          <p:nvPr>
            <p:ph idx="1"/>
          </p:nvPr>
        </p:nvSpPr>
        <p:spPr/>
        <p:txBody>
          <a:bodyPr/>
          <a:lstStyle/>
          <a:p>
            <a:r>
              <a:rPr lang="en-US" dirty="0" smtClean="0"/>
              <a:t>Save and compile both files.  </a:t>
            </a:r>
            <a:endParaRPr lang="en-US" dirty="0"/>
          </a:p>
          <a:p>
            <a:r>
              <a:rPr lang="en-US" dirty="0" smtClean="0"/>
              <a:t>Execute the </a:t>
            </a:r>
            <a:r>
              <a:rPr lang="en-US" dirty="0" err="1" smtClean="0"/>
              <a:t>CalculatorApp</a:t>
            </a:r>
            <a:r>
              <a:rPr lang="en-US" dirty="0" smtClean="0"/>
              <a:t> class.</a:t>
            </a:r>
          </a:p>
          <a:p>
            <a:r>
              <a:rPr lang="en-US" dirty="0" smtClean="0"/>
              <a:t>Test the program for the following inputs: </a:t>
            </a:r>
          </a:p>
          <a:p>
            <a:pPr lvl="1"/>
            <a:r>
              <a:rPr lang="en-US" dirty="0"/>
              <a:t>x = 10, y = 7 </a:t>
            </a:r>
          </a:p>
          <a:p>
            <a:pPr lvl="1"/>
            <a:r>
              <a:rPr lang="en-US" dirty="0"/>
              <a:t>x = 12, y = 3</a:t>
            </a:r>
          </a:p>
          <a:p>
            <a:pPr lvl="1"/>
            <a:r>
              <a:rPr lang="en-US" dirty="0"/>
              <a:t>x = 200, y =</a:t>
            </a:r>
            <a:r>
              <a:rPr lang="en-US" dirty="0" smtClean="0"/>
              <a:t>50</a:t>
            </a:r>
          </a:p>
          <a:p>
            <a:r>
              <a:rPr lang="en-US" dirty="0" smtClean="0"/>
              <a:t>You </a:t>
            </a:r>
            <a:r>
              <a:rPr lang="en-US" dirty="0"/>
              <a:t>should </a:t>
            </a:r>
            <a:r>
              <a:rPr lang="en-US" dirty="0" smtClean="0"/>
              <a:t>get the following answers: </a:t>
            </a:r>
          </a:p>
          <a:p>
            <a:pPr lvl="1"/>
            <a:r>
              <a:rPr lang="en-US" dirty="0" smtClean="0"/>
              <a:t>sum </a:t>
            </a:r>
            <a:r>
              <a:rPr lang="en-US" dirty="0"/>
              <a:t>= 17, difference =3 </a:t>
            </a:r>
            <a:endParaRPr lang="en-US" dirty="0" smtClean="0"/>
          </a:p>
          <a:p>
            <a:pPr lvl="1"/>
            <a:r>
              <a:rPr lang="en-US" dirty="0" smtClean="0"/>
              <a:t>sum </a:t>
            </a:r>
            <a:r>
              <a:rPr lang="en-US" dirty="0"/>
              <a:t>= 15, difference=</a:t>
            </a:r>
            <a:r>
              <a:rPr lang="en-US" dirty="0" smtClean="0"/>
              <a:t>9</a:t>
            </a:r>
          </a:p>
          <a:p>
            <a:pPr lvl="1"/>
            <a:r>
              <a:rPr lang="en-US" dirty="0" smtClean="0"/>
              <a:t>sum </a:t>
            </a:r>
            <a:r>
              <a:rPr lang="en-US" dirty="0"/>
              <a:t>= 250, difference=150</a:t>
            </a:r>
          </a:p>
          <a:p>
            <a:endParaRPr lang="en-US" dirty="0" smtClean="0"/>
          </a:p>
          <a:p>
            <a:pPr lvl="1"/>
            <a:endParaRPr lang="en-US" dirty="0" smtClean="0"/>
          </a:p>
        </p:txBody>
      </p:sp>
    </p:spTree>
    <p:extLst>
      <p:ext uri="{BB962C8B-B14F-4D97-AF65-F5344CB8AC3E}">
        <p14:creationId xmlns:p14="http://schemas.microsoft.com/office/powerpoint/2010/main" val="1802168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Errors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Attempting to return a data-type when method data-type is void</a:t>
            </a:r>
          </a:p>
          <a:p>
            <a:pPr marL="411480" lvl="1" indent="0">
              <a:buNone/>
            </a:pPr>
            <a:r>
              <a:rPr lang="en-US" sz="1400" dirty="0">
                <a:latin typeface="Courier"/>
                <a:cs typeface="Courier"/>
              </a:rPr>
              <a:t>Calculator.java:22: cannot return a value from method whose result type is void</a:t>
            </a:r>
          </a:p>
          <a:p>
            <a:pPr marL="411480" lvl="1" indent="0">
              <a:buNone/>
            </a:pPr>
            <a:r>
              <a:rPr lang="en-US" sz="1400" dirty="0">
                <a:latin typeface="Courier"/>
                <a:cs typeface="Courier"/>
              </a:rPr>
              <a:t>	public void </a:t>
            </a:r>
            <a:r>
              <a:rPr lang="en-US" sz="1400" dirty="0" err="1">
                <a:latin typeface="Courier"/>
                <a:cs typeface="Courier"/>
              </a:rPr>
              <a:t>getDifference</a:t>
            </a:r>
            <a:r>
              <a:rPr lang="en-US" sz="1400" dirty="0">
                <a:latin typeface="Courier"/>
                <a:cs typeface="Courier"/>
              </a:rPr>
              <a:t>(){	return difference</a:t>
            </a:r>
            <a:r>
              <a:rPr lang="en-US" sz="1400" dirty="0" smtClean="0">
                <a:latin typeface="Courier"/>
                <a:cs typeface="Courier"/>
              </a:rPr>
              <a:t>;</a:t>
            </a:r>
          </a:p>
          <a:p>
            <a:pPr marL="411480" lvl="1" indent="0">
              <a:buNone/>
            </a:pPr>
            <a:endParaRPr lang="en-US" sz="1400" dirty="0" smtClean="0">
              <a:latin typeface="Courier"/>
              <a:cs typeface="Courier"/>
            </a:endParaRPr>
          </a:p>
          <a:p>
            <a:r>
              <a:rPr lang="en-US" dirty="0" smtClean="0"/>
              <a:t>Missing semi-colons (;)</a:t>
            </a:r>
          </a:p>
          <a:p>
            <a:pPr marL="411480" lvl="1" indent="0">
              <a:buNone/>
            </a:pPr>
            <a:r>
              <a:rPr lang="en-US" sz="1400" dirty="0" smtClean="0">
                <a:latin typeface="Courier"/>
                <a:cs typeface="Courier"/>
              </a:rPr>
              <a:t>CalculatorApp.java</a:t>
            </a:r>
            <a:r>
              <a:rPr lang="en-US" sz="1400" dirty="0">
                <a:latin typeface="Courier"/>
                <a:cs typeface="Courier"/>
              </a:rPr>
              <a:t>:15: ';' expected</a:t>
            </a:r>
          </a:p>
          <a:p>
            <a:pPr marL="411480" lvl="1" indent="0">
              <a:buNone/>
            </a:pPr>
            <a:r>
              <a:rPr lang="en-US" sz="1400" dirty="0">
                <a:latin typeface="Courier"/>
                <a:cs typeface="Courier"/>
              </a:rPr>
              <a:t>		</a:t>
            </a:r>
            <a:r>
              <a:rPr lang="en-US" sz="1400" dirty="0" err="1">
                <a:latin typeface="Courier"/>
                <a:cs typeface="Courier"/>
              </a:rPr>
              <a:t>int</a:t>
            </a:r>
            <a:r>
              <a:rPr lang="en-US" sz="1400" dirty="0">
                <a:latin typeface="Courier"/>
                <a:cs typeface="Courier"/>
              </a:rPr>
              <a:t> difference </a:t>
            </a:r>
            <a:endParaRPr lang="en-US" sz="1400" dirty="0" smtClean="0">
              <a:latin typeface="Courier"/>
              <a:cs typeface="Courier"/>
            </a:endParaRPr>
          </a:p>
          <a:p>
            <a:pPr marL="411480" lvl="1" indent="0">
              <a:buNone/>
            </a:pPr>
            <a:endParaRPr lang="en-US" sz="1400" dirty="0" smtClean="0"/>
          </a:p>
          <a:p>
            <a:r>
              <a:rPr lang="en-US" dirty="0" smtClean="0"/>
              <a:t>Using string instead of String in main method: </a:t>
            </a:r>
          </a:p>
          <a:p>
            <a:pPr marL="411480" lvl="1" indent="0">
              <a:buNone/>
            </a:pPr>
            <a:r>
              <a:rPr lang="en-US" sz="1400" dirty="0">
                <a:latin typeface="Courier"/>
                <a:cs typeface="Courier"/>
              </a:rPr>
              <a:t>symbol  : class string</a:t>
            </a:r>
          </a:p>
          <a:p>
            <a:pPr marL="411480" lvl="1" indent="0">
              <a:buNone/>
            </a:pPr>
            <a:r>
              <a:rPr lang="en-US" sz="1400" dirty="0">
                <a:latin typeface="Courier"/>
                <a:cs typeface="Courier"/>
              </a:rPr>
              <a:t>location: class </a:t>
            </a:r>
            <a:r>
              <a:rPr lang="en-US" sz="1400" dirty="0" err="1">
                <a:latin typeface="Courier"/>
                <a:cs typeface="Courier"/>
              </a:rPr>
              <a:t>CalculatorApp</a:t>
            </a:r>
            <a:endParaRPr lang="en-US" sz="1400" dirty="0">
              <a:latin typeface="Courier"/>
              <a:cs typeface="Courier"/>
            </a:endParaRPr>
          </a:p>
          <a:p>
            <a:pPr marL="411480" lvl="1" indent="0">
              <a:buNone/>
            </a:pPr>
            <a:r>
              <a:rPr lang="en-US" sz="1400" dirty="0">
                <a:latin typeface="Courier"/>
                <a:cs typeface="Courier"/>
              </a:rPr>
              <a:t>	public static void main(string </a:t>
            </a:r>
            <a:r>
              <a:rPr lang="en-US" sz="1400" dirty="0" err="1">
                <a:latin typeface="Courier"/>
                <a:cs typeface="Courier"/>
              </a:rPr>
              <a:t>args</a:t>
            </a:r>
            <a:r>
              <a:rPr lang="en-US" sz="1400" dirty="0">
                <a:latin typeface="Courier"/>
                <a:cs typeface="Courier"/>
              </a:rPr>
              <a:t>[])</a:t>
            </a:r>
            <a:r>
              <a:rPr lang="en-US" sz="1400" dirty="0" smtClean="0">
                <a:latin typeface="Courier"/>
                <a:cs typeface="Courier"/>
              </a:rPr>
              <a:t>{</a:t>
            </a:r>
          </a:p>
          <a:p>
            <a:endParaRPr lang="en-US" dirty="0"/>
          </a:p>
          <a:p>
            <a:r>
              <a:rPr lang="en-US" dirty="0" smtClean="0"/>
              <a:t>Not importing the Scanner class: </a:t>
            </a:r>
          </a:p>
          <a:p>
            <a:pPr marL="114300" indent="0">
              <a:buNone/>
            </a:pPr>
            <a:r>
              <a:rPr lang="en-US" sz="1400" dirty="0" smtClean="0">
                <a:latin typeface="Courier"/>
                <a:cs typeface="Courier"/>
              </a:rPr>
              <a:t>	CalculatorApp.java</a:t>
            </a:r>
            <a:r>
              <a:rPr lang="en-US" sz="1400" dirty="0">
                <a:latin typeface="Courier"/>
                <a:cs typeface="Courier"/>
              </a:rPr>
              <a:t>:18: cannot find symbol</a:t>
            </a:r>
          </a:p>
          <a:p>
            <a:pPr marL="114300" indent="0">
              <a:buNone/>
            </a:pPr>
            <a:r>
              <a:rPr lang="en-US" sz="1400" dirty="0" smtClean="0">
                <a:latin typeface="Courier"/>
                <a:cs typeface="Courier"/>
              </a:rPr>
              <a:t>	symbol  </a:t>
            </a:r>
            <a:r>
              <a:rPr lang="en-US" sz="1400" dirty="0">
                <a:latin typeface="Courier"/>
                <a:cs typeface="Courier"/>
              </a:rPr>
              <a:t>: class Scanner</a:t>
            </a:r>
          </a:p>
          <a:p>
            <a:pPr marL="114300" indent="0">
              <a:buNone/>
            </a:pPr>
            <a:r>
              <a:rPr lang="en-US" sz="1400" dirty="0" smtClean="0">
                <a:latin typeface="Courier"/>
                <a:cs typeface="Courier"/>
              </a:rPr>
              <a:t>	location</a:t>
            </a:r>
            <a:r>
              <a:rPr lang="en-US" sz="1400" dirty="0">
                <a:latin typeface="Courier"/>
                <a:cs typeface="Courier"/>
              </a:rPr>
              <a:t>: class </a:t>
            </a:r>
            <a:r>
              <a:rPr lang="en-US" sz="1400" dirty="0" err="1">
                <a:latin typeface="Courier"/>
                <a:cs typeface="Courier"/>
              </a:rPr>
              <a:t>CalculatorApp</a:t>
            </a:r>
            <a:endParaRPr lang="en-US" sz="1400" dirty="0">
              <a:latin typeface="Courier"/>
              <a:cs typeface="Courier"/>
            </a:endParaRPr>
          </a:p>
          <a:p>
            <a:pPr marL="114300" indent="0">
              <a:buNone/>
            </a:pPr>
            <a:r>
              <a:rPr lang="en-US" sz="1400" dirty="0">
                <a:latin typeface="Courier"/>
                <a:cs typeface="Courier"/>
              </a:rPr>
              <a:t>	</a:t>
            </a:r>
            <a:r>
              <a:rPr lang="en-US" sz="1400" dirty="0" smtClean="0">
                <a:latin typeface="Courier"/>
                <a:cs typeface="Courier"/>
              </a:rPr>
              <a:t>	Scanner </a:t>
            </a:r>
            <a:r>
              <a:rPr lang="en-US" sz="1400" dirty="0">
                <a:latin typeface="Courier"/>
                <a:cs typeface="Courier"/>
              </a:rPr>
              <a:t>keyboard; </a:t>
            </a:r>
          </a:p>
          <a:p>
            <a:pPr marL="114300" indent="0">
              <a:buNone/>
            </a:pPr>
            <a:r>
              <a:rPr lang="en-US" dirty="0"/>
              <a:t>	</a:t>
            </a:r>
            <a:r>
              <a:rPr lang="en-US" dirty="0" smtClean="0"/>
              <a:t>	^</a:t>
            </a:r>
          </a:p>
          <a:p>
            <a:r>
              <a:rPr lang="en-US" dirty="0" smtClean="0"/>
              <a:t>Not using the same &lt;variable name&gt; as was declared at the top of the program: </a:t>
            </a:r>
          </a:p>
          <a:p>
            <a:pPr marL="114300" indent="0">
              <a:buNone/>
            </a:pPr>
            <a:r>
              <a:rPr lang="en-US" sz="1900" dirty="0" smtClean="0">
                <a:latin typeface="Courier"/>
                <a:cs typeface="Courier"/>
              </a:rPr>
              <a:t>	</a:t>
            </a:r>
            <a:r>
              <a:rPr lang="en-US" sz="1400" dirty="0" smtClean="0">
                <a:latin typeface="Courier"/>
                <a:cs typeface="Courier"/>
              </a:rPr>
              <a:t>CalculatorApp.java</a:t>
            </a:r>
            <a:r>
              <a:rPr lang="en-US" sz="1400" dirty="0">
                <a:latin typeface="Courier"/>
                <a:cs typeface="Courier"/>
              </a:rPr>
              <a:t>:35: cannot find symbol</a:t>
            </a:r>
          </a:p>
          <a:p>
            <a:pPr marL="114300" indent="0">
              <a:buNone/>
            </a:pPr>
            <a:r>
              <a:rPr lang="en-US" sz="1400" dirty="0" smtClean="0">
                <a:latin typeface="Courier"/>
                <a:cs typeface="Courier"/>
              </a:rPr>
              <a:t>	symbol  </a:t>
            </a:r>
            <a:r>
              <a:rPr lang="en-US" sz="1400" dirty="0">
                <a:latin typeface="Courier"/>
                <a:cs typeface="Courier"/>
              </a:rPr>
              <a:t>: variable </a:t>
            </a:r>
            <a:r>
              <a:rPr lang="en-US" sz="1400" dirty="0" err="1">
                <a:latin typeface="Courier"/>
                <a:cs typeface="Courier"/>
              </a:rPr>
              <a:t>summ</a:t>
            </a:r>
            <a:endParaRPr lang="en-US" sz="1400" dirty="0">
              <a:latin typeface="Courier"/>
              <a:cs typeface="Courier"/>
            </a:endParaRPr>
          </a:p>
          <a:p>
            <a:pPr marL="114300" indent="0">
              <a:buNone/>
            </a:pPr>
            <a:r>
              <a:rPr lang="en-US" sz="1400" dirty="0" smtClean="0">
                <a:latin typeface="Courier"/>
                <a:cs typeface="Courier"/>
              </a:rPr>
              <a:t>	location</a:t>
            </a:r>
            <a:r>
              <a:rPr lang="en-US" sz="1400" dirty="0">
                <a:latin typeface="Courier"/>
                <a:cs typeface="Courier"/>
              </a:rPr>
              <a:t>: class </a:t>
            </a:r>
            <a:r>
              <a:rPr lang="en-US" sz="1400" dirty="0" err="1">
                <a:latin typeface="Courier"/>
                <a:cs typeface="Courier"/>
              </a:rPr>
              <a:t>CalculatorApp</a:t>
            </a:r>
            <a:endParaRPr lang="en-US" sz="1400" dirty="0">
              <a:latin typeface="Courier"/>
              <a:cs typeface="Courier"/>
            </a:endParaRPr>
          </a:p>
          <a:p>
            <a:pPr marL="114300" indent="0">
              <a:buNone/>
            </a:pPr>
            <a:r>
              <a:rPr lang="en-US" sz="1400" dirty="0">
                <a:latin typeface="Courier"/>
                <a:cs typeface="Courier"/>
              </a:rPr>
              <a:t>		</a:t>
            </a:r>
            <a:r>
              <a:rPr lang="en-US" sz="1400" dirty="0" err="1">
                <a:latin typeface="Courier"/>
                <a:cs typeface="Courier"/>
              </a:rPr>
              <a:t>summ</a:t>
            </a:r>
            <a:r>
              <a:rPr lang="en-US" sz="1400" dirty="0">
                <a:latin typeface="Courier"/>
                <a:cs typeface="Courier"/>
              </a:rPr>
              <a:t> = </a:t>
            </a:r>
            <a:r>
              <a:rPr lang="en-US" sz="1400" dirty="0" err="1">
                <a:latin typeface="Courier"/>
                <a:cs typeface="Courier"/>
              </a:rPr>
              <a:t>myCalc.getSum</a:t>
            </a:r>
            <a:r>
              <a:rPr lang="en-US" sz="1400" dirty="0">
                <a:latin typeface="Courier"/>
                <a:cs typeface="Courier"/>
              </a:rPr>
              <a:t>();</a:t>
            </a:r>
          </a:p>
          <a:p>
            <a:endParaRPr lang="en-US" dirty="0" smtClean="0"/>
          </a:p>
        </p:txBody>
      </p:sp>
    </p:spTree>
    <p:extLst>
      <p:ext uri="{BB962C8B-B14F-4D97-AF65-F5344CB8AC3E}">
        <p14:creationId xmlns:p14="http://schemas.microsoft.com/office/powerpoint/2010/main" val="2467903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from start of lecture</a:t>
            </a:r>
            <a:endParaRPr lang="en-US" dirty="0"/>
          </a:p>
        </p:txBody>
      </p:sp>
      <p:sp>
        <p:nvSpPr>
          <p:cNvPr id="3" name="Content Placeholder 2"/>
          <p:cNvSpPr>
            <a:spLocks noGrp="1"/>
          </p:cNvSpPr>
          <p:nvPr>
            <p:ph idx="1"/>
          </p:nvPr>
        </p:nvSpPr>
        <p:spPr/>
        <p:txBody>
          <a:bodyPr/>
          <a:lstStyle/>
          <a:p>
            <a:r>
              <a:rPr lang="en-US" dirty="0" smtClean="0"/>
              <a:t>So far we have learned the basic structure of an </a:t>
            </a:r>
            <a:r>
              <a:rPr lang="en-US" dirty="0" err="1" smtClean="0"/>
              <a:t>instantiable</a:t>
            </a:r>
            <a:r>
              <a:rPr lang="en-US" dirty="0" smtClean="0"/>
              <a:t> class</a:t>
            </a:r>
          </a:p>
          <a:p>
            <a:r>
              <a:rPr lang="en-US" dirty="0" smtClean="0"/>
              <a:t>Data members</a:t>
            </a:r>
          </a:p>
          <a:p>
            <a:r>
              <a:rPr lang="en-US" dirty="0" smtClean="0"/>
              <a:t>Methods</a:t>
            </a:r>
          </a:p>
          <a:p>
            <a:r>
              <a:rPr lang="en-US" dirty="0" smtClean="0"/>
              <a:t>Declaring / Creating / Using objects </a:t>
            </a:r>
          </a:p>
          <a:p>
            <a:endParaRPr lang="en-US" dirty="0"/>
          </a:p>
          <a:p>
            <a:r>
              <a:rPr lang="en-US" dirty="0" smtClean="0"/>
              <a:t>We have come along way towards solving the </a:t>
            </a:r>
            <a:r>
              <a:rPr lang="en-US" dirty="0" err="1" smtClean="0"/>
              <a:t>StudentApp</a:t>
            </a:r>
            <a:r>
              <a:rPr lang="en-US" dirty="0" smtClean="0"/>
              <a:t> problem.</a:t>
            </a:r>
            <a:endParaRPr lang="en-US" dirty="0"/>
          </a:p>
        </p:txBody>
      </p:sp>
    </p:spTree>
    <p:extLst>
      <p:ext uri="{BB962C8B-B14F-4D97-AF65-F5344CB8AC3E}">
        <p14:creationId xmlns:p14="http://schemas.microsoft.com/office/powerpoint/2010/main" val="352955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know? </a:t>
            </a:r>
            <a:endParaRPr lang="en-US" dirty="0"/>
          </a:p>
        </p:txBody>
      </p:sp>
      <p:sp>
        <p:nvSpPr>
          <p:cNvPr id="3" name="Content Placeholder 2"/>
          <p:cNvSpPr>
            <a:spLocks noGrp="1"/>
          </p:cNvSpPr>
          <p:nvPr>
            <p:ph idx="1"/>
          </p:nvPr>
        </p:nvSpPr>
        <p:spPr/>
        <p:txBody>
          <a:bodyPr>
            <a:normAutofit/>
          </a:bodyPr>
          <a:lstStyle/>
          <a:p>
            <a:r>
              <a:rPr lang="en-US" dirty="0" smtClean="0"/>
              <a:t>We know how to instantiate a object from a class, that is: declare and create an object.</a:t>
            </a:r>
          </a:p>
          <a:p>
            <a:endParaRPr lang="en-US" dirty="0" smtClean="0"/>
          </a:p>
          <a:p>
            <a:pPr marL="114300" indent="0">
              <a:buNone/>
            </a:pPr>
            <a:r>
              <a:rPr lang="en-US" sz="1400" dirty="0">
                <a:latin typeface="Courier"/>
                <a:cs typeface="Courier"/>
              </a:rPr>
              <a:t>&lt;class name&gt; &lt;object name&gt;; </a:t>
            </a:r>
          </a:p>
          <a:p>
            <a:pPr marL="114300" indent="0">
              <a:buNone/>
            </a:pPr>
            <a:r>
              <a:rPr lang="en-US" sz="1400" dirty="0">
                <a:latin typeface="Courier"/>
                <a:cs typeface="Courier"/>
              </a:rPr>
              <a:t>&lt;object name&gt; = new &lt;class name&gt; (&lt;arguments&gt;);</a:t>
            </a:r>
          </a:p>
          <a:p>
            <a:pPr marL="114300" indent="0">
              <a:buNone/>
            </a:pPr>
            <a:endParaRPr lang="en-US" dirty="0" smtClean="0"/>
          </a:p>
          <a:p>
            <a:r>
              <a:rPr lang="en-US" dirty="0" smtClean="0"/>
              <a:t>We know how to use methods that are defined within the class. </a:t>
            </a:r>
          </a:p>
          <a:p>
            <a:pPr marL="114300" indent="0">
              <a:buNone/>
            </a:pPr>
            <a:endParaRPr lang="en-US" sz="1500" dirty="0" smtClean="0">
              <a:latin typeface="Courier"/>
              <a:cs typeface="Courier"/>
            </a:endParaRPr>
          </a:p>
          <a:p>
            <a:pPr marL="114300" indent="0">
              <a:buNone/>
            </a:pPr>
            <a:r>
              <a:rPr lang="en-US" sz="1500" dirty="0" smtClean="0">
                <a:latin typeface="Courier"/>
                <a:cs typeface="Courier"/>
              </a:rPr>
              <a:t>&lt;</a:t>
            </a:r>
            <a:r>
              <a:rPr lang="en-US" sz="1500" dirty="0">
                <a:latin typeface="Courier"/>
                <a:cs typeface="Courier"/>
              </a:rPr>
              <a:t>object name&gt;.&lt;method name&gt;(&lt;arguments&gt;);</a:t>
            </a:r>
          </a:p>
          <a:p>
            <a:endParaRPr lang="en-US" dirty="0" smtClean="0"/>
          </a:p>
          <a:p>
            <a:r>
              <a:rPr lang="en-US" dirty="0" smtClean="0"/>
              <a:t>We know all about data-types (both variables/constants) and arithmetic.</a:t>
            </a:r>
          </a:p>
          <a:p>
            <a:endParaRPr lang="en-US" dirty="0" smtClean="0"/>
          </a:p>
        </p:txBody>
      </p:sp>
    </p:spTree>
    <p:extLst>
      <p:ext uri="{BB962C8B-B14F-4D97-AF65-F5344CB8AC3E}">
        <p14:creationId xmlns:p14="http://schemas.microsoft.com/office/powerpoint/2010/main" val="118244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don’t know? </a:t>
            </a:r>
            <a:endParaRPr lang="en-US" dirty="0"/>
          </a:p>
        </p:txBody>
      </p:sp>
      <p:sp>
        <p:nvSpPr>
          <p:cNvPr id="3" name="Content Placeholder 2"/>
          <p:cNvSpPr>
            <a:spLocks noGrp="1"/>
          </p:cNvSpPr>
          <p:nvPr>
            <p:ph idx="1"/>
          </p:nvPr>
        </p:nvSpPr>
        <p:spPr/>
        <p:txBody>
          <a:bodyPr/>
          <a:lstStyle/>
          <a:p>
            <a:r>
              <a:rPr lang="en-US" dirty="0" smtClean="0"/>
              <a:t>How to write our own </a:t>
            </a:r>
            <a:r>
              <a:rPr lang="en-US" dirty="0" err="1" smtClean="0"/>
              <a:t>instantiable</a:t>
            </a:r>
            <a:r>
              <a:rPr lang="en-US" dirty="0" smtClean="0"/>
              <a:t> class?</a:t>
            </a:r>
          </a:p>
          <a:p>
            <a:r>
              <a:rPr lang="en-US" dirty="0" smtClean="0"/>
              <a:t>How we use data members? </a:t>
            </a:r>
          </a:p>
          <a:p>
            <a:r>
              <a:rPr lang="en-US" dirty="0" smtClean="0"/>
              <a:t>How to write a method, and what are all the different parts of a method?</a:t>
            </a:r>
          </a:p>
          <a:p>
            <a:r>
              <a:rPr lang="en-US" dirty="0" smtClean="0"/>
              <a:t>What a constructor is and how to write one and use it? </a:t>
            </a:r>
            <a:br>
              <a:rPr lang="en-US" dirty="0" smtClean="0"/>
            </a:br>
            <a:endParaRPr lang="en-US" dirty="0" smtClean="0"/>
          </a:p>
          <a:p>
            <a:pPr marL="411480" lvl="1" indent="0">
              <a:buNone/>
            </a:pPr>
            <a:endParaRPr lang="en-US" dirty="0"/>
          </a:p>
        </p:txBody>
      </p:sp>
    </p:spTree>
    <p:extLst>
      <p:ext uri="{BB962C8B-B14F-4D97-AF65-F5344CB8AC3E}">
        <p14:creationId xmlns:p14="http://schemas.microsoft.com/office/powerpoint/2010/main" val="204498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Instantiable</a:t>
            </a:r>
            <a:r>
              <a:rPr lang="en-US" dirty="0" smtClean="0"/>
              <a:t> Classes</a:t>
            </a:r>
            <a:endParaRPr lang="en-US" dirty="0"/>
          </a:p>
        </p:txBody>
      </p:sp>
      <p:sp>
        <p:nvSpPr>
          <p:cNvPr id="3" name="Content Placeholder 2"/>
          <p:cNvSpPr>
            <a:spLocks noGrp="1"/>
          </p:cNvSpPr>
          <p:nvPr>
            <p:ph idx="1"/>
          </p:nvPr>
        </p:nvSpPr>
        <p:spPr/>
        <p:txBody>
          <a:bodyPr/>
          <a:lstStyle/>
          <a:p>
            <a:r>
              <a:rPr lang="en-US" dirty="0" smtClean="0"/>
              <a:t>For the next two weeks we are going to extend our knowledge of Object Oriented Programming and learn how to write our own class of objects and use those objects. </a:t>
            </a:r>
          </a:p>
          <a:p>
            <a:r>
              <a:rPr lang="en-US" dirty="0" smtClean="0"/>
              <a:t>We will look at</a:t>
            </a:r>
          </a:p>
          <a:p>
            <a:pPr lvl="1"/>
            <a:r>
              <a:rPr lang="en-US" dirty="0"/>
              <a:t>class </a:t>
            </a:r>
            <a:r>
              <a:rPr lang="en-US" dirty="0" smtClean="0"/>
              <a:t>declarations</a:t>
            </a:r>
            <a:endParaRPr lang="en-US" dirty="0"/>
          </a:p>
          <a:p>
            <a:pPr lvl="1"/>
            <a:r>
              <a:rPr lang="en-US" dirty="0"/>
              <a:t>data members</a:t>
            </a:r>
          </a:p>
          <a:p>
            <a:pPr lvl="1"/>
            <a:r>
              <a:rPr lang="en-US" dirty="0"/>
              <a:t>constructors</a:t>
            </a:r>
          </a:p>
          <a:p>
            <a:pPr lvl="1"/>
            <a:r>
              <a:rPr lang="en-US" dirty="0" smtClean="0"/>
              <a:t>methods</a:t>
            </a:r>
          </a:p>
        </p:txBody>
      </p:sp>
    </p:spTree>
    <p:extLst>
      <p:ext uri="{BB962C8B-B14F-4D97-AF65-F5344CB8AC3E}">
        <p14:creationId xmlns:p14="http://schemas.microsoft.com/office/powerpoint/2010/main" val="291353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Instantiable</a:t>
            </a:r>
            <a:r>
              <a:rPr lang="en-US" dirty="0" smtClean="0"/>
              <a:t> Classes</a:t>
            </a:r>
            <a:endParaRPr lang="en-US" dirty="0"/>
          </a:p>
        </p:txBody>
      </p:sp>
      <p:sp>
        <p:nvSpPr>
          <p:cNvPr id="3" name="Content Placeholder 2"/>
          <p:cNvSpPr>
            <a:spLocks noGrp="1"/>
          </p:cNvSpPr>
          <p:nvPr>
            <p:ph idx="1"/>
          </p:nvPr>
        </p:nvSpPr>
        <p:spPr/>
        <p:txBody>
          <a:bodyPr/>
          <a:lstStyle/>
          <a:p>
            <a:r>
              <a:rPr lang="en-US" dirty="0" smtClean="0"/>
              <a:t>Let’s recap: </a:t>
            </a:r>
          </a:p>
          <a:p>
            <a:pPr lvl="1"/>
            <a:r>
              <a:rPr lang="en-US" dirty="0" smtClean="0"/>
              <a:t>Object Oriented Programming – our programs are made up of many self contained packages. </a:t>
            </a:r>
          </a:p>
          <a:p>
            <a:pPr lvl="1"/>
            <a:r>
              <a:rPr lang="en-US" dirty="0" smtClean="0"/>
              <a:t>These packages are called classes. </a:t>
            </a:r>
          </a:p>
          <a:p>
            <a:pPr lvl="1"/>
            <a:r>
              <a:rPr lang="en-US" dirty="0" smtClean="0"/>
              <a:t>Each class acts like </a:t>
            </a:r>
            <a:r>
              <a:rPr lang="en-US" dirty="0"/>
              <a:t>a building block.  To write a program we incorporate many of these building blocks.</a:t>
            </a:r>
          </a:p>
          <a:p>
            <a:r>
              <a:rPr lang="en-US" dirty="0"/>
              <a:t>Over the previous two weeks, we looked and used classes that had been written by others.  </a:t>
            </a:r>
          </a:p>
          <a:p>
            <a:pPr lvl="1"/>
            <a:r>
              <a:rPr lang="en-US" dirty="0"/>
              <a:t>Circle and Scanner</a:t>
            </a:r>
          </a:p>
          <a:p>
            <a:r>
              <a:rPr lang="en-US" dirty="0" smtClean="0"/>
              <a:t>We also looked at the Object Diagram. </a:t>
            </a:r>
          </a:p>
          <a:p>
            <a:pPr marL="114300" indent="0">
              <a:buNone/>
            </a:pPr>
            <a:endParaRPr lang="en-US" dirty="0" smtClean="0"/>
          </a:p>
        </p:txBody>
      </p:sp>
    </p:spTree>
    <p:extLst>
      <p:ext uri="{BB962C8B-B14F-4D97-AF65-F5344CB8AC3E}">
        <p14:creationId xmlns:p14="http://schemas.microsoft.com/office/powerpoint/2010/main" val="59896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FirstApp</a:t>
            </a:r>
            <a:endParaRPr lang="en-US" dirty="0"/>
          </a:p>
        </p:txBody>
      </p:sp>
      <p:sp>
        <p:nvSpPr>
          <p:cNvPr id="3" name="TextBox 2"/>
          <p:cNvSpPr txBox="1"/>
          <p:nvPr/>
        </p:nvSpPr>
        <p:spPr>
          <a:xfrm>
            <a:off x="565532" y="1498095"/>
            <a:ext cx="7361831" cy="1412694"/>
          </a:xfrm>
          <a:prstGeom prst="rect">
            <a:avLst/>
          </a:prstGeom>
          <a:noFill/>
        </p:spPr>
        <p:txBody>
          <a:bodyPr wrap="square" rtlCol="0">
            <a:spAutoFit/>
          </a:bodyPr>
          <a:lstStyle/>
          <a:p>
            <a:pPr marL="285750" indent="-285750">
              <a:lnSpc>
                <a:spcPct val="120000"/>
              </a:lnSpc>
              <a:buFont typeface="Arial"/>
              <a:buChar char="•"/>
            </a:pPr>
            <a:r>
              <a:rPr lang="en-US" dirty="0" smtClean="0"/>
              <a:t>Let’s start by writing a class called First that has one method:  to print the literal string “First Java Class”.  </a:t>
            </a:r>
            <a:endParaRPr lang="en-US" dirty="0"/>
          </a:p>
          <a:p>
            <a:pPr marL="285750" indent="-285750">
              <a:lnSpc>
                <a:spcPct val="120000"/>
              </a:lnSpc>
              <a:buFont typeface="Arial"/>
              <a:buChar char="•"/>
            </a:pPr>
            <a:r>
              <a:rPr lang="en-US" dirty="0" smtClean="0"/>
              <a:t>We will declare and create an object for this class in </a:t>
            </a:r>
            <a:r>
              <a:rPr lang="en-US" dirty="0" err="1" smtClean="0"/>
              <a:t>FirstApp</a:t>
            </a:r>
            <a:r>
              <a:rPr lang="en-US" dirty="0" smtClean="0"/>
              <a:t> that calls this method.</a:t>
            </a:r>
          </a:p>
        </p:txBody>
      </p:sp>
    </p:spTree>
    <p:extLst>
      <p:ext uri="{BB962C8B-B14F-4D97-AF65-F5344CB8AC3E}">
        <p14:creationId xmlns:p14="http://schemas.microsoft.com/office/powerpoint/2010/main" val="173965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4" name="Rectangle 3"/>
          <p:cNvSpPr/>
          <p:nvPr/>
        </p:nvSpPr>
        <p:spPr>
          <a:xfrm>
            <a:off x="1150906" y="1706439"/>
            <a:ext cx="1587457" cy="2242182"/>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err="1" smtClean="0"/>
              <a:t>FirstApp</a:t>
            </a:r>
            <a:endParaRPr lang="en-US" dirty="0"/>
          </a:p>
        </p:txBody>
      </p:sp>
      <p:sp>
        <p:nvSpPr>
          <p:cNvPr id="5" name="Rectangle 4"/>
          <p:cNvSpPr/>
          <p:nvPr/>
        </p:nvSpPr>
        <p:spPr>
          <a:xfrm>
            <a:off x="5222341" y="3733937"/>
            <a:ext cx="1587457" cy="2242182"/>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First </a:t>
            </a:r>
            <a:endParaRPr lang="en-US" dirty="0"/>
          </a:p>
        </p:txBody>
      </p:sp>
      <p:cxnSp>
        <p:nvCxnSpPr>
          <p:cNvPr id="9" name="Straight Arrow Connector 8"/>
          <p:cNvCxnSpPr/>
          <p:nvPr/>
        </p:nvCxnSpPr>
        <p:spPr>
          <a:xfrm>
            <a:off x="2738363" y="3363272"/>
            <a:ext cx="2483978" cy="515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605707" y="3353350"/>
            <a:ext cx="880657" cy="369332"/>
          </a:xfrm>
          <a:prstGeom prst="rect">
            <a:avLst/>
          </a:prstGeom>
          <a:noFill/>
        </p:spPr>
        <p:txBody>
          <a:bodyPr wrap="none" rtlCol="0">
            <a:spAutoFit/>
          </a:bodyPr>
          <a:lstStyle/>
          <a:p>
            <a:r>
              <a:rPr lang="en-US" dirty="0" err="1" smtClean="0"/>
              <a:t>myFirst</a:t>
            </a:r>
            <a:endParaRPr lang="en-US" dirty="0"/>
          </a:p>
        </p:txBody>
      </p:sp>
      <p:sp>
        <p:nvSpPr>
          <p:cNvPr id="11" name="Rectangle 10"/>
          <p:cNvSpPr/>
          <p:nvPr/>
        </p:nvSpPr>
        <p:spPr>
          <a:xfrm>
            <a:off x="2450637" y="2361235"/>
            <a:ext cx="1002082" cy="406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a:t>
            </a:r>
            <a:endParaRPr lang="en-US" dirty="0"/>
          </a:p>
        </p:txBody>
      </p:sp>
      <p:sp>
        <p:nvSpPr>
          <p:cNvPr id="12" name="Rectangle 11"/>
          <p:cNvSpPr/>
          <p:nvPr/>
        </p:nvSpPr>
        <p:spPr>
          <a:xfrm>
            <a:off x="6308757" y="4269680"/>
            <a:ext cx="1271350" cy="406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printFirst</a:t>
            </a:r>
            <a:endParaRPr lang="en-US" dirty="0"/>
          </a:p>
        </p:txBody>
      </p:sp>
    </p:spTree>
    <p:extLst>
      <p:ext uri="{BB962C8B-B14F-4D97-AF65-F5344CB8AC3E}">
        <p14:creationId xmlns:p14="http://schemas.microsoft.com/office/powerpoint/2010/main" val="28781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Theme1.thmx</Template>
  <TotalTime>4155</TotalTime>
  <Words>2735</Words>
  <Application>Microsoft Office PowerPoint</Application>
  <PresentationFormat>On-screen Show (4:3)</PresentationFormat>
  <Paragraphs>347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vt:lpstr>
      <vt:lpstr>Courier</vt:lpstr>
      <vt:lpstr>Theme1</vt:lpstr>
      <vt:lpstr>Instantiable Classes 1</vt:lpstr>
      <vt:lpstr>College Student Application</vt:lpstr>
      <vt:lpstr>College Student Application</vt:lpstr>
      <vt:lpstr>What do we know? </vt:lpstr>
      <vt:lpstr>What we don’t know? </vt:lpstr>
      <vt:lpstr>Instantiable Classes</vt:lpstr>
      <vt:lpstr>Instantiable Classes</vt:lpstr>
      <vt:lpstr>FirstApp</vt:lpstr>
      <vt:lpstr>Object Diagram</vt:lpstr>
      <vt:lpstr>First / FirstApp</vt:lpstr>
      <vt:lpstr>First / FirstApp</vt:lpstr>
      <vt:lpstr>Instantiable Class</vt:lpstr>
      <vt:lpstr>Class Definition</vt:lpstr>
      <vt:lpstr>Data Members</vt:lpstr>
      <vt:lpstr>Methods</vt:lpstr>
      <vt:lpstr>Methods</vt:lpstr>
      <vt:lpstr>Mutator / Set Methods</vt:lpstr>
      <vt:lpstr>Mutator / Set Methods</vt:lpstr>
      <vt:lpstr>Accessor / Get Methods</vt:lpstr>
      <vt:lpstr>Accessor/Get Method</vt:lpstr>
      <vt:lpstr>Compute Methods</vt:lpstr>
      <vt:lpstr>Compute Method</vt:lpstr>
      <vt:lpstr>Constructors</vt:lpstr>
      <vt:lpstr>Default Constructors</vt:lpstr>
      <vt:lpstr>Java Program</vt:lpstr>
      <vt:lpstr>Where to begin? Object Diagram!!</vt:lpstr>
      <vt:lpstr>Where to begin?  Java Program</vt:lpstr>
      <vt:lpstr>PowerPoint Presentation</vt:lpstr>
      <vt:lpstr>PowerPoint Presentation</vt:lpstr>
      <vt:lpstr>Java Testing</vt:lpstr>
      <vt:lpstr>Typical Errors</vt:lpstr>
      <vt:lpstr>Problem from start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Instantiable Classes 1</dc:title>
  <dc:creator>Carole McGloughlin</dc:creator>
  <cp:lastModifiedBy>Frances Sheridan</cp:lastModifiedBy>
  <cp:revision>26</cp:revision>
  <dcterms:created xsi:type="dcterms:W3CDTF">2012-08-19T13:20:18Z</dcterms:created>
  <dcterms:modified xsi:type="dcterms:W3CDTF">2021-01-21T10:48:12Z</dcterms:modified>
</cp:coreProperties>
</file>