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1" r:id="rId4"/>
  </p:sldMasterIdLst>
  <p:notesMasterIdLst>
    <p:notesMasterId r:id="rId20"/>
  </p:notesMasterIdLst>
  <p:sldIdLst>
    <p:sldId id="256" r:id="rId5"/>
    <p:sldId id="2146847054" r:id="rId6"/>
    <p:sldId id="262" r:id="rId7"/>
    <p:sldId id="265" r:id="rId8"/>
    <p:sldId id="266" r:id="rId9"/>
    <p:sldId id="2146847059" r:id="rId10"/>
    <p:sldId id="2146847060" r:id="rId11"/>
    <p:sldId id="2146847056" r:id="rId12"/>
    <p:sldId id="267" r:id="rId13"/>
    <p:sldId id="2146847058" r:id="rId14"/>
    <p:sldId id="2146847061" r:id="rId15"/>
    <p:sldId id="268" r:id="rId16"/>
    <p:sldId id="2146847055" r:id="rId17"/>
    <p:sldId id="269" r:id="rId18"/>
    <p:sldId id="25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3399"/>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14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D291B17-9318-49DB-B28B-6E5994AE9581}" type="datetime1">
              <a:rPr lang="en-US" smtClean="0"/>
              <a:t>7/22/2025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64534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7/22/2025</a:t>
            </a:fld>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3373090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7/22/2025</a:t>
            </a:fld>
            <a:endParaRPr lang="en-US"/>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922098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7/22/2025</a:t>
            </a:fld>
            <a:endParaRPr lang="en-US"/>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4353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7/22/2025</a:t>
            </a:fld>
            <a:endParaRPr lang="en-US"/>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907396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7/22/2025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715147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7/22/2025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6460218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0437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53716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7/22/2025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864355-20CE-4DE8-AEBB-68AA72950C72}" type="slidenum">
              <a:rPr lang="en-IN" smtClean="0"/>
              <a:t>‹#›</a:t>
            </a:fld>
            <a:endParaRPr lang="en-IN"/>
          </a:p>
        </p:txBody>
      </p:sp>
    </p:spTree>
    <p:extLst>
      <p:ext uri="{BB962C8B-B14F-4D97-AF65-F5344CB8AC3E}">
        <p14:creationId xmlns:p14="http://schemas.microsoft.com/office/powerpoint/2010/main" val="14869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94695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7294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77792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14558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80324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918052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75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D291B17-9318-49DB-B28B-6E5994AE9581}" type="datetime1">
              <a:rPr lang="en-US" smtClean="0"/>
              <a:t>7/22/2025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8D3734C5-7C77-0598-F66A-F5C7CB9D8EAC}"/>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519223853"/>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372242"/>
            <a:ext cx="9144000" cy="977778"/>
          </a:xfrm>
        </p:spPr>
        <p:txBody>
          <a:bodyPr>
            <a:normAutofit fontScale="90000"/>
          </a:bodyPr>
          <a:lstStyle/>
          <a:p>
            <a:pPr algn="ctr"/>
            <a:r>
              <a:rPr lang="en-US" b="1" dirty="0">
                <a:solidFill>
                  <a:schemeClr val="accent6">
                    <a:lumMod val="40000"/>
                    <a:lumOff val="60000"/>
                  </a:schemeClr>
                </a:solidFill>
                <a:latin typeface="Tw Cen MT Condensed" panose="020B0606020104020203" pitchFamily="34" charset="0"/>
                <a:cs typeface="Arial" panose="020B0604020202020204" pitchFamily="34" charset="0"/>
              </a:rPr>
              <a:t>Employee Salary Prediction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FF0000"/>
                </a:solidFill>
                <a:latin typeface="Berlin Sans FB Demi" panose="020E0802020502020306" pitchFamily="34" charset="0"/>
                <a:cs typeface="Arial"/>
              </a:rPr>
              <a:t>CAPSTONE PROJECT</a:t>
            </a:r>
          </a:p>
        </p:txBody>
      </p:sp>
      <p:sp>
        <p:nvSpPr>
          <p:cNvPr id="4" name="TextBox 3"/>
          <p:cNvSpPr txBox="1"/>
          <p:nvPr/>
        </p:nvSpPr>
        <p:spPr>
          <a:xfrm>
            <a:off x="2105908" y="4556868"/>
            <a:ext cx="7980183" cy="1608133"/>
          </a:xfrm>
          <a:prstGeom prst="rect">
            <a:avLst/>
          </a:prstGeom>
          <a:noFill/>
        </p:spPr>
        <p:txBody>
          <a:bodyPr wrap="square" lIns="91440" tIns="45720" rIns="91440" bIns="45720" rtlCol="0" anchor="t">
            <a:spAutoFit/>
          </a:bodyPr>
          <a:lstStyle/>
          <a:p>
            <a:pPr algn="ctr">
              <a:spcAft>
                <a:spcPts val="100"/>
              </a:spcAft>
            </a:pPr>
            <a:r>
              <a:rPr lang="en-US" sz="2400" dirty="0">
                <a:solidFill>
                  <a:schemeClr val="bg1">
                    <a:lumMod val="95000"/>
                  </a:schemeClr>
                </a:solidFill>
                <a:latin typeface="Impact" panose="020B0806030902050204" pitchFamily="34" charset="0"/>
                <a:ea typeface="Gadugi" panose="020B0502040204020203" pitchFamily="34" charset="0"/>
                <a:cs typeface="Arial" pitchFamily="34" charset="0"/>
              </a:rPr>
              <a:t>Presented By:</a:t>
            </a:r>
          </a:p>
          <a:p>
            <a:pPr algn="ctr">
              <a:spcAft>
                <a:spcPts val="100"/>
              </a:spcAft>
            </a:pPr>
            <a:r>
              <a:rPr lang="en-US" sz="2400" dirty="0">
                <a:solidFill>
                  <a:schemeClr val="bg1">
                    <a:lumMod val="95000"/>
                  </a:schemeClr>
                </a:solidFill>
                <a:latin typeface="Impact" panose="020B0806030902050204" pitchFamily="34" charset="0"/>
                <a:ea typeface="Gadugi" panose="020B0502040204020203" pitchFamily="34" charset="0"/>
                <a:cs typeface="Arial"/>
              </a:rPr>
              <a:t>Alins Binu </a:t>
            </a:r>
          </a:p>
          <a:p>
            <a:pPr algn="ctr">
              <a:spcAft>
                <a:spcPts val="100"/>
              </a:spcAft>
            </a:pPr>
            <a:r>
              <a:rPr lang="en-US" sz="2400" dirty="0">
                <a:solidFill>
                  <a:schemeClr val="bg1">
                    <a:lumMod val="95000"/>
                  </a:schemeClr>
                </a:solidFill>
                <a:latin typeface="Impact" panose="020B0806030902050204" pitchFamily="34" charset="0"/>
                <a:ea typeface="Gadugi" panose="020B0502040204020203" pitchFamily="34" charset="0"/>
                <a:cs typeface="Arial"/>
              </a:rPr>
              <a:t>Amal Jyothi College of Engineering </a:t>
            </a:r>
          </a:p>
          <a:p>
            <a:pPr algn="ctr">
              <a:spcAft>
                <a:spcPts val="100"/>
              </a:spcAft>
            </a:pPr>
            <a:r>
              <a:rPr lang="en-US" sz="2400" dirty="0">
                <a:solidFill>
                  <a:schemeClr val="bg1">
                    <a:lumMod val="95000"/>
                  </a:schemeClr>
                </a:solidFill>
                <a:latin typeface="Impact" panose="020B0806030902050204" pitchFamily="34" charset="0"/>
                <a:ea typeface="Gadugi" panose="020B0502040204020203" pitchFamily="34" charset="0"/>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6915-2688-BFE2-605D-6640019B022F}"/>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16B833C4-8914-45EA-B991-908A94FC404D}"/>
              </a:ext>
            </a:extLst>
          </p:cNvPr>
          <p:cNvPicPr>
            <a:picLocks noGrp="1" noChangeAspect="1"/>
          </p:cNvPicPr>
          <p:nvPr>
            <p:ph idx="1"/>
          </p:nvPr>
        </p:nvPicPr>
        <p:blipFill>
          <a:blip r:embed="rId2"/>
          <a:srcRect t="5229" b="1"/>
          <a:stretch>
            <a:fillRect/>
          </a:stretch>
        </p:blipFill>
        <p:spPr>
          <a:xfrm>
            <a:off x="1852949" y="2344719"/>
            <a:ext cx="8486101" cy="4231073"/>
          </a:xfrm>
          <a:prstGeom prst="rect">
            <a:avLst/>
          </a:prstGeom>
          <a:effectLst>
            <a:glow rad="152400">
              <a:schemeClr val="accent1">
                <a:alpha val="40000"/>
              </a:schemeClr>
            </a:glow>
            <a:softEdge rad="38100"/>
          </a:effectLst>
        </p:spPr>
      </p:pic>
      <p:sp>
        <p:nvSpPr>
          <p:cNvPr id="5" name="TextBox 4">
            <a:extLst>
              <a:ext uri="{FF2B5EF4-FFF2-40B4-BE49-F238E27FC236}">
                <a16:creationId xmlns:a16="http://schemas.microsoft.com/office/drawing/2014/main" id="{D270A403-AF62-A335-5E15-84F4D20E69E0}"/>
              </a:ext>
            </a:extLst>
          </p:cNvPr>
          <p:cNvSpPr txBox="1"/>
          <p:nvPr/>
        </p:nvSpPr>
        <p:spPr>
          <a:xfrm>
            <a:off x="3406548" y="1504337"/>
            <a:ext cx="5343129" cy="523220"/>
          </a:xfrm>
          <a:prstGeom prst="rect">
            <a:avLst/>
          </a:prstGeom>
          <a:noFill/>
        </p:spPr>
        <p:txBody>
          <a:bodyPr wrap="none" rtlCol="0">
            <a:spAutoFit/>
          </a:bodyPr>
          <a:lstStyle/>
          <a:p>
            <a:r>
              <a:rPr lang="en-US" sz="2800" b="1" dirty="0">
                <a:solidFill>
                  <a:srgbClr val="92D050"/>
                </a:solidFill>
                <a:latin typeface="Bahnschrift" panose="020B0502040204020203" pitchFamily="34" charset="0"/>
              </a:rPr>
              <a:t>Employee Salary Prediction Test</a:t>
            </a:r>
            <a:endParaRPr lang="en-IN" sz="2800" b="1" dirty="0">
              <a:solidFill>
                <a:srgbClr val="92D050"/>
              </a:solidFill>
              <a:latin typeface="Bahnschrift" panose="020B0502040204020203" pitchFamily="34" charset="0"/>
            </a:endParaRPr>
          </a:p>
        </p:txBody>
      </p:sp>
      <p:sp>
        <p:nvSpPr>
          <p:cNvPr id="6" name="Rectangle 5">
            <a:extLst>
              <a:ext uri="{FF2B5EF4-FFF2-40B4-BE49-F238E27FC236}">
                <a16:creationId xmlns:a16="http://schemas.microsoft.com/office/drawing/2014/main" id="{7BEA45C7-3835-2AFB-7615-9BF51E47CC04}"/>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933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3903B-2033-7C4A-136A-4D8DA653CB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733FAB-D3DF-F3EE-814D-92E1538D8E75}"/>
              </a:ext>
            </a:extLst>
          </p:cNvPr>
          <p:cNvSpPr>
            <a:spLocks noGrp="1"/>
          </p:cNvSpPr>
          <p:nvPr>
            <p:ph idx="1"/>
          </p:nvPr>
        </p:nvSpPr>
        <p:spPr/>
        <p:txBody>
          <a:bodyPr/>
          <a:lstStyle/>
          <a:p>
            <a:pPr marL="0" indent="0" algn="ctr">
              <a:buNone/>
            </a:pPr>
            <a:r>
              <a:rPr lang="en-US" sz="4800" b="1" dirty="0">
                <a:solidFill>
                  <a:srgbClr val="00B050"/>
                </a:solidFill>
              </a:rPr>
              <a:t>GITHUB LINK</a:t>
            </a:r>
          </a:p>
          <a:p>
            <a:pPr marL="0" indent="0" algn="ctr">
              <a:buNone/>
            </a:pPr>
            <a:r>
              <a:rPr lang="en-IN" sz="2400" b="1" dirty="0">
                <a:latin typeface="Bahnschrift" panose="020B0502040204020203" pitchFamily="34" charset="0"/>
              </a:rPr>
              <a:t>https://github.com/AlinsBinuP/Employee-Salary-Prediction.git</a:t>
            </a:r>
          </a:p>
        </p:txBody>
      </p:sp>
      <p:sp>
        <p:nvSpPr>
          <p:cNvPr id="4" name="Rectangle 3">
            <a:extLst>
              <a:ext uri="{FF2B5EF4-FFF2-40B4-BE49-F238E27FC236}">
                <a16:creationId xmlns:a16="http://schemas.microsoft.com/office/drawing/2014/main" id="{AA429C41-3EA7-0FD9-3746-F8474245640C}"/>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11159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771495" y="934339"/>
            <a:ext cx="8761413" cy="706964"/>
          </a:xfrm>
        </p:spPr>
        <p:txBody>
          <a:bodyPr>
            <a:normAutofit/>
          </a:bodyPr>
          <a:lstStyle/>
          <a:p>
            <a:r>
              <a:rPr lang="en-US" b="1" dirty="0">
                <a:solidFill>
                  <a:srgbClr val="FFC000"/>
                </a:solidFill>
                <a:latin typeface="Arial Rounded MT Bold" panose="020F0704030504030204" pitchFamily="34" charset="0"/>
                <a:ea typeface="+mj-lt"/>
                <a:cs typeface="Arial"/>
              </a:rPr>
              <a:t>CONCLUSION</a:t>
            </a:r>
            <a:endParaRPr lang="en-US" dirty="0">
              <a:solidFill>
                <a:srgbClr val="FFC000"/>
              </a:solidFill>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04348" y="2613332"/>
            <a:ext cx="8761412" cy="3416300"/>
          </a:xfrm>
        </p:spPr>
        <p:txBody>
          <a:bodyPr>
            <a:normAutofit fontScale="92500" lnSpcReduction="10000"/>
          </a:bodyPr>
          <a:lstStyle/>
          <a:p>
            <a:pPr marL="305435" indent="-305435"/>
            <a:r>
              <a:rPr lang="en-IN" sz="2800" b="1" dirty="0">
                <a:solidFill>
                  <a:srgbClr val="0F0F0F"/>
                </a:solidFill>
                <a:latin typeface="Bahnschrift" panose="020B0502040204020203" pitchFamily="34" charset="0"/>
                <a:ea typeface="+mn-lt"/>
                <a:cs typeface="+mn-lt"/>
              </a:rPr>
              <a:t>The project successfully demonstrates a machine learning model that can predict employee salary class.
The Streamlit app offers an interactive and user-friendly interface.
Challenges included handling categorical variables and model deployment.
Future improvements could involve testing more algorithms and integrating with a web dashboard. </a:t>
            </a:r>
          </a:p>
          <a:p>
            <a:pPr marL="305435" indent="-305435"/>
            <a:endParaRPr lang="en-IN" sz="2800" dirty="0"/>
          </a:p>
        </p:txBody>
      </p:sp>
      <p:sp>
        <p:nvSpPr>
          <p:cNvPr id="3" name="Rectangle 2">
            <a:extLst>
              <a:ext uri="{FF2B5EF4-FFF2-40B4-BE49-F238E27FC236}">
                <a16:creationId xmlns:a16="http://schemas.microsoft.com/office/drawing/2014/main" id="{7004CB49-502B-42B5-FECC-4529A68CC4AA}"/>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800" b="1" dirty="0">
                <a:ea typeface="+mn-lt"/>
                <a:cs typeface="+mn-lt"/>
              </a:rPr>
              <a:t>1. Use of advanced algorithms like XGBoost or Neural Networks.
2. Integration with a company’s HR system.
3. Support for real-time batch predictions.
4. Improved UI with analytics dashboard.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86509" y="1011807"/>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FFC000"/>
                </a:solidFill>
                <a:latin typeface="Arial Rounded MT Bold" panose="020F0704030504030204" pitchFamily="34" charset="0"/>
                <a:cs typeface="Arial"/>
              </a:rPr>
              <a:t>Future scope</a:t>
            </a:r>
          </a:p>
        </p:txBody>
      </p:sp>
      <p:sp>
        <p:nvSpPr>
          <p:cNvPr id="2" name="Rectangle 1">
            <a:extLst>
              <a:ext uri="{FF2B5EF4-FFF2-40B4-BE49-F238E27FC236}">
                <a16:creationId xmlns:a16="http://schemas.microsoft.com/office/drawing/2014/main" id="{CEC947D4-4CC5-6D6B-2B9E-35DD6D976F9C}"/>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83005" y="944171"/>
            <a:ext cx="8761413" cy="706964"/>
          </a:xfrm>
        </p:spPr>
        <p:txBody>
          <a:bodyPr>
            <a:normAutofit/>
          </a:bodyPr>
          <a:lstStyle/>
          <a:p>
            <a:r>
              <a:rPr lang="en-US" b="1" dirty="0">
                <a:solidFill>
                  <a:srgbClr val="FFC000"/>
                </a:solidFill>
                <a:latin typeface="Arial Rounded MT Bold" panose="020F0704030504030204" pitchFamily="34" charset="0"/>
                <a:ea typeface="+mj-lt"/>
                <a:cs typeface="Arial"/>
              </a:rPr>
              <a:t>REFERENCES</a:t>
            </a:r>
            <a:endParaRPr lang="en-US" dirty="0">
              <a:solidFill>
                <a:srgbClr val="FFC000"/>
              </a:solidFill>
              <a:latin typeface="Arial Rounded MT Bold" panose="020F0704030504030204" pitchFamily="34" charset="0"/>
            </a:endParaRPr>
          </a:p>
        </p:txBody>
      </p:sp>
      <p:sp>
        <p:nvSpPr>
          <p:cNvPr id="3" name="Rectangle 1">
            <a:extLst>
              <a:ext uri="{FF2B5EF4-FFF2-40B4-BE49-F238E27FC236}">
                <a16:creationId xmlns:a16="http://schemas.microsoft.com/office/drawing/2014/main" id="{3334E0D4-2666-EF28-B3DF-DD5D4E22F835}"/>
              </a:ext>
            </a:extLst>
          </p:cNvPr>
          <p:cNvSpPr>
            <a:spLocks noGrp="1" noChangeArrowheads="1"/>
          </p:cNvSpPr>
          <p:nvPr>
            <p:ph idx="1"/>
          </p:nvPr>
        </p:nvSpPr>
        <p:spPr bwMode="auto">
          <a:xfrm>
            <a:off x="525310" y="2217049"/>
            <a:ext cx="74703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Pct val="140000"/>
              <a:buBlip>
                <a:blip r:embed="rId2"/>
              </a:buBlip>
              <a:tabLst/>
            </a:pPr>
            <a:r>
              <a:rPr kumimoji="0" lang="en-US" altLang="en-US" sz="2400" b="1" i="0" u="none" strike="noStrike" cap="none" normalizeH="0" baseline="0" dirty="0">
                <a:ln>
                  <a:noFill/>
                </a:ln>
                <a:solidFill>
                  <a:srgbClr val="00B050"/>
                </a:solidFill>
                <a:effectLst/>
                <a:latin typeface="Bahnschrift" panose="020B0502040204020203" pitchFamily="34" charset="0"/>
              </a:rPr>
              <a:t>UCI Machine Learning Repository</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Adult Income Dataset</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https://archive.ics.uci.edu/ml/datasets/adult</a:t>
            </a:r>
          </a:p>
          <a:p>
            <a:pPr marR="0" lvl="0" algn="l" defTabSz="914400" rtl="0" eaLnBrk="0" fontAlgn="base" latinLnBrk="0" hangingPunct="0">
              <a:lnSpc>
                <a:spcPct val="100000"/>
              </a:lnSpc>
              <a:spcBef>
                <a:spcPct val="0"/>
              </a:spcBef>
              <a:spcAft>
                <a:spcPct val="0"/>
              </a:spcAft>
              <a:buClrTx/>
              <a:buSzPct val="140000"/>
              <a:buBlip>
                <a:blip r:embed="rId2"/>
              </a:buBlip>
              <a:tabLst/>
            </a:pPr>
            <a:r>
              <a:rPr kumimoji="0" lang="en-US" altLang="en-US" sz="2400" b="1" i="0" u="none" strike="noStrike" cap="none" normalizeH="0" baseline="0" dirty="0">
                <a:ln>
                  <a:noFill/>
                </a:ln>
                <a:solidFill>
                  <a:srgbClr val="00B050"/>
                </a:solidFill>
                <a:effectLst/>
                <a:latin typeface="Bahnschrift" panose="020B0502040204020203" pitchFamily="34" charset="0"/>
              </a:rPr>
              <a:t>Scikit-learn Documentation</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https://scikit-learn.org/stable/documentation.html</a:t>
            </a:r>
          </a:p>
          <a:p>
            <a:pPr marR="0" lvl="0" algn="l" defTabSz="914400" rtl="0" eaLnBrk="0" fontAlgn="base" latinLnBrk="0" hangingPunct="0">
              <a:lnSpc>
                <a:spcPct val="100000"/>
              </a:lnSpc>
              <a:spcBef>
                <a:spcPct val="0"/>
              </a:spcBef>
              <a:spcAft>
                <a:spcPct val="0"/>
              </a:spcAft>
              <a:buClrTx/>
              <a:buSzPct val="140000"/>
              <a:buBlip>
                <a:blip r:embed="rId2"/>
              </a:buBlip>
              <a:tabLst/>
            </a:pPr>
            <a:r>
              <a:rPr kumimoji="0" lang="en-US" altLang="en-US" sz="2400" b="1" i="0" u="none" strike="noStrike" cap="none" normalizeH="0" baseline="0" dirty="0" err="1">
                <a:ln>
                  <a:noFill/>
                </a:ln>
                <a:solidFill>
                  <a:srgbClr val="00B050"/>
                </a:solidFill>
                <a:effectLst/>
                <a:latin typeface="Bahnschrift" panose="020B0502040204020203" pitchFamily="34" charset="0"/>
              </a:rPr>
              <a:t>Streamlit</a:t>
            </a:r>
            <a:r>
              <a:rPr kumimoji="0" lang="en-US" altLang="en-US" sz="2400" b="1" i="0" u="none" strike="noStrike" cap="none" normalizeH="0" baseline="0" dirty="0">
                <a:ln>
                  <a:noFill/>
                </a:ln>
                <a:solidFill>
                  <a:srgbClr val="00B050"/>
                </a:solidFill>
                <a:effectLst/>
                <a:latin typeface="Bahnschrift" panose="020B0502040204020203" pitchFamily="34" charset="0"/>
              </a:rPr>
              <a:t> Documentation</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https://docs.streamlit.io/</a:t>
            </a:r>
          </a:p>
          <a:p>
            <a:pPr marR="0" lvl="0" algn="l" defTabSz="914400" rtl="0" eaLnBrk="0" fontAlgn="base" latinLnBrk="0" hangingPunct="0">
              <a:lnSpc>
                <a:spcPct val="100000"/>
              </a:lnSpc>
              <a:spcBef>
                <a:spcPct val="0"/>
              </a:spcBef>
              <a:spcAft>
                <a:spcPct val="0"/>
              </a:spcAft>
              <a:buClrTx/>
              <a:buSzPct val="140000"/>
              <a:buBlip>
                <a:blip r:embed="rId2"/>
              </a:buBlip>
              <a:tabLst/>
            </a:pPr>
            <a:r>
              <a:rPr kumimoji="0" lang="en-US" altLang="en-US" sz="2400" b="1" i="0" u="none" strike="noStrike" cap="none" normalizeH="0" baseline="0" dirty="0">
                <a:ln>
                  <a:noFill/>
                </a:ln>
                <a:solidFill>
                  <a:srgbClr val="00B050"/>
                </a:solidFill>
                <a:effectLst/>
                <a:latin typeface="Bahnschrift" panose="020B0502040204020203" pitchFamily="34" charset="0"/>
              </a:rPr>
              <a:t>Pandas Documentation</a:t>
            </a:r>
            <a:br>
              <a:rPr kumimoji="0" lang="en-US" altLang="en-US" sz="2400" b="0" i="0" u="none" strike="noStrike" cap="none" normalizeH="0" baseline="0" dirty="0">
                <a:ln>
                  <a:noFill/>
                </a:ln>
                <a:solidFill>
                  <a:srgbClr val="00B050"/>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https://pandas.pydata.org/docs/</a:t>
            </a:r>
          </a:p>
          <a:p>
            <a:pPr marR="0" lvl="0" algn="l" defTabSz="914400" rtl="0" eaLnBrk="0" fontAlgn="base" latinLnBrk="0" hangingPunct="0">
              <a:lnSpc>
                <a:spcPct val="100000"/>
              </a:lnSpc>
              <a:spcBef>
                <a:spcPct val="0"/>
              </a:spcBef>
              <a:spcAft>
                <a:spcPct val="0"/>
              </a:spcAft>
              <a:buClrTx/>
              <a:buSzPct val="140000"/>
              <a:buBlip>
                <a:blip r:embed="rId2"/>
              </a:buBlip>
              <a:tabLst/>
            </a:pPr>
            <a:r>
              <a:rPr kumimoji="0" lang="en-US" altLang="en-US" sz="2400" b="1" i="0" u="none" strike="noStrike" cap="none" normalizeH="0" baseline="0" dirty="0">
                <a:ln>
                  <a:noFill/>
                </a:ln>
                <a:solidFill>
                  <a:srgbClr val="00B050"/>
                </a:solidFill>
                <a:effectLst/>
                <a:latin typeface="Bahnschrift" panose="020B0502040204020203" pitchFamily="34" charset="0"/>
              </a:rPr>
              <a:t>Google </a:t>
            </a:r>
            <a:r>
              <a:rPr kumimoji="0" lang="en-US" altLang="en-US" sz="2400" b="1" i="0" u="none" strike="noStrike" cap="none" normalizeH="0" baseline="0" dirty="0" err="1">
                <a:ln>
                  <a:noFill/>
                </a:ln>
                <a:solidFill>
                  <a:srgbClr val="00B050"/>
                </a:solidFill>
                <a:effectLst/>
                <a:latin typeface="Bahnschrift" panose="020B0502040204020203" pitchFamily="34" charset="0"/>
              </a:rPr>
              <a:t>Colab</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Used as the development environment</a:t>
            </a:r>
            <a:br>
              <a:rPr kumimoji="0" lang="en-US" altLang="en-US" sz="2400" b="0" i="0" u="none" strike="noStrike" cap="none" normalizeH="0" baseline="0" dirty="0">
                <a:ln>
                  <a:noFill/>
                </a:ln>
                <a:solidFill>
                  <a:schemeClr val="tx1"/>
                </a:solidFill>
                <a:effectLst/>
                <a:latin typeface="Bahnschrift" panose="020B0502040204020203" pitchFamily="34" charset="0"/>
              </a:rPr>
            </a:br>
            <a:r>
              <a:rPr kumimoji="0" lang="en-US" altLang="en-US" sz="2400" b="0" i="0" u="none" strike="noStrike" cap="none" normalizeH="0" baseline="0" dirty="0">
                <a:ln>
                  <a:noFill/>
                </a:ln>
                <a:solidFill>
                  <a:schemeClr val="tx1"/>
                </a:solidFill>
                <a:effectLst/>
                <a:latin typeface="Bahnschrift" panose="020B0502040204020203" pitchFamily="34" charset="0"/>
              </a:rPr>
              <a:t>https://colab.research.google.com</a:t>
            </a:r>
          </a:p>
        </p:txBody>
      </p:sp>
      <p:sp>
        <p:nvSpPr>
          <p:cNvPr id="4" name="Rectangle 3">
            <a:extLst>
              <a:ext uri="{FF2B5EF4-FFF2-40B4-BE49-F238E27FC236}">
                <a16:creationId xmlns:a16="http://schemas.microsoft.com/office/drawing/2014/main" id="{305BB01F-A764-B0C0-82EB-B86B7BE230CD}"/>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8000" b="1" dirty="0">
                <a:solidFill>
                  <a:srgbClr val="002060"/>
                </a:solidFill>
                <a:latin typeface="Eras Demi ITC" panose="020B0805030504020804" pitchFamily="34" charset="0"/>
                <a:cs typeface="Arial" panose="020B0604020202020204" pitchFamily="34" charset="0"/>
              </a:rPr>
              <a:t>THANK YOU</a:t>
            </a:r>
          </a:p>
        </p:txBody>
      </p:sp>
      <p:sp>
        <p:nvSpPr>
          <p:cNvPr id="3" name="Rectangle 2">
            <a:extLst>
              <a:ext uri="{FF2B5EF4-FFF2-40B4-BE49-F238E27FC236}">
                <a16:creationId xmlns:a16="http://schemas.microsoft.com/office/drawing/2014/main" id="{9752ED67-5B3E-994D-ACCC-340F1817D835}"/>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28971"/>
            <a:ext cx="10515600" cy="1325563"/>
          </a:xfrm>
        </p:spPr>
        <p:txBody>
          <a:bodyPr/>
          <a:lstStyle/>
          <a:p>
            <a:r>
              <a:rPr lang="en-US" b="1" dirty="0">
                <a:solidFill>
                  <a:schemeClr val="accent2"/>
                </a:solidFill>
                <a:latin typeface="Arial Rounded MT Bold" panose="020F070403050403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214004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
        <p:nvSpPr>
          <p:cNvPr id="6" name="Rectangle 5">
            <a:extLst>
              <a:ext uri="{FF2B5EF4-FFF2-40B4-BE49-F238E27FC236}">
                <a16:creationId xmlns:a16="http://schemas.microsoft.com/office/drawing/2014/main" id="{11BF2923-EE79-3480-2EA5-505A6D9278F9}"/>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48929" y="845849"/>
            <a:ext cx="8761413" cy="706964"/>
          </a:xfrm>
        </p:spPr>
        <p:txBody>
          <a:bodyPr>
            <a:normAutofit fontScale="90000"/>
          </a:bodyPr>
          <a:lstStyle/>
          <a:p>
            <a:r>
              <a:rPr lang="en-US" sz="4400" dirty="0">
                <a:solidFill>
                  <a:schemeClr val="accent2"/>
                </a:solidFill>
                <a:latin typeface="Arial Rounded MT Bold" panose="020F0704030504030204" pitchFamily="34" charset="0"/>
              </a:rPr>
              <a:t>PROBLEM STATEMENT</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48929" y="2349906"/>
            <a:ext cx="10597115" cy="4554104"/>
          </a:xfrm>
        </p:spPr>
        <p:txBody>
          <a:bodyPr>
            <a:normAutofit/>
          </a:bodyPr>
          <a:lstStyle/>
          <a:p>
            <a:pPr marL="305435" indent="-305435"/>
            <a:r>
              <a:rPr lang="en-US" sz="2400" b="1" dirty="0">
                <a:latin typeface="Bahnschrift" panose="020B0502040204020203" pitchFamily="34" charset="0"/>
              </a:rPr>
              <a:t>This project aims to predict whether an employee earns more than 50K per year based on demographic and work-related attributes.
It addresses the need for automated salary class prediction using historical data.
The model uses the UCI Adult dataset and applies machine learning algorithms for classification.
By analyzing factors like age, education, hours worked, and more, it classifies income as &gt;50K or &lt;=50K.
This can help HR professionals and analysts in quick salary segmentation.</a:t>
            </a:r>
            <a:endParaRPr lang="en-IN" sz="2400" b="1" dirty="0">
              <a:latin typeface="Bahnschrift" panose="020B0502040204020203" pitchFamily="34" charset="0"/>
            </a:endParaRPr>
          </a:p>
        </p:txBody>
      </p:sp>
      <p:sp>
        <p:nvSpPr>
          <p:cNvPr id="3" name="Rectangle 2">
            <a:extLst>
              <a:ext uri="{FF2B5EF4-FFF2-40B4-BE49-F238E27FC236}">
                <a16:creationId xmlns:a16="http://schemas.microsoft.com/office/drawing/2014/main" id="{1229F5B7-DFEF-ECC4-FD86-333BB925C2EB}"/>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38200"/>
            <a:ext cx="11029616" cy="530296"/>
          </a:xfrm>
        </p:spPr>
        <p:txBody>
          <a:bodyPr>
            <a:noAutofit/>
          </a:bodyPr>
          <a:lstStyle/>
          <a:p>
            <a:r>
              <a:rPr lang="en-US" dirty="0">
                <a:solidFill>
                  <a:schemeClr val="accent2"/>
                </a:solidFill>
                <a:latin typeface="Arial Rounded MT Bold" panose="020F0704030504030204" pitchFamily="34" charset="0"/>
                <a:cs typeface="Calibri Light"/>
              </a:rPr>
              <a:t>SYSTEM APPROACH</a:t>
            </a:r>
          </a:p>
        </p:txBody>
      </p:sp>
      <p:sp>
        <p:nvSpPr>
          <p:cNvPr id="6" name="Rectangle 3">
            <a:extLst>
              <a:ext uri="{FF2B5EF4-FFF2-40B4-BE49-F238E27FC236}">
                <a16:creationId xmlns:a16="http://schemas.microsoft.com/office/drawing/2014/main" id="{AB89C442-DDC3-AC79-B0D6-279A1A176F79}"/>
              </a:ext>
            </a:extLst>
          </p:cNvPr>
          <p:cNvSpPr>
            <a:spLocks noGrp="1" noChangeArrowheads="1"/>
          </p:cNvSpPr>
          <p:nvPr>
            <p:ph idx="1"/>
          </p:nvPr>
        </p:nvSpPr>
        <p:spPr bwMode="auto">
          <a:xfrm>
            <a:off x="582114" y="2241353"/>
            <a:ext cx="583204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strike="noStrike" cap="none" normalizeH="0" baseline="0" dirty="0">
                <a:ln>
                  <a:noFill/>
                </a:ln>
                <a:solidFill>
                  <a:schemeClr val="accent6">
                    <a:lumMod val="50000"/>
                  </a:schemeClr>
                </a:solidFill>
                <a:effectLst/>
                <a:latin typeface="Bahnschrift" panose="020B0502040204020203" pitchFamily="34" charset="0"/>
              </a:rPr>
              <a:t>System Requirements</a:t>
            </a:r>
            <a:r>
              <a:rPr kumimoji="0" lang="en-US" altLang="en-US" sz="2400" i="0" strike="noStrike" cap="none" normalizeH="0" baseline="0" dirty="0">
                <a:ln>
                  <a:noFill/>
                </a:ln>
                <a:solidFill>
                  <a:schemeClr val="tx1"/>
                </a:solidFill>
                <a:effectLst/>
                <a:latin typeface="Bahnschrift" panose="020B0502040204020203" pitchFamily="34" charset="0"/>
              </a:rPr>
              <a:t>:</a:t>
            </a:r>
          </a:p>
          <a:p>
            <a:pPr marR="0" lvl="0" algn="l" defTabSz="914400" rtl="0" eaLnBrk="0" fontAlgn="base" latinLnBrk="0" hangingPunct="0">
              <a:lnSpc>
                <a:spcPct val="100000"/>
              </a:lnSpc>
              <a:spcBef>
                <a:spcPct val="0"/>
              </a:spcBef>
              <a:spcAft>
                <a:spcPct val="0"/>
              </a:spcAft>
              <a:buClr>
                <a:srgbClr val="00B050"/>
              </a:buClr>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Bahnschrift" panose="020B0502040204020203" pitchFamily="34" charset="0"/>
              </a:rPr>
              <a:t>Platform: Google </a:t>
            </a:r>
            <a:r>
              <a:rPr kumimoji="0" lang="en-US" altLang="en-US" sz="2000" b="1" i="0" u="none" strike="noStrike" cap="none" normalizeH="0" baseline="0" dirty="0" err="1">
                <a:ln>
                  <a:noFill/>
                </a:ln>
                <a:solidFill>
                  <a:schemeClr val="tx1"/>
                </a:solidFill>
                <a:effectLst/>
                <a:latin typeface="Bahnschrift" panose="020B0502040204020203" pitchFamily="34" charset="0"/>
              </a:rPr>
              <a:t>Colab</a:t>
            </a:r>
            <a:r>
              <a:rPr kumimoji="0" lang="en-US" altLang="en-US" sz="2000" b="1" i="0" u="none" strike="noStrike" cap="none" normalizeH="0" baseline="0" dirty="0">
                <a:ln>
                  <a:noFill/>
                </a:ln>
                <a:solidFill>
                  <a:schemeClr val="tx1"/>
                </a:solidFill>
                <a:effectLst/>
                <a:latin typeface="Bahnschrift" panose="020B0502040204020203" pitchFamily="34" charset="0"/>
              </a:rPr>
              <a:t> / </a:t>
            </a:r>
            <a:r>
              <a:rPr kumimoji="0" lang="en-US" altLang="en-US" sz="2000" b="1" i="0" u="none" strike="noStrike" cap="none" normalizeH="0" baseline="0" dirty="0" err="1">
                <a:ln>
                  <a:noFill/>
                </a:ln>
                <a:solidFill>
                  <a:schemeClr val="tx1"/>
                </a:solidFill>
                <a:effectLst/>
                <a:latin typeface="Bahnschrift" panose="020B0502040204020203" pitchFamily="34" charset="0"/>
              </a:rPr>
              <a:t>Jupyter</a:t>
            </a:r>
            <a:r>
              <a:rPr kumimoji="0" lang="en-US" altLang="en-US" sz="2000" b="1" i="0" u="none" strike="noStrike" cap="none" normalizeH="0" baseline="0" dirty="0">
                <a:ln>
                  <a:noFill/>
                </a:ln>
                <a:solidFill>
                  <a:schemeClr val="tx1"/>
                </a:solidFill>
                <a:effectLst/>
                <a:latin typeface="Bahnschrift" panose="020B0502040204020203" pitchFamily="34" charset="0"/>
              </a:rPr>
              <a:t> Notebook</a:t>
            </a:r>
          </a:p>
          <a:p>
            <a:pPr marR="0" lvl="0" algn="l" defTabSz="914400" rtl="0" eaLnBrk="0" fontAlgn="base" latinLnBrk="0" hangingPunct="0">
              <a:lnSpc>
                <a:spcPct val="100000"/>
              </a:lnSpc>
              <a:spcBef>
                <a:spcPct val="0"/>
              </a:spcBef>
              <a:spcAft>
                <a:spcPct val="0"/>
              </a:spcAft>
              <a:buClr>
                <a:srgbClr val="00B050"/>
              </a:buClr>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Bahnschrift" panose="020B0502040204020203" pitchFamily="34" charset="0"/>
              </a:rPr>
              <a:t>Python 3.8+</a:t>
            </a:r>
          </a:p>
          <a:p>
            <a:pPr marR="0" lvl="0" algn="l" defTabSz="914400" rtl="0" eaLnBrk="0" fontAlgn="base" latinLnBrk="0" hangingPunct="0">
              <a:lnSpc>
                <a:spcPct val="100000"/>
              </a:lnSpc>
              <a:spcBef>
                <a:spcPct val="0"/>
              </a:spcBef>
              <a:spcAft>
                <a:spcPct val="0"/>
              </a:spcAft>
              <a:buClr>
                <a:srgbClr val="00B050"/>
              </a:buClr>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Bahnschrift" panose="020B0502040204020203" pitchFamily="34" charset="0"/>
              </a:rPr>
              <a:t>RAM: 4 GB minimum</a:t>
            </a:r>
          </a:p>
          <a:p>
            <a:pPr marR="0" lvl="0" algn="l" defTabSz="914400" rtl="0" eaLnBrk="0" fontAlgn="base" latinLnBrk="0" hangingPunct="0">
              <a:lnSpc>
                <a:spcPct val="100000"/>
              </a:lnSpc>
              <a:spcBef>
                <a:spcPct val="0"/>
              </a:spcBef>
              <a:spcAft>
                <a:spcPct val="0"/>
              </a:spcAft>
              <a:buClr>
                <a:srgbClr val="00B050"/>
              </a:buClr>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Bahnschrift" panose="020B0502040204020203" pitchFamily="34" charset="0"/>
              </a:rPr>
              <a:t>Compatible with Windows/Linux/macOS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strike="noStrike" cap="none" normalizeH="0" baseline="0" dirty="0">
                <a:ln>
                  <a:noFill/>
                </a:ln>
                <a:solidFill>
                  <a:schemeClr val="accent6">
                    <a:lumMod val="50000"/>
                  </a:schemeClr>
                </a:solidFill>
                <a:effectLst/>
                <a:latin typeface="Bahnschrift" panose="020B0502040204020203" pitchFamily="34" charset="0"/>
              </a:rPr>
              <a:t>Libraries Required:</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ahnschrift" panose="020B0502040204020203" pitchFamily="34" charset="0"/>
              </a:rPr>
              <a:t>pandas, </a:t>
            </a:r>
            <a:r>
              <a:rPr kumimoji="0" lang="en-US" altLang="en-US" sz="2000" b="1" i="0" u="none" strike="noStrike" cap="none" normalizeH="0" baseline="0" dirty="0" err="1">
                <a:ln>
                  <a:noFill/>
                </a:ln>
                <a:solidFill>
                  <a:schemeClr val="tx1"/>
                </a:solidFill>
                <a:effectLst/>
                <a:latin typeface="Bahnschrift" panose="020B0502040204020203" pitchFamily="34" charset="0"/>
              </a:rPr>
              <a:t>numpy</a:t>
            </a:r>
            <a:r>
              <a:rPr kumimoji="0" lang="en-US" altLang="en-US" sz="2000" b="1" i="0" u="none" strike="noStrike" cap="none" normalizeH="0" baseline="0" dirty="0">
                <a:ln>
                  <a:noFill/>
                </a:ln>
                <a:solidFill>
                  <a:schemeClr val="tx1"/>
                </a:solidFill>
                <a:effectLst/>
                <a:latin typeface="Bahnschrift" panose="020B0502040204020203" pitchFamily="34" charset="0"/>
              </a:rPr>
              <a:t> — data manipulation</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ahnschrift" panose="020B0502040204020203" pitchFamily="34" charset="0"/>
              </a:rPr>
              <a:t>matplotlib, seaborn — visualization</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Bahnschrift" panose="020B0502040204020203" pitchFamily="34" charset="0"/>
              </a:rPr>
              <a:t>scikit-learn — machine learning (KNN model)</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Bahnschrift" panose="020B0502040204020203" pitchFamily="34" charset="0"/>
              </a:rPr>
              <a:t>joblib</a:t>
            </a:r>
            <a:r>
              <a:rPr kumimoji="0" lang="en-US" altLang="en-US" sz="2000" b="1" i="0" u="none" strike="noStrike" cap="none" normalizeH="0" baseline="0" dirty="0">
                <a:ln>
                  <a:noFill/>
                </a:ln>
                <a:solidFill>
                  <a:schemeClr val="tx1"/>
                </a:solidFill>
                <a:effectLst/>
                <a:latin typeface="Bahnschrift" panose="020B0502040204020203" pitchFamily="34" charset="0"/>
              </a:rPr>
              <a:t> — model saving/loading</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Bahnschrift" panose="020B0502040204020203" pitchFamily="34" charset="0"/>
              </a:rPr>
              <a:t>streamlit</a:t>
            </a:r>
            <a:r>
              <a:rPr kumimoji="0" lang="en-US" altLang="en-US" sz="2000" b="1" i="0" u="none" strike="noStrike" cap="none" normalizeH="0" baseline="0" dirty="0">
                <a:ln>
                  <a:noFill/>
                </a:ln>
                <a:solidFill>
                  <a:schemeClr val="tx1"/>
                </a:solidFill>
                <a:effectLst/>
                <a:latin typeface="Bahnschrift" panose="020B0502040204020203" pitchFamily="34" charset="0"/>
              </a:rPr>
              <a:t> — frontend web app</a:t>
            </a:r>
          </a:p>
          <a:p>
            <a:pPr marR="0" lvl="0" algn="l" defTabSz="914400" rtl="0" eaLnBrk="0" fontAlgn="base" latinLnBrk="0" hangingPunct="0">
              <a:lnSpc>
                <a:spcPct val="100000"/>
              </a:lnSpc>
              <a:spcBef>
                <a:spcPct val="0"/>
              </a:spcBef>
              <a:spcAft>
                <a:spcPct val="0"/>
              </a:spcAft>
              <a:buClr>
                <a:srgbClr val="42BA97"/>
              </a:buClr>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Bahnschrift" panose="020B0502040204020203" pitchFamily="34" charset="0"/>
              </a:rPr>
              <a:t>pyngrok</a:t>
            </a:r>
            <a:r>
              <a:rPr kumimoji="0" lang="en-US" altLang="en-US" sz="2000" b="1" i="0" u="none" strike="noStrike" cap="none" normalizeH="0" baseline="0" dirty="0">
                <a:ln>
                  <a:noFill/>
                </a:ln>
                <a:solidFill>
                  <a:schemeClr val="tx1"/>
                </a:solidFill>
                <a:effectLst/>
                <a:latin typeface="Bahnschrift" panose="020B0502040204020203" pitchFamily="34" charset="0"/>
              </a:rPr>
              <a:t> — public hosting for the app via </a:t>
            </a:r>
            <a:r>
              <a:rPr kumimoji="0" lang="en-US" altLang="en-US" sz="2000" b="1" i="0" u="none" strike="noStrike" cap="none" normalizeH="0" baseline="0" dirty="0" err="1">
                <a:ln>
                  <a:noFill/>
                </a:ln>
                <a:solidFill>
                  <a:schemeClr val="tx1"/>
                </a:solidFill>
                <a:effectLst/>
                <a:latin typeface="Bahnschrift" panose="020B0502040204020203" pitchFamily="34" charset="0"/>
              </a:rPr>
              <a:t>Colab</a:t>
            </a:r>
            <a:endParaRPr kumimoji="0" lang="en-US" altLang="en-US" sz="2000" b="1"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1D1F8BDD-1CBF-BF60-83A5-FBD3AAB87607}"/>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63340" y="944171"/>
            <a:ext cx="8761413" cy="706964"/>
          </a:xfrm>
        </p:spPr>
        <p:txBody>
          <a:bodyPr>
            <a:normAutofit/>
          </a:bodyPr>
          <a:lstStyle/>
          <a:p>
            <a:r>
              <a:rPr lang="en-US" b="1" dirty="0">
                <a:solidFill>
                  <a:srgbClr val="FFC000"/>
                </a:solidFill>
                <a:latin typeface="Arial Rounded MT Bold" panose="020F0704030504030204" pitchFamily="34" charset="0"/>
                <a:ea typeface="+mj-lt"/>
                <a:cs typeface="Arial"/>
              </a:rPr>
              <a:t>ALGORITHM &amp; DEPLOYMENT</a:t>
            </a:r>
            <a:endParaRPr lang="en-US" dirty="0">
              <a:solidFill>
                <a:srgbClr val="FFC000"/>
              </a:solidFill>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400" b="1" dirty="0">
                <a:latin typeface="Bahnschrift Condensed" panose="020B0502040204020203" pitchFamily="34" charset="0"/>
              </a:rPr>
              <a:t> Data collection from UCI Adult dataset (CSV format).
 Data preprocessing (cleaning missing values, encoding).
 Feature selection and splitting data into train/test.
 Model training using algorithms like KNN.
 Model evaluation using accuracy and metrics.
 Model saved using joblib and deployed using Streamlit.
 Shared via Ngrok for external access. </a:t>
            </a:r>
          </a:p>
        </p:txBody>
      </p:sp>
      <p:sp>
        <p:nvSpPr>
          <p:cNvPr id="3" name="Rectangle 2">
            <a:extLst>
              <a:ext uri="{FF2B5EF4-FFF2-40B4-BE49-F238E27FC236}">
                <a16:creationId xmlns:a16="http://schemas.microsoft.com/office/drawing/2014/main" id="{668214B1-4391-0502-A82E-563536246958}"/>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68F4B-B46A-C71A-25AE-81E9F3C4791D}"/>
              </a:ext>
            </a:extLst>
          </p:cNvPr>
          <p:cNvSpPr>
            <a:spLocks noGrp="1"/>
          </p:cNvSpPr>
          <p:nvPr>
            <p:ph type="title"/>
          </p:nvPr>
        </p:nvSpPr>
        <p:spPr>
          <a:xfrm>
            <a:off x="594515" y="836016"/>
            <a:ext cx="8761413" cy="706964"/>
          </a:xfrm>
        </p:spPr>
        <p:txBody>
          <a:bodyPr/>
          <a:lstStyle/>
          <a:p>
            <a:r>
              <a:rPr lang="en-US" b="1" dirty="0">
                <a:solidFill>
                  <a:srgbClr val="FFC000"/>
                </a:solidFill>
                <a:latin typeface="Arial Rounded MT Bold" panose="020F0704030504030204" pitchFamily="34" charset="0"/>
              </a:rPr>
              <a:t>RESULT</a:t>
            </a:r>
            <a:endParaRPr lang="en-IN" b="1" dirty="0">
              <a:solidFill>
                <a:srgbClr val="FFC000"/>
              </a:solidFill>
              <a:latin typeface="Arial Rounded MT Bold" panose="020F0704030504030204" pitchFamily="34" charset="0"/>
            </a:endParaRPr>
          </a:p>
        </p:txBody>
      </p:sp>
      <p:pic>
        <p:nvPicPr>
          <p:cNvPr id="4" name="Content Placeholder 3">
            <a:extLst>
              <a:ext uri="{FF2B5EF4-FFF2-40B4-BE49-F238E27FC236}">
                <a16:creationId xmlns:a16="http://schemas.microsoft.com/office/drawing/2014/main" id="{EE23BB6E-9D2F-3237-774D-2C3060859BC0}"/>
              </a:ext>
            </a:extLst>
          </p:cNvPr>
          <p:cNvPicPr>
            <a:picLocks noGrp="1" noChangeAspect="1"/>
          </p:cNvPicPr>
          <p:nvPr>
            <p:ph idx="1"/>
          </p:nvPr>
        </p:nvPicPr>
        <p:blipFill>
          <a:blip r:embed="rId2"/>
          <a:stretch>
            <a:fillRect/>
          </a:stretch>
        </p:blipFill>
        <p:spPr>
          <a:xfrm>
            <a:off x="1807294" y="2340077"/>
            <a:ext cx="8270771" cy="4395915"/>
          </a:xfrm>
          <a:prstGeom prst="rect">
            <a:avLst/>
          </a:prstGeom>
          <a:effectLst>
            <a:glow rad="50800">
              <a:schemeClr val="accent1">
                <a:alpha val="40000"/>
              </a:schemeClr>
            </a:glow>
            <a:softEdge rad="63500"/>
          </a:effectLst>
        </p:spPr>
      </p:pic>
      <p:sp>
        <p:nvSpPr>
          <p:cNvPr id="5" name="TextBox 4">
            <a:extLst>
              <a:ext uri="{FF2B5EF4-FFF2-40B4-BE49-F238E27FC236}">
                <a16:creationId xmlns:a16="http://schemas.microsoft.com/office/drawing/2014/main" id="{11C67CED-A483-0950-3F12-CAE6E9EEB589}"/>
              </a:ext>
            </a:extLst>
          </p:cNvPr>
          <p:cNvSpPr txBox="1"/>
          <p:nvPr/>
        </p:nvSpPr>
        <p:spPr>
          <a:xfrm>
            <a:off x="3878498" y="1504337"/>
            <a:ext cx="3624710" cy="523220"/>
          </a:xfrm>
          <a:prstGeom prst="rect">
            <a:avLst/>
          </a:prstGeom>
          <a:noFill/>
        </p:spPr>
        <p:txBody>
          <a:bodyPr wrap="none" rtlCol="0">
            <a:spAutoFit/>
          </a:bodyPr>
          <a:lstStyle/>
          <a:p>
            <a:r>
              <a:rPr lang="en-US" sz="2800" b="1" dirty="0">
                <a:solidFill>
                  <a:srgbClr val="92D050"/>
                </a:solidFill>
                <a:latin typeface="Bahnschrift" panose="020B0502040204020203" pitchFamily="34" charset="0"/>
              </a:rPr>
              <a:t>Program Introduction</a:t>
            </a:r>
            <a:endParaRPr lang="en-IN" sz="2800" b="1" dirty="0">
              <a:solidFill>
                <a:srgbClr val="92D050"/>
              </a:solidFill>
              <a:latin typeface="Bahnschrift" panose="020B0502040204020203" pitchFamily="34" charset="0"/>
            </a:endParaRPr>
          </a:p>
        </p:txBody>
      </p:sp>
      <p:sp>
        <p:nvSpPr>
          <p:cNvPr id="6" name="Rectangle 5">
            <a:extLst>
              <a:ext uri="{FF2B5EF4-FFF2-40B4-BE49-F238E27FC236}">
                <a16:creationId xmlns:a16="http://schemas.microsoft.com/office/drawing/2014/main" id="{6DE78920-FAB6-736C-2CFE-4D2194128F0A}"/>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3916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3A83-FCE2-49EA-DA01-E697D9687B03}"/>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C1BBED8-C166-CB60-5279-88D08ED5BCC8}"/>
              </a:ext>
            </a:extLst>
          </p:cNvPr>
          <p:cNvPicPr>
            <a:picLocks noGrp="1" noChangeAspect="1"/>
          </p:cNvPicPr>
          <p:nvPr>
            <p:ph idx="1"/>
          </p:nvPr>
        </p:nvPicPr>
        <p:blipFill>
          <a:blip r:embed="rId2"/>
          <a:stretch>
            <a:fillRect/>
          </a:stretch>
        </p:blipFill>
        <p:spPr>
          <a:xfrm>
            <a:off x="1880736" y="2369575"/>
            <a:ext cx="8254467" cy="4385186"/>
          </a:xfrm>
          <a:prstGeom prst="rect">
            <a:avLst/>
          </a:prstGeom>
          <a:effectLst>
            <a:glow rad="101600">
              <a:schemeClr val="accent1">
                <a:alpha val="40000"/>
              </a:schemeClr>
            </a:glow>
            <a:softEdge rad="25400"/>
          </a:effectLst>
        </p:spPr>
      </p:pic>
      <p:sp>
        <p:nvSpPr>
          <p:cNvPr id="5" name="TextBox 4">
            <a:extLst>
              <a:ext uri="{FF2B5EF4-FFF2-40B4-BE49-F238E27FC236}">
                <a16:creationId xmlns:a16="http://schemas.microsoft.com/office/drawing/2014/main" id="{C4A10ECF-B627-4E65-BFA3-6ADE20369AFF}"/>
              </a:ext>
            </a:extLst>
          </p:cNvPr>
          <p:cNvSpPr txBox="1"/>
          <p:nvPr/>
        </p:nvSpPr>
        <p:spPr>
          <a:xfrm>
            <a:off x="4635584" y="1622321"/>
            <a:ext cx="2406428" cy="523220"/>
          </a:xfrm>
          <a:prstGeom prst="rect">
            <a:avLst/>
          </a:prstGeom>
          <a:noFill/>
        </p:spPr>
        <p:txBody>
          <a:bodyPr wrap="none" rtlCol="0">
            <a:spAutoFit/>
          </a:bodyPr>
          <a:lstStyle/>
          <a:p>
            <a:r>
              <a:rPr lang="en-US" sz="2800" b="1" dirty="0">
                <a:solidFill>
                  <a:srgbClr val="92D050"/>
                </a:solidFill>
                <a:latin typeface="Bahnschrift" panose="020B0502040204020203" pitchFamily="34" charset="0"/>
              </a:rPr>
              <a:t>Accuracy Test</a:t>
            </a:r>
            <a:endParaRPr lang="en-IN" sz="2800" b="1" dirty="0">
              <a:solidFill>
                <a:srgbClr val="92D050"/>
              </a:solidFill>
              <a:latin typeface="Bahnschrift" panose="020B0502040204020203" pitchFamily="34" charset="0"/>
            </a:endParaRPr>
          </a:p>
        </p:txBody>
      </p:sp>
      <p:sp>
        <p:nvSpPr>
          <p:cNvPr id="6" name="Rectangle 5">
            <a:extLst>
              <a:ext uri="{FF2B5EF4-FFF2-40B4-BE49-F238E27FC236}">
                <a16:creationId xmlns:a16="http://schemas.microsoft.com/office/drawing/2014/main" id="{71AF7C60-2F6B-BFFB-84F9-EA7F1E40170B}"/>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249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0DAF-A302-74AB-4E97-B7EF382EABE3}"/>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B8547DCE-08C2-B866-67DF-37B724B89A70}"/>
              </a:ext>
            </a:extLst>
          </p:cNvPr>
          <p:cNvPicPr>
            <a:picLocks noGrp="1" noChangeAspect="1"/>
          </p:cNvPicPr>
          <p:nvPr>
            <p:ph idx="1"/>
          </p:nvPr>
        </p:nvPicPr>
        <p:blipFill>
          <a:blip r:embed="rId2"/>
          <a:stretch>
            <a:fillRect/>
          </a:stretch>
        </p:blipFill>
        <p:spPr>
          <a:xfrm>
            <a:off x="1991782" y="2428569"/>
            <a:ext cx="8076449" cy="4290614"/>
          </a:xfrm>
          <a:prstGeom prst="rect">
            <a:avLst/>
          </a:prstGeom>
          <a:effectLst>
            <a:glow rad="127000">
              <a:schemeClr val="accent1">
                <a:alpha val="40000"/>
              </a:schemeClr>
            </a:glow>
            <a:outerShdw blurRad="50800" dist="50800" dir="5400000" algn="ctr" rotWithShape="0">
              <a:srgbClr val="000000"/>
            </a:outerShdw>
            <a:reflection stA="45000" endPos="0" dir="5400000" sy="-100000" algn="bl" rotWithShape="0"/>
            <a:softEdge rad="50800"/>
          </a:effectLst>
          <a:scene3d>
            <a:camera prst="orthographicFront"/>
            <a:lightRig rig="threePt" dir="t"/>
          </a:scene3d>
          <a:sp3d/>
        </p:spPr>
      </p:pic>
      <p:sp>
        <p:nvSpPr>
          <p:cNvPr id="5" name="TextBox 4">
            <a:extLst>
              <a:ext uri="{FF2B5EF4-FFF2-40B4-BE49-F238E27FC236}">
                <a16:creationId xmlns:a16="http://schemas.microsoft.com/office/drawing/2014/main" id="{E52C05E6-B0CF-EF96-742F-EC31EBF5EA74}"/>
              </a:ext>
            </a:extLst>
          </p:cNvPr>
          <p:cNvSpPr txBox="1"/>
          <p:nvPr/>
        </p:nvSpPr>
        <p:spPr>
          <a:xfrm>
            <a:off x="4645413" y="1661652"/>
            <a:ext cx="2262158" cy="523220"/>
          </a:xfrm>
          <a:prstGeom prst="rect">
            <a:avLst/>
          </a:prstGeom>
          <a:noFill/>
        </p:spPr>
        <p:txBody>
          <a:bodyPr wrap="none" rtlCol="0">
            <a:spAutoFit/>
          </a:bodyPr>
          <a:lstStyle/>
          <a:p>
            <a:r>
              <a:rPr lang="en-US" sz="2800" b="1" dirty="0">
                <a:solidFill>
                  <a:srgbClr val="92D050"/>
                </a:solidFill>
                <a:latin typeface="Bahnschrift" panose="020B0502040204020203" pitchFamily="34" charset="0"/>
              </a:rPr>
              <a:t>App Creation</a:t>
            </a:r>
            <a:endParaRPr lang="en-IN" sz="2800" b="1" dirty="0">
              <a:solidFill>
                <a:srgbClr val="92D050"/>
              </a:solidFill>
              <a:latin typeface="Bahnschrift" panose="020B0502040204020203" pitchFamily="34" charset="0"/>
            </a:endParaRPr>
          </a:p>
        </p:txBody>
      </p:sp>
      <p:sp>
        <p:nvSpPr>
          <p:cNvPr id="6" name="Rectangle 5">
            <a:extLst>
              <a:ext uri="{FF2B5EF4-FFF2-40B4-BE49-F238E27FC236}">
                <a16:creationId xmlns:a16="http://schemas.microsoft.com/office/drawing/2014/main" id="{97CF9C0C-71C1-01F9-924B-275998636AB2}"/>
              </a:ext>
            </a:extLst>
          </p:cNvPr>
          <p:cNvSpPr/>
          <p:nvPr/>
        </p:nvSpPr>
        <p:spPr>
          <a:xfrm>
            <a:off x="10382865" y="6449961"/>
            <a:ext cx="1661651" cy="408039"/>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29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US" b="1" dirty="0">
                <a:solidFill>
                  <a:schemeClr val="accent1"/>
                </a:solidFill>
                <a:latin typeface="Arial Rounded MT Bold" panose="020F0704030504030204" pitchFamily="34" charset="0"/>
                <a:ea typeface="+mj-lt"/>
                <a:cs typeface="Arial"/>
              </a:rPr>
            </a:br>
            <a:endParaRPr lang="en-US" dirty="0">
              <a:latin typeface="Arial Rounded MT Bold" panose="020F0704030504030204" pitchFamily="34" charset="0"/>
            </a:endParaRPr>
          </a:p>
        </p:txBody>
      </p:sp>
      <p:pic>
        <p:nvPicPr>
          <p:cNvPr id="4" name="Content Placeholder 3">
            <a:extLst>
              <a:ext uri="{FF2B5EF4-FFF2-40B4-BE49-F238E27FC236}">
                <a16:creationId xmlns:a16="http://schemas.microsoft.com/office/drawing/2014/main" id="{6CB09FB5-5644-FD28-C8EF-513F9ABDDC77}"/>
              </a:ext>
            </a:extLst>
          </p:cNvPr>
          <p:cNvPicPr>
            <a:picLocks noGrp="1" noChangeAspect="1"/>
          </p:cNvPicPr>
          <p:nvPr>
            <p:ph idx="1"/>
          </p:nvPr>
        </p:nvPicPr>
        <p:blipFill>
          <a:blip r:embed="rId2"/>
          <a:srcRect t="4204"/>
          <a:stretch>
            <a:fillRect/>
          </a:stretch>
        </p:blipFill>
        <p:spPr>
          <a:xfrm>
            <a:off x="1989142" y="2349910"/>
            <a:ext cx="7970936" cy="4295196"/>
          </a:xfrm>
          <a:effectLst>
            <a:glow rad="50800">
              <a:schemeClr val="accent1">
                <a:alpha val="40000"/>
              </a:schemeClr>
            </a:glow>
            <a:softEdge rad="63500"/>
          </a:effectLst>
        </p:spPr>
      </p:pic>
      <p:sp>
        <p:nvSpPr>
          <p:cNvPr id="15" name="TextBox 14">
            <a:extLst>
              <a:ext uri="{FF2B5EF4-FFF2-40B4-BE49-F238E27FC236}">
                <a16:creationId xmlns:a16="http://schemas.microsoft.com/office/drawing/2014/main" id="{80846718-CC51-141E-8DB6-3144D64FC0D5}"/>
              </a:ext>
            </a:extLst>
          </p:cNvPr>
          <p:cNvSpPr txBox="1"/>
          <p:nvPr/>
        </p:nvSpPr>
        <p:spPr>
          <a:xfrm>
            <a:off x="3406548" y="1504337"/>
            <a:ext cx="5317481" cy="523220"/>
          </a:xfrm>
          <a:prstGeom prst="rect">
            <a:avLst/>
          </a:prstGeom>
          <a:noFill/>
        </p:spPr>
        <p:txBody>
          <a:bodyPr wrap="none" rtlCol="0">
            <a:spAutoFit/>
          </a:bodyPr>
          <a:lstStyle/>
          <a:p>
            <a:r>
              <a:rPr lang="en-US" sz="2800" b="1" dirty="0">
                <a:solidFill>
                  <a:srgbClr val="92D050"/>
                </a:solidFill>
                <a:latin typeface="Bahnschrift" panose="020B0502040204020203" pitchFamily="34" charset="0"/>
              </a:rPr>
              <a:t>Employee Salary Prediction App</a:t>
            </a:r>
            <a:endParaRPr lang="en-IN" sz="2800" b="1" dirty="0">
              <a:solidFill>
                <a:srgbClr val="92D050"/>
              </a:solidFill>
              <a:latin typeface="Bahnschrift" panose="020B0502040204020203" pitchFamily="34" charset="0"/>
            </a:endParaRPr>
          </a:p>
        </p:txBody>
      </p:sp>
    </p:spTree>
    <p:extLst>
      <p:ext uri="{BB962C8B-B14F-4D97-AF65-F5344CB8AC3E}">
        <p14:creationId xmlns:p14="http://schemas.microsoft.com/office/powerpoint/2010/main" val="14832933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97</TotalTime>
  <Words>478</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Rounded MT Bold</vt:lpstr>
      <vt:lpstr>Bahnschrift</vt:lpstr>
      <vt:lpstr>Bahnschrift Condensed</vt:lpstr>
      <vt:lpstr>Berlin Sans FB Demi</vt:lpstr>
      <vt:lpstr>Calibri</vt:lpstr>
      <vt:lpstr>Century Gothic</vt:lpstr>
      <vt:lpstr>Eras Demi ITC</vt:lpstr>
      <vt:lpstr>Impact</vt:lpstr>
      <vt:lpstr>Tw Cen MT Condensed</vt:lpstr>
      <vt:lpstr>Wingdings</vt:lpstr>
      <vt:lpstr>Wingdings 3</vt:lpstr>
      <vt:lpstr>Ion Boardroom</vt:lpstr>
      <vt:lpstr>Employee Salary Prediction using Machine Learning</vt:lpstr>
      <vt:lpstr>OUTLINE</vt:lpstr>
      <vt:lpstr>PROBLEM STATEMENT</vt:lpstr>
      <vt:lpstr>SYSTEM APPROACH</vt:lpstr>
      <vt:lpstr>ALGORITHM &amp; DEPLOYMENT</vt:lpstr>
      <vt:lpstr>RESULT</vt:lpstr>
      <vt:lpstr>PowerPoint Presentation</vt:lpstr>
      <vt:lpstr>PowerPoint Presentation</vt:lpstr>
      <vt:lpstr> </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Alins Binu</cp:lastModifiedBy>
  <cp:revision>39</cp:revision>
  <dcterms:created xsi:type="dcterms:W3CDTF">2021-05-26T16:50:10Z</dcterms:created>
  <dcterms:modified xsi:type="dcterms:W3CDTF">2025-07-22T05:53:00Z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