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7"/>
  </p:notesMasterIdLst>
  <p:handoutMasterIdLst>
    <p:handoutMasterId r:id="rId28"/>
  </p:handoutMasterIdLst>
  <p:sldIdLst>
    <p:sldId id="261" r:id="rId3"/>
    <p:sldId id="262" r:id="rId4"/>
    <p:sldId id="267" r:id="rId5"/>
    <p:sldId id="268" r:id="rId6"/>
    <p:sldId id="269" r:id="rId7"/>
    <p:sldId id="280" r:id="rId8"/>
    <p:sldId id="281" r:id="rId9"/>
    <p:sldId id="282" r:id="rId10"/>
    <p:sldId id="264" r:id="rId11"/>
    <p:sldId id="270" r:id="rId12"/>
    <p:sldId id="271" r:id="rId13"/>
    <p:sldId id="272" r:id="rId14"/>
    <p:sldId id="273" r:id="rId15"/>
    <p:sldId id="275" r:id="rId16"/>
    <p:sldId id="274" r:id="rId17"/>
    <p:sldId id="276" r:id="rId18"/>
    <p:sldId id="277" r:id="rId19"/>
    <p:sldId id="283" r:id="rId20"/>
    <p:sldId id="284" r:id="rId21"/>
    <p:sldId id="285" r:id="rId22"/>
    <p:sldId id="286" r:id="rId23"/>
    <p:sldId id="278" r:id="rId24"/>
    <p:sldId id="265" r:id="rId25"/>
    <p:sldId id="279" r:id="rId2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66" autoAdjust="0"/>
    <p:restoredTop sz="94652"/>
  </p:normalViewPr>
  <p:slideViewPr>
    <p:cSldViewPr snapToGrid="0" snapToObjects="1">
      <p:cViewPr varScale="1">
        <p:scale>
          <a:sx n="134" d="100"/>
          <a:sy n="134" d="100"/>
        </p:scale>
        <p:origin x="7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22-03-2024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22-03-2024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5841B-26D5-A148-9974-F3723C7F22C3}" type="datetime1">
              <a:rPr lang="nl-BE" smtClean="0"/>
              <a:t>22/03/2024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DA3B-269F-0145-B69F-4430A10EF83F}" type="datetime1">
              <a:rPr lang="nl-BE" smtClean="0"/>
              <a:t>22/03/2024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16D7-E67B-9741-83C7-A577C3DA8ACC}" type="datetime1">
              <a:rPr lang="nl-BE" smtClean="0"/>
              <a:t>22/03/2024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BBECF-12AB-B341-A39E-155CF6C0555C}" type="datetime1">
              <a:rPr lang="nl-BE" smtClean="0"/>
              <a:t>22/03/2024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nl-NL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D34D8-18F0-4748-A1D6-358AF3BCB82B}" type="datetime1">
              <a:rPr lang="nl-BE" smtClean="0"/>
              <a:t>22/03/2024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nl-NL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3CB8-500C-2E4B-B0D3-9DC27B868875}" type="datetime1">
              <a:rPr lang="nl-BE" smtClean="0"/>
              <a:t>22/03/2024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021B-F65A-7349-ABF4-B4520E5CB143}" type="datetime1">
              <a:rPr lang="nl-BE" smtClean="0"/>
              <a:t>22/03/2024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69A7-5F50-9642-A13C-EB0042410F8D}" type="datetime1">
              <a:rPr lang="nl-BE" smtClean="0"/>
              <a:t>22/03/2024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81B8-6A75-0F46-A350-6055B3F8327A}" type="datetime1">
              <a:rPr lang="nl-BE" smtClean="0"/>
              <a:t>22/03/2024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CCB1-DBF5-174F-B799-8BB50F6A9FB6}" type="datetime1">
              <a:rPr lang="nl-BE" smtClean="0"/>
              <a:t>22/03/2024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EA54FD9F-4B2B-954E-A77B-81EE79CD2FB1}" type="datetime1">
              <a:rPr lang="nl-BE" smtClean="0"/>
              <a:t>22/03/2024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 dirty="0"/>
              <a:t>Computerwetenschappen - DTAI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04239E4-A5DD-5441-88AD-DDA6434ECD71}" type="datetime1">
              <a:rPr lang="nl-BE" smtClean="0"/>
              <a:t>22/03/2024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 dirty="0"/>
              <a:t>Computerwetenschappen - DTAI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7" y="1080000"/>
            <a:ext cx="11440411" cy="4024798"/>
          </a:xfrm>
        </p:spPr>
        <p:txBody>
          <a:bodyPr>
            <a:normAutofit/>
          </a:bodyPr>
          <a:lstStyle/>
          <a:p>
            <a:r>
              <a:rPr lang="en-US" b="1" dirty="0"/>
              <a:t>Thesis: </a:t>
            </a:r>
            <a:r>
              <a:rPr lang="nl-BE" dirty="0"/>
              <a:t>Enforcing creative constraints in autoregressive language models during generation for musical parodies</a:t>
            </a:r>
            <a:endParaRPr lang="en-US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575999" y="5392800"/>
            <a:ext cx="6749140" cy="1236600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en-US" b="1" dirty="0"/>
              <a:t>Second Intermediate Presentation | 19.12.23</a:t>
            </a:r>
          </a:p>
          <a:p>
            <a:pPr>
              <a:spcBef>
                <a:spcPts val="400"/>
              </a:spcBef>
            </a:pPr>
            <a:r>
              <a:rPr lang="en-US" dirty="0"/>
              <a:t>Anton </a:t>
            </a:r>
            <a:r>
              <a:rPr lang="en-US" dirty="0" err="1"/>
              <a:t>Lintermans</a:t>
            </a:r>
            <a:endParaRPr lang="en-US" dirty="0"/>
          </a:p>
          <a:p>
            <a:pPr>
              <a:spcBef>
                <a:spcPts val="400"/>
              </a:spcBef>
            </a:pPr>
            <a:r>
              <a:rPr lang="en-US" dirty="0"/>
              <a:t>Prof. De </a:t>
            </a:r>
            <a:r>
              <a:rPr lang="en-US" dirty="0" err="1"/>
              <a:t>Raedt</a:t>
            </a:r>
            <a:r>
              <a:rPr lang="en-US" dirty="0"/>
              <a:t> | T. Winters</a:t>
            </a:r>
          </a:p>
        </p:txBody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E76E26B0-FA39-B696-FBE0-2650511CD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Hoe goed zijn huidige </a:t>
            </a:r>
            <a:r>
              <a:rPr lang="nl-NL" dirty="0" err="1"/>
              <a:t>LLM’s</a:t>
            </a:r>
            <a:r>
              <a:rPr lang="nl-NL" dirty="0"/>
              <a:t> in het generen van parodieën</a:t>
            </a:r>
          </a:p>
          <a:p>
            <a:r>
              <a:rPr lang="nl-NL" dirty="0"/>
              <a:t>Taylor Swift – “Is </a:t>
            </a:r>
            <a:r>
              <a:rPr lang="nl-NL" dirty="0" err="1"/>
              <a:t>it</a:t>
            </a:r>
            <a:r>
              <a:rPr lang="nl-NL" dirty="0"/>
              <a:t> over </a:t>
            </a:r>
            <a:r>
              <a:rPr lang="nl-NL" dirty="0" err="1"/>
              <a:t>now</a:t>
            </a:r>
            <a:r>
              <a:rPr lang="nl-NL" dirty="0"/>
              <a:t>”</a:t>
            </a:r>
          </a:p>
          <a:p>
            <a:r>
              <a:rPr lang="nl-BE" dirty="0"/>
              <a:t>“how crazy pineapple on a pizza is”</a:t>
            </a:r>
          </a:p>
          <a:p>
            <a:r>
              <a:rPr lang="nl-BE" dirty="0"/>
              <a:t>Met en zonder expliciet vermelden van constraints (EX)</a:t>
            </a:r>
            <a:endParaRPr lang="nl-NL" dirty="0"/>
          </a:p>
          <a:p>
            <a:r>
              <a:rPr lang="nl-NL" b="1" dirty="0" err="1"/>
              <a:t>ChatGPT</a:t>
            </a:r>
            <a:r>
              <a:rPr lang="nl-NL" b="1" dirty="0"/>
              <a:t> (3.5): </a:t>
            </a:r>
          </a:p>
          <a:p>
            <a:pPr lvl="1"/>
            <a:r>
              <a:rPr lang="nl-NL" u="sng" dirty="0"/>
              <a:t>Zonder EX</a:t>
            </a:r>
            <a:r>
              <a:rPr lang="nl-NL" dirty="0"/>
              <a:t>: 46/59 lijnen gegenereerd </a:t>
            </a:r>
            <a:r>
              <a:rPr lang="nl-NL" dirty="0">
                <a:sym typeface="Wingdings" pitchFamily="2" charset="2"/>
              </a:rPr>
              <a:t> 18/46 correct aantal lettergrepen (</a:t>
            </a:r>
            <a:r>
              <a:rPr lang="nl-NL" dirty="0" err="1">
                <a:sym typeface="Wingdings" pitchFamily="2" charset="2"/>
              </a:rPr>
              <a:t>avg</a:t>
            </a:r>
            <a:r>
              <a:rPr lang="nl-NL" dirty="0">
                <a:sym typeface="Wingdings" pitchFamily="2" charset="2"/>
              </a:rPr>
              <a:t>. </a:t>
            </a:r>
            <a:r>
              <a:rPr lang="nl-NL" dirty="0" err="1">
                <a:sym typeface="Wingdings" pitchFamily="2" charset="2"/>
              </a:rPr>
              <a:t>diff</a:t>
            </a:r>
            <a:r>
              <a:rPr lang="nl-NL" dirty="0">
                <a:sym typeface="Wingdings" pitchFamily="2" charset="2"/>
              </a:rPr>
              <a:t>. 1.5)</a:t>
            </a:r>
          </a:p>
          <a:p>
            <a:pPr lvl="1"/>
            <a:r>
              <a:rPr lang="nl-NL" u="sng" dirty="0">
                <a:sym typeface="Wingdings" pitchFamily="2" charset="2"/>
              </a:rPr>
              <a:t>Met EX</a:t>
            </a:r>
            <a:r>
              <a:rPr lang="nl-NL" dirty="0">
                <a:sym typeface="Wingdings" pitchFamily="2" charset="2"/>
              </a:rPr>
              <a:t>: 60/59 lijnen gegenereerd  37/59 correct aantal lettergrepen (</a:t>
            </a:r>
            <a:r>
              <a:rPr lang="nl-NL" dirty="0" err="1">
                <a:sym typeface="Wingdings" pitchFamily="2" charset="2"/>
              </a:rPr>
              <a:t>avg</a:t>
            </a:r>
            <a:r>
              <a:rPr lang="nl-NL" dirty="0">
                <a:sym typeface="Wingdings" pitchFamily="2" charset="2"/>
              </a:rPr>
              <a:t>. </a:t>
            </a:r>
            <a:r>
              <a:rPr lang="nl-NL" dirty="0" err="1">
                <a:sym typeface="Wingdings" pitchFamily="2" charset="2"/>
              </a:rPr>
              <a:t>Diff</a:t>
            </a:r>
            <a:r>
              <a:rPr lang="nl-NL" dirty="0">
                <a:sym typeface="Wingdings" pitchFamily="2" charset="2"/>
              </a:rPr>
              <a:t>. 0.6)</a:t>
            </a:r>
          </a:p>
          <a:p>
            <a:pPr lvl="1"/>
            <a:r>
              <a:rPr lang="nl-NL" dirty="0">
                <a:sym typeface="Wingdings" pitchFamily="2" charset="2"/>
              </a:rPr>
              <a:t>Beide al vrij grappig, goede tekst, veel van de rijmen behouden, het onderwerp goed besproken</a:t>
            </a:r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ED9DF15-96EE-5710-245B-76B59F85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341D2D9-08BB-FC25-5EF7-48056338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2BC2315-10A7-D10C-5C28-E5FAA01D2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Huidig</a:t>
            </a:r>
            <a:r>
              <a:rPr lang="en-US" b="1" dirty="0"/>
              <a:t> </a:t>
            </a:r>
            <a:r>
              <a:rPr lang="en-US" b="1" dirty="0" err="1"/>
              <a:t>onderzoek</a:t>
            </a:r>
            <a:r>
              <a:rPr lang="en-US" b="1" dirty="0"/>
              <a:t>: </a:t>
            </a:r>
            <a:r>
              <a:rPr lang="en-US" dirty="0"/>
              <a:t>Focus op syllable constraint</a:t>
            </a:r>
          </a:p>
        </p:txBody>
      </p:sp>
    </p:spTree>
    <p:extLst>
      <p:ext uri="{BB962C8B-B14F-4D97-AF65-F5344CB8AC3E}">
        <p14:creationId xmlns:p14="http://schemas.microsoft.com/office/powerpoint/2010/main" val="3822058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E76E26B0-FA39-B696-FBE0-2650511CD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b="1" dirty="0"/>
              <a:t>BARD (</a:t>
            </a:r>
            <a:r>
              <a:rPr lang="nl-NL" b="1" dirty="0" err="1"/>
              <a:t>with</a:t>
            </a:r>
            <a:r>
              <a:rPr lang="nl-NL" b="1" dirty="0"/>
              <a:t> GEMINI): </a:t>
            </a:r>
          </a:p>
          <a:p>
            <a:pPr lvl="1"/>
            <a:r>
              <a:rPr lang="nl-NL" u="sng" dirty="0"/>
              <a:t>Zonder EX</a:t>
            </a:r>
            <a:r>
              <a:rPr lang="nl-NL" dirty="0"/>
              <a:t>: 57/59 lijnen gegenereerd </a:t>
            </a:r>
            <a:r>
              <a:rPr lang="nl-NL" dirty="0">
                <a:sym typeface="Wingdings" pitchFamily="2" charset="2"/>
              </a:rPr>
              <a:t> 28/57 correct aantal lettergrepen (</a:t>
            </a:r>
            <a:r>
              <a:rPr lang="nl-NL" dirty="0" err="1">
                <a:sym typeface="Wingdings" pitchFamily="2" charset="2"/>
              </a:rPr>
              <a:t>avg</a:t>
            </a:r>
            <a:r>
              <a:rPr lang="nl-NL" dirty="0">
                <a:sym typeface="Wingdings" pitchFamily="2" charset="2"/>
              </a:rPr>
              <a:t>. </a:t>
            </a:r>
            <a:r>
              <a:rPr lang="nl-NL" dirty="0" err="1">
                <a:sym typeface="Wingdings" pitchFamily="2" charset="2"/>
              </a:rPr>
              <a:t>diff</a:t>
            </a:r>
            <a:r>
              <a:rPr lang="nl-NL" dirty="0">
                <a:sym typeface="Wingdings" pitchFamily="2" charset="2"/>
              </a:rPr>
              <a:t>. 1.23)</a:t>
            </a:r>
          </a:p>
          <a:p>
            <a:pPr lvl="1"/>
            <a:r>
              <a:rPr lang="nl-NL" u="sng" dirty="0">
                <a:sym typeface="Wingdings" pitchFamily="2" charset="2"/>
              </a:rPr>
              <a:t>Met EX</a:t>
            </a:r>
            <a:r>
              <a:rPr lang="nl-NL" dirty="0">
                <a:sym typeface="Wingdings" pitchFamily="2" charset="2"/>
              </a:rPr>
              <a:t>: 59/59 lijnen gegenereerd  24/59 &amp; 27/59 correct aantal lettergrepen (</a:t>
            </a:r>
            <a:r>
              <a:rPr lang="nl-NL" dirty="0" err="1">
                <a:sym typeface="Wingdings" pitchFamily="2" charset="2"/>
              </a:rPr>
              <a:t>avg</a:t>
            </a:r>
            <a:r>
              <a:rPr lang="nl-NL" dirty="0">
                <a:sym typeface="Wingdings" pitchFamily="2" charset="2"/>
              </a:rPr>
              <a:t>. </a:t>
            </a:r>
            <a:r>
              <a:rPr lang="nl-NL" dirty="0" err="1">
                <a:sym typeface="Wingdings" pitchFamily="2" charset="2"/>
              </a:rPr>
              <a:t>diff</a:t>
            </a:r>
            <a:r>
              <a:rPr lang="nl-NL" dirty="0">
                <a:sym typeface="Wingdings" pitchFamily="2" charset="2"/>
              </a:rPr>
              <a:t>. 1.67 &amp; 1.99)</a:t>
            </a:r>
          </a:p>
          <a:p>
            <a:pPr lvl="1"/>
            <a:r>
              <a:rPr lang="nl-NL" dirty="0">
                <a:sym typeface="Wingdings" pitchFamily="2" charset="2"/>
              </a:rPr>
              <a:t>Beide al vrij grappig, goede tekst, veel van de rijmen behouden, het onderwerp goed besproken</a:t>
            </a:r>
          </a:p>
          <a:p>
            <a:r>
              <a:rPr lang="nl-NL" b="1" dirty="0" err="1">
                <a:sym typeface="Wingdings" pitchFamily="2" charset="2"/>
              </a:rPr>
              <a:t>Llama</a:t>
            </a:r>
            <a:r>
              <a:rPr lang="nl-NL" b="1" dirty="0">
                <a:sym typeface="Wingdings" pitchFamily="2" charset="2"/>
              </a:rPr>
              <a:t> 2 (70b chat):</a:t>
            </a:r>
          </a:p>
          <a:p>
            <a:pPr lvl="1"/>
            <a:r>
              <a:rPr lang="nl-NL" u="sng" dirty="0"/>
              <a:t>Zonder EX</a:t>
            </a:r>
            <a:r>
              <a:rPr lang="nl-NL" dirty="0"/>
              <a:t>: 49/59 lijnen gegenereerd </a:t>
            </a:r>
            <a:r>
              <a:rPr lang="nl-NL" dirty="0">
                <a:sym typeface="Wingdings" pitchFamily="2" charset="2"/>
              </a:rPr>
              <a:t> 23/49 correct aantal lettergrepen (</a:t>
            </a:r>
            <a:r>
              <a:rPr lang="nl-NL" dirty="0" err="1">
                <a:sym typeface="Wingdings" pitchFamily="2" charset="2"/>
              </a:rPr>
              <a:t>avg</a:t>
            </a:r>
            <a:r>
              <a:rPr lang="nl-NL" dirty="0">
                <a:sym typeface="Wingdings" pitchFamily="2" charset="2"/>
              </a:rPr>
              <a:t>. </a:t>
            </a:r>
            <a:r>
              <a:rPr lang="nl-NL" dirty="0" err="1">
                <a:sym typeface="Wingdings" pitchFamily="2" charset="2"/>
              </a:rPr>
              <a:t>diff</a:t>
            </a:r>
            <a:r>
              <a:rPr lang="nl-NL" dirty="0">
                <a:sym typeface="Wingdings" pitchFamily="2" charset="2"/>
              </a:rPr>
              <a:t>. 1.73)</a:t>
            </a:r>
          </a:p>
          <a:p>
            <a:pPr lvl="1"/>
            <a:r>
              <a:rPr lang="nl-NL" u="sng" dirty="0">
                <a:sym typeface="Wingdings" pitchFamily="2" charset="2"/>
              </a:rPr>
              <a:t>Met EX</a:t>
            </a:r>
            <a:r>
              <a:rPr lang="nl-NL" dirty="0">
                <a:sym typeface="Wingdings" pitchFamily="2" charset="2"/>
              </a:rPr>
              <a:t>: 56/59 lijnen gegenereerd  40/56 correct aantal lettergrepen (</a:t>
            </a:r>
            <a:r>
              <a:rPr lang="nl-NL" dirty="0" err="1">
                <a:sym typeface="Wingdings" pitchFamily="2" charset="2"/>
              </a:rPr>
              <a:t>avg</a:t>
            </a:r>
            <a:r>
              <a:rPr lang="nl-NL" dirty="0">
                <a:sym typeface="Wingdings" pitchFamily="2" charset="2"/>
              </a:rPr>
              <a:t>. </a:t>
            </a:r>
            <a:r>
              <a:rPr lang="nl-NL" dirty="0" err="1">
                <a:sym typeface="Wingdings" pitchFamily="2" charset="2"/>
              </a:rPr>
              <a:t>diff</a:t>
            </a:r>
            <a:r>
              <a:rPr lang="nl-NL" dirty="0">
                <a:sym typeface="Wingdings" pitchFamily="2" charset="2"/>
              </a:rPr>
              <a:t>. 0.78)</a:t>
            </a:r>
          </a:p>
          <a:p>
            <a:pPr lvl="1"/>
            <a:r>
              <a:rPr lang="nl-NL" dirty="0">
                <a:sym typeface="Wingdings" pitchFamily="2" charset="2"/>
              </a:rPr>
              <a:t>Beide al vrij grappig, goede tekst, veel van de rijmen behouden, het onderwerp goed besproken</a:t>
            </a:r>
          </a:p>
          <a:p>
            <a:pPr lvl="1"/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ED9DF15-96EE-5710-245B-76B59F85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341D2D9-08BB-FC25-5EF7-48056338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2BC2315-10A7-D10C-5C28-E5FAA01D2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Huidig</a:t>
            </a:r>
            <a:r>
              <a:rPr lang="en-US" b="1" dirty="0"/>
              <a:t> </a:t>
            </a:r>
            <a:r>
              <a:rPr lang="en-US" b="1" dirty="0" err="1"/>
              <a:t>onderzoek</a:t>
            </a:r>
            <a:r>
              <a:rPr lang="en-US" b="1" dirty="0"/>
              <a:t>: </a:t>
            </a:r>
            <a:r>
              <a:rPr lang="en-US" dirty="0"/>
              <a:t>Focus op syllable constraint</a:t>
            </a:r>
          </a:p>
        </p:txBody>
      </p:sp>
    </p:spTree>
    <p:extLst>
      <p:ext uri="{BB962C8B-B14F-4D97-AF65-F5344CB8AC3E}">
        <p14:creationId xmlns:p14="http://schemas.microsoft.com/office/powerpoint/2010/main" val="1859101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E55566C-9B0F-43E5-9A14-A8FAF0801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563" y="3500658"/>
            <a:ext cx="3625976" cy="2709342"/>
          </a:xfrm>
          <a:prstGeom prst="rect">
            <a:avLst/>
          </a:prstGeom>
        </p:spPr>
      </p:pic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CF3C8466-5997-42C3-67B7-626B49399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Transformers</a:t>
            </a:r>
            <a:r>
              <a:rPr lang="nl-NL" dirty="0"/>
              <a:t> </a:t>
            </a:r>
            <a:r>
              <a:rPr lang="nl-NL" dirty="0" err="1"/>
              <a:t>library</a:t>
            </a:r>
            <a:r>
              <a:rPr lang="nl-NL" dirty="0"/>
              <a:t> van </a:t>
            </a:r>
            <a:r>
              <a:rPr lang="nl-NL" dirty="0" err="1"/>
              <a:t>Hugging</a:t>
            </a:r>
            <a:r>
              <a:rPr lang="nl-NL" dirty="0"/>
              <a:t> Face (HF)</a:t>
            </a:r>
          </a:p>
          <a:p>
            <a:pPr lvl="1"/>
            <a:r>
              <a:rPr lang="nl-NL" dirty="0"/>
              <a:t>HF heeft bibliotheek met allerlei open source modellen</a:t>
            </a:r>
          </a:p>
          <a:p>
            <a:r>
              <a:rPr lang="nl-NL" dirty="0"/>
              <a:t>Bevatte al een </a:t>
            </a:r>
            <a:r>
              <a:rPr lang="nl-NL" dirty="0" err="1"/>
              <a:t>Constraint</a:t>
            </a:r>
            <a:r>
              <a:rPr lang="nl-NL" dirty="0"/>
              <a:t> class </a:t>
            </a:r>
            <a:r>
              <a:rPr lang="nl-NL" dirty="0">
                <a:sym typeface="Wingdings" pitchFamily="2" charset="2"/>
              </a:rPr>
              <a:t> te weinig flexibiliteit</a:t>
            </a:r>
          </a:p>
          <a:p>
            <a:r>
              <a:rPr lang="nl-NL" dirty="0">
                <a:sym typeface="Wingdings" pitchFamily="2" charset="2"/>
              </a:rPr>
              <a:t>Nieuwe </a:t>
            </a:r>
            <a:r>
              <a:rPr lang="nl-NL" dirty="0" err="1">
                <a:sym typeface="Wingdings" pitchFamily="2" charset="2"/>
              </a:rPr>
              <a:t>Constraint</a:t>
            </a:r>
            <a:r>
              <a:rPr lang="nl-NL" dirty="0">
                <a:sym typeface="Wingdings" pitchFamily="2" charset="2"/>
              </a:rPr>
              <a:t> Class gemaakt voor </a:t>
            </a:r>
            <a:r>
              <a:rPr lang="nl-NL" dirty="0" err="1">
                <a:sym typeface="Wingdings" pitchFamily="2" charset="2"/>
              </a:rPr>
              <a:t>beam</a:t>
            </a:r>
            <a:r>
              <a:rPr lang="nl-NL" dirty="0">
                <a:sym typeface="Wingdings" pitchFamily="2" charset="2"/>
              </a:rPr>
              <a:t> search: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 err="1">
                <a:sym typeface="Wingdings" pitchFamily="2" charset="2"/>
              </a:rPr>
              <a:t>Logit</a:t>
            </a:r>
            <a:r>
              <a:rPr lang="nl-NL" dirty="0">
                <a:sym typeface="Wingdings" pitchFamily="2" charset="2"/>
              </a:rPr>
              <a:t> score aanpassen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/>
              <a:t>Log </a:t>
            </a:r>
            <a:r>
              <a:rPr lang="nl-NL" dirty="0" err="1"/>
              <a:t>prob</a:t>
            </a:r>
            <a:r>
              <a:rPr lang="nl-NL" dirty="0"/>
              <a:t> som aanpassen 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/>
              <a:t>Stop criteria </a:t>
            </a:r>
          </a:p>
          <a:p>
            <a:pPr marL="914400" lvl="1" indent="-457200">
              <a:buFont typeface="+mj-lt"/>
              <a:buAutoNum type="arabicPeriod"/>
            </a:pPr>
            <a:endParaRPr lang="nl-NL" dirty="0"/>
          </a:p>
          <a:p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DD142FA-A8CE-54E6-D309-DAA3BE0F9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2B3B2C7-6A0C-38B5-A78E-FC8F01A9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42AF39-926A-F91A-357F-EE43AF4D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Huidig onderzoek: </a:t>
            </a:r>
            <a:r>
              <a:rPr lang="nl-NL" dirty="0"/>
              <a:t>Toevoegen van </a:t>
            </a:r>
            <a:r>
              <a:rPr lang="nl-NL" dirty="0" err="1"/>
              <a:t>Constraints</a:t>
            </a:r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C576BD52-F709-ADE8-2AF5-CC21D2BD4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2271" y="1566000"/>
            <a:ext cx="1324529" cy="132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33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D957F36-45E6-9225-91FC-50E3511DB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Lijn per lijn generen</a:t>
            </a:r>
          </a:p>
          <a:p>
            <a:r>
              <a:rPr lang="nl-NL" dirty="0"/>
              <a:t>Prompt:</a:t>
            </a:r>
          </a:p>
          <a:p>
            <a:pPr lvl="1"/>
            <a:r>
              <a:rPr lang="nl-NL" dirty="0"/>
              <a:t>Context + nieuw onderwerp + al gegenereerde parodie + de volgende lijn</a:t>
            </a:r>
          </a:p>
          <a:p>
            <a:r>
              <a:rPr lang="nl-NL" dirty="0" err="1"/>
              <a:t>Constraint</a:t>
            </a:r>
            <a:r>
              <a:rPr lang="nl-NL" dirty="0"/>
              <a:t>:</a:t>
            </a:r>
          </a:p>
          <a:p>
            <a:pPr lvl="1"/>
            <a:r>
              <a:rPr lang="nl-NL" dirty="0" err="1"/>
              <a:t>Logits</a:t>
            </a:r>
            <a:r>
              <a:rPr lang="nl-NL" dirty="0"/>
              <a:t> worden niet aangepast</a:t>
            </a:r>
          </a:p>
          <a:p>
            <a:pPr lvl="1"/>
            <a:r>
              <a:rPr lang="nl-NL" dirty="0" err="1"/>
              <a:t>Beam’s</a:t>
            </a:r>
            <a:r>
              <a:rPr lang="nl-NL" dirty="0"/>
              <a:t> log </a:t>
            </a:r>
            <a:r>
              <a:rPr lang="nl-NL" dirty="0" err="1"/>
              <a:t>prob</a:t>
            </a:r>
            <a:r>
              <a:rPr lang="nl-NL" dirty="0"/>
              <a:t> som aangepast:</a:t>
            </a:r>
          </a:p>
          <a:p>
            <a:pPr lvl="2"/>
            <a:r>
              <a:rPr lang="nl-NL" dirty="0"/>
              <a:t># lettergrepen van de </a:t>
            </a:r>
            <a:r>
              <a:rPr lang="nl-NL" dirty="0" err="1"/>
              <a:t>beam</a:t>
            </a:r>
            <a:r>
              <a:rPr lang="nl-NL" dirty="0"/>
              <a:t> == het gevraagde </a:t>
            </a:r>
            <a:r>
              <a:rPr lang="nl-NL" dirty="0">
                <a:sym typeface="Wingdings" pitchFamily="2" charset="2"/>
              </a:rPr>
              <a:t> som/10</a:t>
            </a:r>
          </a:p>
          <a:p>
            <a:pPr lvl="2"/>
            <a:r>
              <a:rPr lang="nl-NL" dirty="0">
                <a:sym typeface="Wingdings" pitchFamily="2" charset="2"/>
              </a:rPr>
              <a:t># lettergrepen van de </a:t>
            </a:r>
            <a:r>
              <a:rPr lang="nl-NL" dirty="0" err="1">
                <a:sym typeface="Wingdings" pitchFamily="2" charset="2"/>
              </a:rPr>
              <a:t>beam</a:t>
            </a:r>
            <a:r>
              <a:rPr lang="nl-NL" dirty="0">
                <a:sym typeface="Wingdings" pitchFamily="2" charset="2"/>
              </a:rPr>
              <a:t> &gt; het gevraagde  som*10</a:t>
            </a:r>
          </a:p>
          <a:p>
            <a:pPr lvl="1"/>
            <a:r>
              <a:rPr lang="nl-NL" dirty="0">
                <a:sym typeface="Wingdings" pitchFamily="2" charset="2"/>
              </a:rPr>
              <a:t>Generatie stopt als één van de </a:t>
            </a:r>
            <a:r>
              <a:rPr lang="nl-NL" dirty="0" err="1">
                <a:sym typeface="Wingdings" pitchFamily="2" charset="2"/>
              </a:rPr>
              <a:t>beams</a:t>
            </a:r>
            <a:r>
              <a:rPr lang="nl-NL" dirty="0">
                <a:sym typeface="Wingdings" pitchFamily="2" charset="2"/>
              </a:rPr>
              <a:t> het gevraagde # lettergrepen heeft</a:t>
            </a:r>
            <a:endParaRPr lang="nl-NL" dirty="0"/>
          </a:p>
          <a:p>
            <a:pPr lvl="1"/>
            <a:endParaRPr lang="nl-NL" dirty="0"/>
          </a:p>
          <a:p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22AE155-BA44-632D-7929-B935A78B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9E4B0DC-9E9A-589C-0F49-7E62AD83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59A1A93-DA15-6CCA-3099-EA5C0AE1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Huidig onderzoek: </a:t>
            </a:r>
            <a:r>
              <a:rPr lang="nl-NL" dirty="0" err="1"/>
              <a:t>Syllable</a:t>
            </a:r>
            <a:r>
              <a:rPr lang="nl-NL" dirty="0"/>
              <a:t> </a:t>
            </a:r>
            <a:r>
              <a:rPr lang="nl-NL" dirty="0" err="1"/>
              <a:t>Constraint</a:t>
            </a:r>
            <a:r>
              <a:rPr lang="nl-NL" dirty="0"/>
              <a:t> | Oplossing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468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26263D6-814D-E57A-AB89-B2ABCA69F3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Origineel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5594B7-B2F6-ECDD-D41B-2D5DAC365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…</a:t>
            </a:r>
            <a:br>
              <a:rPr lang="en-US" dirty="0"/>
            </a:br>
            <a:r>
              <a:rPr lang="en-US" dirty="0"/>
              <a:t>[Post-Chorus]</a:t>
            </a:r>
            <a:br>
              <a:rPr lang="en-US" dirty="0"/>
            </a:br>
            <a:r>
              <a:rPr lang="en-US" dirty="0"/>
              <a:t>Uh-huh</a:t>
            </a:r>
            <a:br>
              <a:rPr lang="en-US" dirty="0"/>
            </a:br>
            <a:r>
              <a:rPr lang="en-US" dirty="0"/>
              <a:t>(Is it? Is it? Is it?)</a:t>
            </a:r>
            <a:br>
              <a:rPr lang="en-US" dirty="0"/>
            </a:br>
            <a:r>
              <a:rPr lang="en-US" dirty="0"/>
              <a:t>Uh-huh</a:t>
            </a:r>
            <a:br>
              <a:rPr lang="en-US" dirty="0"/>
            </a:br>
            <a:r>
              <a:rPr lang="en-US" dirty="0"/>
              <a:t>(Is it? Is it?)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[Bridge]</a:t>
            </a:r>
            <a:br>
              <a:rPr lang="en-US" dirty="0"/>
            </a:br>
            <a:r>
              <a:rPr lang="en-US" dirty="0"/>
              <a:t>Think I didn't see you?</a:t>
            </a:r>
            <a:br>
              <a:rPr lang="en-US" dirty="0"/>
            </a:br>
            <a:r>
              <a:rPr lang="en-US" dirty="0"/>
              <a:t>There were </a:t>
            </a:r>
            <a:r>
              <a:rPr lang="en-US" dirty="0" err="1"/>
              <a:t>flashin</a:t>
            </a:r>
            <a:r>
              <a:rPr lang="en-US" dirty="0"/>
              <a:t>' lights</a:t>
            </a:r>
            <a:br>
              <a:rPr lang="en-US" dirty="0"/>
            </a:br>
            <a:r>
              <a:rPr lang="en-US" dirty="0"/>
              <a:t>At least I had the decency</a:t>
            </a:r>
            <a:br>
              <a:rPr lang="en-US" dirty="0"/>
            </a:br>
            <a:r>
              <a:rPr lang="en-US" dirty="0"/>
              <a:t>To keep my nights out of sight</a:t>
            </a:r>
            <a:br>
              <a:rPr lang="en-US" dirty="0"/>
            </a:br>
            <a:r>
              <a:rPr lang="en-US" dirty="0"/>
              <a:t>Only rumors 'bout my hips and thighs</a:t>
            </a:r>
            <a:br>
              <a:rPr lang="en-US" dirty="0"/>
            </a:br>
            <a:r>
              <a:rPr lang="en-US" dirty="0"/>
              <a:t>And my whispered sighs</a:t>
            </a:r>
            <a:br>
              <a:rPr lang="en-US" dirty="0"/>
            </a:br>
            <a:r>
              <a:rPr lang="en-US" dirty="0"/>
              <a:t>Oh, Lord, I think about </a:t>
            </a:r>
            <a:r>
              <a:rPr lang="en-US" dirty="0" err="1"/>
              <a:t>jumpin</a:t>
            </a:r>
            <a:r>
              <a:rPr lang="en-US" dirty="0"/>
              <a:t>’</a:t>
            </a:r>
            <a:br>
              <a:rPr lang="en-US" dirty="0"/>
            </a:br>
            <a:r>
              <a:rPr lang="en-US" dirty="0"/>
              <a:t>Off of very tall somethings</a:t>
            </a:r>
            <a:br>
              <a:rPr lang="en-US" dirty="0"/>
            </a:br>
            <a:r>
              <a:rPr lang="en-US" dirty="0"/>
              <a:t>Just to see you come </a:t>
            </a:r>
            <a:r>
              <a:rPr lang="en-US" dirty="0" err="1"/>
              <a:t>runnin</a:t>
            </a:r>
            <a:r>
              <a:rPr lang="en-US" dirty="0"/>
              <a:t>' (</a:t>
            </a:r>
            <a:r>
              <a:rPr lang="en-US" dirty="0" err="1"/>
              <a:t>Runnin</a:t>
            </a:r>
            <a:r>
              <a:rPr lang="en-US" dirty="0"/>
              <a:t>’)</a:t>
            </a:r>
            <a:br>
              <a:rPr lang="en-US" dirty="0"/>
            </a:br>
            <a:r>
              <a:rPr lang="en-US" dirty="0"/>
              <a:t>And say the one thing I've been wanting, but no</a:t>
            </a:r>
            <a:br>
              <a:rPr lang="en-US" dirty="0"/>
            </a:br>
            <a:r>
              <a:rPr lang="en-US" dirty="0"/>
              <a:t>… 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07E70A0-97C6-CF6B-BA23-341C986B3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Oplossing</a:t>
            </a:r>
            <a:r>
              <a:rPr lang="en-US" dirty="0"/>
              <a:t> 1 | GPT-2 | 3 beams 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694271A-79A7-D778-681E-8AC09F0F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4201561-A237-2CA1-0D6A-DEA70150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046D607A-9B3D-58B0-3525-5F6CCE50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Huidig onderzoek: </a:t>
            </a:r>
            <a:r>
              <a:rPr lang="nl-NL" dirty="0" err="1"/>
              <a:t>Syllable</a:t>
            </a:r>
            <a:r>
              <a:rPr lang="nl-NL" dirty="0"/>
              <a:t> </a:t>
            </a:r>
            <a:r>
              <a:rPr lang="nl-NL" dirty="0" err="1"/>
              <a:t>Constraint</a:t>
            </a:r>
            <a:r>
              <a:rPr lang="nl-NL" dirty="0"/>
              <a:t> | Oplossing 1</a:t>
            </a:r>
            <a:endParaRPr lang="en-US" dirty="0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40F85C12-A3E7-46ED-F685-C8F0C7874057}"/>
              </a:ext>
            </a:extLst>
          </p:cNvPr>
          <p:cNvSpPr txBox="1">
            <a:spLocks/>
          </p:cNvSpPr>
          <p:nvPr/>
        </p:nvSpPr>
        <p:spPr>
          <a:xfrm>
            <a:off x="6194427" y="2263816"/>
            <a:ext cx="5421575" cy="3837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/>
              <a:t>…</a:t>
            </a:r>
            <a:br>
              <a:rPr lang="en-US" dirty="0"/>
            </a:br>
            <a:r>
              <a:rPr lang="en-US" dirty="0"/>
              <a:t>[Post-Chorus]</a:t>
            </a:r>
            <a:br>
              <a:rPr lang="en-US" dirty="0"/>
            </a:br>
            <a:r>
              <a:rPr lang="en-US" dirty="0"/>
              <a:t>Yeah I</a:t>
            </a:r>
            <a:br>
              <a:rPr lang="en-US" dirty="0"/>
            </a:br>
            <a:r>
              <a:rPr lang="en-US" dirty="0"/>
              <a:t>Are you sure you </a:t>
            </a:r>
            <a:r>
              <a:rPr lang="en-US" dirty="0" err="1"/>
              <a:t>wanna</a:t>
            </a:r>
            <a:br>
              <a:rPr lang="en-US" dirty="0"/>
            </a:br>
            <a:r>
              <a:rPr lang="en-US" dirty="0"/>
              <a:t>Uh-uh</a:t>
            </a:r>
            <a:br>
              <a:rPr lang="en-US" dirty="0"/>
            </a:br>
            <a:r>
              <a:rPr lang="en-US" dirty="0"/>
              <a:t>Well I guess it</a:t>
            </a:r>
          </a:p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/>
              <a:t>[Bridge]</a:t>
            </a:r>
            <a:br>
              <a:rPr lang="en-US" dirty="0"/>
            </a:br>
            <a:r>
              <a:rPr lang="en-US" dirty="0"/>
              <a:t>Think I don´t know who </a:t>
            </a:r>
            <a:br>
              <a:rPr lang="en-US" dirty="0"/>
            </a:br>
            <a:r>
              <a:rPr lang="en-US" dirty="0"/>
              <a:t>They're all flashing and</a:t>
            </a:r>
            <a:br>
              <a:rPr lang="en-US" dirty="0"/>
            </a:br>
            <a:r>
              <a:rPr lang="en-US" dirty="0"/>
              <a:t>All I want is to see you cry</a:t>
            </a:r>
            <a:br>
              <a:rPr lang="en-US" dirty="0"/>
            </a:br>
            <a:r>
              <a:rPr lang="en-US" dirty="0"/>
              <a:t>For you to keep me from seeing</a:t>
            </a:r>
            <a:br>
              <a:rPr lang="en-US" dirty="0"/>
            </a:br>
            <a:r>
              <a:rPr lang="en-US" dirty="0"/>
              <a:t>Whoa whoa what are you talking about</a:t>
            </a:r>
            <a:br>
              <a:rPr lang="en-US" dirty="0"/>
            </a:br>
            <a:r>
              <a:rPr lang="en-US" dirty="0"/>
              <a:t>Pineapple should be off</a:t>
            </a:r>
            <a:br>
              <a:rPr lang="en-US" dirty="0"/>
            </a:br>
            <a:r>
              <a:rPr lang="en-US" dirty="0"/>
              <a:t>Ooh yeah I love you so much I</a:t>
            </a:r>
            <a:br>
              <a:rPr lang="en-US" dirty="0"/>
            </a:br>
            <a:r>
              <a:rPr lang="en-US" dirty="0"/>
              <a:t>On the roof of my head and</a:t>
            </a:r>
            <a:br>
              <a:rPr lang="en-US" dirty="0"/>
            </a:br>
            <a:r>
              <a:rPr lang="en-US" dirty="0"/>
              <a:t>Hey I </a:t>
            </a:r>
            <a:r>
              <a:rPr lang="en-US" dirty="0" err="1"/>
              <a:t>wanna</a:t>
            </a:r>
            <a:r>
              <a:rPr lang="en-US" dirty="0"/>
              <a:t> see your face (Come run</a:t>
            </a:r>
            <a:br>
              <a:rPr lang="en-US" dirty="0"/>
            </a:br>
            <a:r>
              <a:rPr lang="en-US" dirty="0"/>
              <a:t>Parody is an art form that uses a</a:t>
            </a:r>
            <a:br>
              <a:rPr lang="en-US" dirty="0"/>
            </a:br>
            <a:r>
              <a:rPr lang="en-US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205543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8D288603-303F-0724-CCF3-141C085F2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Tekst in één keer generen</a:t>
            </a:r>
          </a:p>
          <a:p>
            <a:r>
              <a:rPr lang="nl-NL" dirty="0"/>
              <a:t>Gebruikt meer memory</a:t>
            </a:r>
          </a:p>
          <a:p>
            <a:r>
              <a:rPr lang="nl-NL" dirty="0"/>
              <a:t>Prompt:</a:t>
            </a:r>
          </a:p>
          <a:p>
            <a:pPr lvl="1"/>
            <a:r>
              <a:rPr lang="nl-NL" dirty="0"/>
              <a:t>Context + nieuw onderwerp + (originele tekst)</a:t>
            </a:r>
          </a:p>
          <a:p>
            <a:r>
              <a:rPr lang="nl-NL" dirty="0" err="1"/>
              <a:t>Constraint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Als de huidige lijn &gt;= # lettergrepen heeft </a:t>
            </a:r>
            <a:r>
              <a:rPr lang="nl-NL" dirty="0">
                <a:sym typeface="Wingdings" pitchFamily="2" charset="2"/>
              </a:rPr>
              <a:t> ‘\n’ token geforceerd</a:t>
            </a:r>
            <a:endParaRPr lang="nl-NL" dirty="0"/>
          </a:p>
          <a:p>
            <a:pPr lvl="1"/>
            <a:r>
              <a:rPr lang="nl-NL" dirty="0"/>
              <a:t>Beam score aangepast:</a:t>
            </a:r>
          </a:p>
          <a:p>
            <a:pPr lvl="2"/>
            <a:r>
              <a:rPr lang="nl-NL" dirty="0">
                <a:sym typeface="Wingdings" pitchFamily="2" charset="2"/>
              </a:rPr>
              <a:t># lettergrepen van de </a:t>
            </a:r>
            <a:r>
              <a:rPr lang="nl-NL" dirty="0" err="1">
                <a:sym typeface="Wingdings" pitchFamily="2" charset="2"/>
              </a:rPr>
              <a:t>beam</a:t>
            </a:r>
            <a:r>
              <a:rPr lang="nl-NL" dirty="0">
                <a:sym typeface="Wingdings" pitchFamily="2" charset="2"/>
              </a:rPr>
              <a:t> &gt; het gevraagde  som*1.1</a:t>
            </a:r>
          </a:p>
          <a:p>
            <a:pPr lvl="1"/>
            <a:r>
              <a:rPr lang="nl-NL" dirty="0">
                <a:sym typeface="Wingdings" pitchFamily="2" charset="2"/>
              </a:rPr>
              <a:t>Generatie stopt als alle lijnen met het gevraagde # lettergrepen gegenereerd zijn</a:t>
            </a:r>
            <a:endParaRPr lang="nl-NL" dirty="0"/>
          </a:p>
          <a:p>
            <a:pPr lvl="1"/>
            <a:endParaRPr lang="nl-NL" dirty="0"/>
          </a:p>
          <a:p>
            <a:endParaRPr lang="nl-NL" dirty="0"/>
          </a:p>
          <a:p>
            <a:endParaRPr lang="en-US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D2E83D0-98F2-725C-37AD-F7A9F59D1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E1256A1-BFBE-9BE1-93E4-20ACD8C4D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15854D7-1AE3-F228-A4E5-6F63AEB6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Huidig onderzoek: </a:t>
            </a:r>
            <a:r>
              <a:rPr lang="nl-NL" dirty="0" err="1"/>
              <a:t>Syllable</a:t>
            </a:r>
            <a:r>
              <a:rPr lang="nl-NL" dirty="0"/>
              <a:t> </a:t>
            </a:r>
            <a:r>
              <a:rPr lang="nl-NL" dirty="0" err="1"/>
              <a:t>Constraint</a:t>
            </a:r>
            <a:r>
              <a:rPr lang="nl-NL" dirty="0"/>
              <a:t> | Oplossing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11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26263D6-814D-E57A-AB89-B2ABCA69F3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Origineel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5594B7-B2F6-ECDD-D41B-2D5DAC365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…</a:t>
            </a:r>
            <a:br>
              <a:rPr lang="en-US" dirty="0"/>
            </a:br>
            <a:r>
              <a:rPr lang="en-US" dirty="0"/>
              <a:t>[Post-Chorus]</a:t>
            </a:r>
            <a:br>
              <a:rPr lang="en-US" dirty="0"/>
            </a:br>
            <a:r>
              <a:rPr lang="en-US" dirty="0"/>
              <a:t>Uh-huh</a:t>
            </a:r>
            <a:br>
              <a:rPr lang="en-US" dirty="0"/>
            </a:br>
            <a:r>
              <a:rPr lang="en-US" dirty="0"/>
              <a:t>(Is it? Is it? Is it?)</a:t>
            </a:r>
            <a:br>
              <a:rPr lang="en-US" dirty="0"/>
            </a:br>
            <a:r>
              <a:rPr lang="en-US" dirty="0"/>
              <a:t>Uh-huh</a:t>
            </a:r>
            <a:br>
              <a:rPr lang="en-US" dirty="0"/>
            </a:br>
            <a:r>
              <a:rPr lang="en-US" dirty="0"/>
              <a:t>(Is it? Is it?)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[Bridge]</a:t>
            </a:r>
            <a:br>
              <a:rPr lang="en-US" dirty="0"/>
            </a:br>
            <a:r>
              <a:rPr lang="en-US" dirty="0"/>
              <a:t>Think I didn't see you?</a:t>
            </a:r>
            <a:br>
              <a:rPr lang="en-US" dirty="0"/>
            </a:br>
            <a:r>
              <a:rPr lang="en-US" dirty="0"/>
              <a:t>There were </a:t>
            </a:r>
            <a:r>
              <a:rPr lang="en-US" dirty="0" err="1"/>
              <a:t>flashin</a:t>
            </a:r>
            <a:r>
              <a:rPr lang="en-US" dirty="0"/>
              <a:t>' lights</a:t>
            </a:r>
            <a:br>
              <a:rPr lang="en-US" dirty="0"/>
            </a:br>
            <a:r>
              <a:rPr lang="en-US" dirty="0"/>
              <a:t>At least I had the decency</a:t>
            </a:r>
            <a:br>
              <a:rPr lang="en-US" dirty="0"/>
            </a:br>
            <a:r>
              <a:rPr lang="en-US" dirty="0"/>
              <a:t>To keep my nights out of sight</a:t>
            </a:r>
            <a:br>
              <a:rPr lang="en-US" dirty="0"/>
            </a:br>
            <a:r>
              <a:rPr lang="en-US" dirty="0"/>
              <a:t>Only rumors 'bout my hips and thighs</a:t>
            </a:r>
            <a:br>
              <a:rPr lang="en-US" dirty="0"/>
            </a:br>
            <a:r>
              <a:rPr lang="en-US" dirty="0"/>
              <a:t>And my whispered sighs</a:t>
            </a:r>
            <a:br>
              <a:rPr lang="en-US" dirty="0"/>
            </a:br>
            <a:r>
              <a:rPr lang="en-US" dirty="0"/>
              <a:t>Oh, Lord, I think about </a:t>
            </a:r>
            <a:r>
              <a:rPr lang="en-US" dirty="0" err="1"/>
              <a:t>jumpin</a:t>
            </a:r>
            <a:r>
              <a:rPr lang="en-US" dirty="0"/>
              <a:t>’</a:t>
            </a:r>
            <a:br>
              <a:rPr lang="en-US" dirty="0"/>
            </a:br>
            <a:r>
              <a:rPr lang="en-US" dirty="0"/>
              <a:t>Off of very tall somethings</a:t>
            </a:r>
            <a:br>
              <a:rPr lang="en-US" dirty="0"/>
            </a:br>
            <a:r>
              <a:rPr lang="en-US" dirty="0"/>
              <a:t>Just to see you come </a:t>
            </a:r>
            <a:r>
              <a:rPr lang="en-US" dirty="0" err="1"/>
              <a:t>runnin</a:t>
            </a:r>
            <a:r>
              <a:rPr lang="en-US" dirty="0"/>
              <a:t>' (</a:t>
            </a:r>
            <a:r>
              <a:rPr lang="en-US" dirty="0" err="1"/>
              <a:t>Runnin</a:t>
            </a:r>
            <a:r>
              <a:rPr lang="en-US" dirty="0"/>
              <a:t>’)</a:t>
            </a:r>
            <a:br>
              <a:rPr lang="en-US" dirty="0"/>
            </a:br>
            <a:r>
              <a:rPr lang="en-US" dirty="0"/>
              <a:t>And say the one thing I've been wanting, but no</a:t>
            </a:r>
            <a:br>
              <a:rPr lang="en-US" dirty="0"/>
            </a:br>
            <a:r>
              <a:rPr lang="en-US" dirty="0"/>
              <a:t>… 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07E70A0-97C6-CF6B-BA23-341C986B3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Oplossing</a:t>
            </a:r>
            <a:r>
              <a:rPr lang="en-US" dirty="0"/>
              <a:t> 2 | GPT-2 | 2 beams 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694271A-79A7-D778-681E-8AC09F0F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4201561-A237-2CA1-0D6A-DEA70150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046D607A-9B3D-58B0-3525-5F6CCE50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Huidig onderzoek: </a:t>
            </a:r>
            <a:r>
              <a:rPr lang="nl-NL" dirty="0" err="1"/>
              <a:t>Syllable</a:t>
            </a:r>
            <a:r>
              <a:rPr lang="nl-NL" dirty="0"/>
              <a:t> </a:t>
            </a:r>
            <a:r>
              <a:rPr lang="nl-NL" dirty="0" err="1"/>
              <a:t>Constraint</a:t>
            </a:r>
            <a:r>
              <a:rPr lang="nl-NL" dirty="0"/>
              <a:t> | Oplossing 2</a:t>
            </a:r>
            <a:endParaRPr lang="en-US" dirty="0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40F85C12-A3E7-46ED-F685-C8F0C7874057}"/>
              </a:ext>
            </a:extLst>
          </p:cNvPr>
          <p:cNvSpPr txBox="1">
            <a:spLocks/>
          </p:cNvSpPr>
          <p:nvPr/>
        </p:nvSpPr>
        <p:spPr>
          <a:xfrm>
            <a:off x="6194427" y="2263816"/>
            <a:ext cx="5421575" cy="3837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/>
              <a:buNone/>
            </a:pPr>
            <a:br>
              <a:rPr lang="en-US" dirty="0"/>
            </a:br>
            <a:r>
              <a:rPr lang="en-US" dirty="0"/>
              <a:t>[Post-Chorus]</a:t>
            </a:r>
            <a:br>
              <a:rPr lang="en-US" dirty="0"/>
            </a:br>
            <a:r>
              <a:rPr lang="en-US" dirty="0"/>
              <a:t>I've got</a:t>
            </a:r>
            <a:br>
              <a:rPr lang="en-US" dirty="0"/>
            </a:br>
            <a:r>
              <a:rPr lang="en-US" dirty="0"/>
              <a:t>a lot to say to you</a:t>
            </a:r>
            <a:br>
              <a:rPr lang="en-US" dirty="0"/>
            </a:br>
            <a:r>
              <a:rPr lang="en-US" dirty="0"/>
              <a:t>But I</a:t>
            </a:r>
            <a:br>
              <a:rPr lang="en-US" dirty="0"/>
            </a:br>
            <a:r>
              <a:rPr lang="en-US" dirty="0"/>
              <a:t>can't say it</a:t>
            </a:r>
          </a:p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/>
              <a:t>[Bridge]</a:t>
            </a:r>
            <a:br>
              <a:rPr lang="en-US" dirty="0"/>
            </a:br>
            <a:r>
              <a:rPr lang="en-US" dirty="0"/>
              <a:t>Because I don't know</a:t>
            </a:r>
            <a:br>
              <a:rPr lang="en-US" dirty="0"/>
            </a:br>
            <a:r>
              <a:rPr lang="en-US" dirty="0"/>
              <a:t>What you're </a:t>
            </a:r>
            <a:r>
              <a:rPr lang="en-US" dirty="0" err="1"/>
              <a:t>thinkin</a:t>
            </a:r>
            <a:r>
              <a:rPr lang="en-US" dirty="0"/>
              <a:t>', but</a:t>
            </a:r>
            <a:br>
              <a:rPr lang="en-US" dirty="0"/>
            </a:br>
            <a:r>
              <a:rPr lang="en-US" dirty="0"/>
              <a:t>It's not like I'm </a:t>
            </a:r>
            <a:r>
              <a:rPr lang="en-US" dirty="0" err="1"/>
              <a:t>talkin</a:t>
            </a:r>
            <a:r>
              <a:rPr lang="en-US" dirty="0"/>
              <a:t>'. I can</a:t>
            </a:r>
            <a:br>
              <a:rPr lang="en-US" dirty="0"/>
            </a:br>
            <a:r>
              <a:rPr lang="en-US" dirty="0"/>
              <a:t>tell you that I love you and</a:t>
            </a:r>
            <a:br>
              <a:rPr lang="en-US" dirty="0"/>
            </a:br>
            <a:r>
              <a:rPr lang="en-US" dirty="0"/>
              <a:t>You're my best friend but I just can’t</a:t>
            </a:r>
            <a:br>
              <a:rPr lang="en-US" dirty="0"/>
            </a:br>
            <a:r>
              <a:rPr lang="en-US" dirty="0"/>
              <a:t>Say it because I</a:t>
            </a:r>
            <a:br>
              <a:rPr lang="en-US" dirty="0"/>
            </a:br>
            <a:r>
              <a:rPr lang="en-US" dirty="0"/>
              <a:t>don't want to hurt your feelings</a:t>
            </a:r>
            <a:br>
              <a:rPr lang="en-US" dirty="0"/>
            </a:br>
            <a:r>
              <a:rPr lang="en-US" dirty="0"/>
              <a:t>Or make you feel bad for me</a:t>
            </a:r>
            <a:br>
              <a:rPr lang="en-US" dirty="0"/>
            </a:br>
            <a:r>
              <a:rPr lang="en-US" dirty="0"/>
              <a:t>So I'll just tell you what I really</a:t>
            </a:r>
            <a:br>
              <a:rPr lang="en-US" dirty="0"/>
            </a:br>
            <a:r>
              <a:rPr lang="en-US" dirty="0"/>
              <a:t>Want to do to make it up to </a:t>
            </a:r>
            <a:r>
              <a:rPr lang="en-US" dirty="0" err="1"/>
              <a:t>ya</a:t>
            </a:r>
            <a:r>
              <a:rPr lang="en-US" dirty="0"/>
              <a:t> (I want</a:t>
            </a:r>
          </a:p>
        </p:txBody>
      </p:sp>
    </p:spTree>
    <p:extLst>
      <p:ext uri="{BB962C8B-B14F-4D97-AF65-F5344CB8AC3E}">
        <p14:creationId xmlns:p14="http://schemas.microsoft.com/office/powerpoint/2010/main" val="597342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9372DB2E-EA25-5B36-4E6C-183340ECB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Oplossing 1: </a:t>
            </a:r>
          </a:p>
          <a:p>
            <a:pPr lvl="1"/>
            <a:r>
              <a:rPr lang="nl-NL" dirty="0"/>
              <a:t>53/58 lijnen </a:t>
            </a:r>
            <a:r>
              <a:rPr lang="nl-NL" dirty="0">
                <a:sym typeface="Wingdings" pitchFamily="2" charset="2"/>
              </a:rPr>
              <a:t> correct # lettergrepen, andere hadden één te veel/weinig</a:t>
            </a:r>
          </a:p>
          <a:p>
            <a:pPr lvl="2"/>
            <a:r>
              <a:rPr lang="nl-NL" dirty="0">
                <a:sym typeface="Wingdings" pitchFamily="2" charset="2"/>
              </a:rPr>
              <a:t>= 0.09 lettergreep gemiddeld verschil</a:t>
            </a:r>
          </a:p>
          <a:p>
            <a:pPr lvl="1"/>
            <a:r>
              <a:rPr lang="nl-NL" dirty="0">
                <a:sym typeface="Wingdings" pitchFamily="2" charset="2"/>
              </a:rPr>
              <a:t>Onderwerp van parodie weinig aangeraakt</a:t>
            </a:r>
          </a:p>
          <a:p>
            <a:pPr lvl="1"/>
            <a:r>
              <a:rPr lang="nl-NL" dirty="0"/>
              <a:t>Vaak niet complete verse</a:t>
            </a:r>
          </a:p>
          <a:p>
            <a:r>
              <a:rPr lang="nl-NL" dirty="0"/>
              <a:t>Oplossing 2:</a:t>
            </a:r>
          </a:p>
          <a:p>
            <a:pPr lvl="1"/>
            <a:r>
              <a:rPr lang="nl-NL" dirty="0"/>
              <a:t>14/14 lijnen </a:t>
            </a:r>
            <a:r>
              <a:rPr lang="nl-NL" dirty="0">
                <a:sym typeface="Wingdings" pitchFamily="2" charset="2"/>
              </a:rPr>
              <a:t> correct # lettergrepen</a:t>
            </a:r>
          </a:p>
          <a:p>
            <a:pPr lvl="1"/>
            <a:r>
              <a:rPr lang="nl-NL" dirty="0">
                <a:sym typeface="Wingdings" pitchFamily="2" charset="2"/>
              </a:rPr>
              <a:t>Onderwerp niet aangehaald</a:t>
            </a:r>
          </a:p>
          <a:p>
            <a:pPr lvl="1"/>
            <a:r>
              <a:rPr lang="nl-NL" dirty="0">
                <a:sym typeface="Wingdings" pitchFamily="2" charset="2"/>
              </a:rPr>
              <a:t>Veel groter memory gebruik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0F4F8FE-47FC-A3C5-75C6-6AE81BD4F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A50CBBC-3470-588F-CB5A-56287533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C39ED6A-D22B-E591-4BD8-56E830AD2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Huidig onderzoek: </a:t>
            </a:r>
            <a:r>
              <a:rPr lang="nl-NL" dirty="0" err="1"/>
              <a:t>Syllable</a:t>
            </a:r>
            <a:r>
              <a:rPr lang="nl-NL" dirty="0"/>
              <a:t> </a:t>
            </a:r>
            <a:r>
              <a:rPr lang="nl-NL" dirty="0" err="1"/>
              <a:t>Constraint</a:t>
            </a:r>
            <a:r>
              <a:rPr lang="nl-NL" dirty="0"/>
              <a:t> | Discussie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570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D957F36-45E6-9225-91FC-50E3511DB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Zelfde oplossing voor lijn per lijn &amp; in één keer </a:t>
            </a:r>
          </a:p>
          <a:p>
            <a:r>
              <a:rPr lang="nl-NL" dirty="0"/>
              <a:t>Focus enkel op eindrijm</a:t>
            </a:r>
          </a:p>
          <a:p>
            <a:r>
              <a:rPr lang="nl-NL" dirty="0"/>
              <a:t>Drie verschillende vormen van rijmen:</a:t>
            </a:r>
          </a:p>
          <a:p>
            <a:pPr lvl="1"/>
            <a:r>
              <a:rPr lang="nl-NL" dirty="0"/>
              <a:t>Perfect rijm: de laatste lettergreep is exact hetzelfde</a:t>
            </a:r>
          </a:p>
          <a:p>
            <a:pPr lvl="1"/>
            <a:r>
              <a:rPr lang="nl-NL" dirty="0"/>
              <a:t>Bijna perfecte rijm: de laatste lettergreep is ongeveer hetzelfde </a:t>
            </a:r>
          </a:p>
          <a:p>
            <a:pPr lvl="1"/>
            <a:r>
              <a:rPr lang="nl-NL" dirty="0"/>
              <a:t>Assonant rijm: enkel de klinkers komen overeen</a:t>
            </a:r>
          </a:p>
          <a:p>
            <a:r>
              <a:rPr lang="nl-NL" dirty="0"/>
              <a:t>Strikt toepassen van rijm VS suggereren van rijm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22AE155-BA44-632D-7929-B935A78B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9E4B0DC-9E9A-589C-0F49-7E62AD83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18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59A1A93-DA15-6CCA-3099-EA5C0AE1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b="1" dirty="0"/>
              <a:t>Huidig onderzoek: </a:t>
            </a:r>
            <a:r>
              <a:rPr lang="nl-NL" dirty="0" err="1"/>
              <a:t>Rhyming</a:t>
            </a:r>
            <a:r>
              <a:rPr lang="nl-NL" dirty="0"/>
              <a:t> </a:t>
            </a:r>
            <a:r>
              <a:rPr lang="nl-NL" dirty="0" err="1"/>
              <a:t>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864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D957F36-45E6-9225-91FC-50E3511DB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99" y="1656000"/>
            <a:ext cx="11616001" cy="446400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nl-NL" dirty="0"/>
              <a:t>De rijm structuur van het originele lied opmeten</a:t>
            </a:r>
          </a:p>
          <a:p>
            <a:pPr marL="457200" indent="-457200">
              <a:buAutoNum type="arabicPeriod"/>
            </a:pPr>
            <a:r>
              <a:rPr lang="nl-NL" dirty="0"/>
              <a:t>Lijn moet rijmen op een vorige lijn, waarvan het </a:t>
            </a:r>
            <a:r>
              <a:rPr lang="nl-NL" dirty="0">
                <a:sym typeface="Wingdings" pitchFamily="2" charset="2"/>
              </a:rPr>
              <a:t>laatste woord het rijm woord wordt</a:t>
            </a:r>
          </a:p>
          <a:p>
            <a:pPr marL="457200" indent="-457200">
              <a:buAutoNum type="arabicPeriod"/>
            </a:pPr>
            <a:r>
              <a:rPr lang="nl-NL" dirty="0">
                <a:sym typeface="Wingdings" pitchFamily="2" charset="2"/>
              </a:rPr>
              <a:t>De mogelijke rijm woorden worden geselecteerd</a:t>
            </a:r>
          </a:p>
          <a:p>
            <a:pPr marL="457200" indent="-457200">
              <a:buAutoNum type="arabicPeriod"/>
            </a:pPr>
            <a:r>
              <a:rPr lang="nl-NL" dirty="0"/>
              <a:t>Bij elke lijn wordt er gekeken wanneer het laatste woord kan toegevoegd worden</a:t>
            </a:r>
          </a:p>
          <a:p>
            <a:pPr marL="457200" indent="-457200">
              <a:buAutoNum type="arabicPeriod"/>
            </a:pPr>
            <a:r>
              <a:rPr lang="nl-NL" dirty="0"/>
              <a:t>Wanneer mogelijk worden de 10 beste rijm woorden hun score </a:t>
            </a:r>
            <a:r>
              <a:rPr lang="nl-NL" dirty="0" err="1"/>
              <a:t>geboost</a:t>
            </a:r>
            <a:endParaRPr lang="nl-NL" dirty="0"/>
          </a:p>
          <a:p>
            <a:pPr marL="457200" indent="-457200">
              <a:buAutoNum type="arabicPeriod"/>
            </a:pPr>
            <a:r>
              <a:rPr lang="nl-NL" dirty="0"/>
              <a:t>Als er een rijm woord geselecteerd is, zal enkel dit worden verder gegenereerd</a:t>
            </a:r>
          </a:p>
          <a:p>
            <a:pPr marL="457200" indent="-457200">
              <a:buAutoNum type="arabicPeriod"/>
            </a:pPr>
            <a:r>
              <a:rPr lang="nl-NL" dirty="0"/>
              <a:t>De </a:t>
            </a:r>
            <a:r>
              <a:rPr lang="nl-NL" dirty="0" err="1"/>
              <a:t>beams</a:t>
            </a:r>
            <a:r>
              <a:rPr lang="nl-NL" dirty="0"/>
              <a:t> die rijmen worden geprefereerd </a:t>
            </a:r>
          </a:p>
          <a:p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22AE155-BA44-632D-7929-B935A78B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9E4B0DC-9E9A-589C-0F49-7E62AD83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19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59A1A93-DA15-6CCA-3099-EA5C0AE1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Huidig onderzoek: </a:t>
            </a:r>
            <a:r>
              <a:rPr lang="nl-NL" dirty="0" err="1"/>
              <a:t>Rhyming</a:t>
            </a:r>
            <a:r>
              <a:rPr lang="nl-NL" dirty="0"/>
              <a:t> </a:t>
            </a:r>
            <a:r>
              <a:rPr lang="nl-NL" dirty="0" err="1"/>
              <a:t>Constraint</a:t>
            </a:r>
            <a:r>
              <a:rPr lang="nl-NL" dirty="0"/>
              <a:t> Toepassen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545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215C347C-2235-607E-EE80-F1794CB43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LLM’s houden zich niet altijd aan de regels voor creative text</a:t>
            </a:r>
          </a:p>
          <a:p>
            <a:r>
              <a:rPr lang="nl-BE" b="1" dirty="0"/>
              <a:t>ChatGPT (3.5): </a:t>
            </a:r>
          </a:p>
          <a:p>
            <a:pPr lvl="1"/>
            <a:r>
              <a:rPr lang="nl-BE" dirty="0">
                <a:solidFill>
                  <a:srgbClr val="EB5757"/>
                </a:solidFill>
                <a:latin typeface="SFMono-Regular"/>
              </a:rPr>
              <a:t>Prompt</a:t>
            </a:r>
            <a:r>
              <a:rPr lang="nl-BE" dirty="0">
                <a:solidFill>
                  <a:srgbClr val="EB5757"/>
                </a:solidFill>
                <a:effectLst/>
                <a:latin typeface="SFMono-Regular"/>
              </a:rPr>
              <a:t>: Write a haiku about how crazy pineapple on a pizza</a:t>
            </a:r>
            <a:br>
              <a:rPr lang="nl-BE" b="1" dirty="0">
                <a:solidFill>
                  <a:srgbClr val="EB5757"/>
                </a:solidFill>
                <a:effectLst/>
                <a:latin typeface="SFMono-Regular"/>
              </a:rPr>
            </a:b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A: Golden sun on dough,</a:t>
            </a:r>
            <a:r>
              <a:rPr lang="nl-BE" dirty="0">
                <a:solidFill>
                  <a:srgbClr val="EB5757"/>
                </a:solidFill>
                <a:effectLst/>
                <a:latin typeface="SFMono-Regular"/>
              </a:rPr>
              <a:t> </a:t>
            </a:r>
            <a:r>
              <a:rPr lang="nl-BE" dirty="0"/>
              <a:t>(5) </a:t>
            </a:r>
            <a:br>
              <a:rPr lang="nl-BE" dirty="0"/>
            </a:br>
            <a:r>
              <a:rPr lang="nl-BE" dirty="0"/>
              <a:t>    </a:t>
            </a: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Crazy dance of pineapple </a:t>
            </a:r>
            <a:r>
              <a:rPr lang="nl-BE" dirty="0"/>
              <a:t>(7) </a:t>
            </a:r>
            <a:br>
              <a:rPr lang="nl-BE" dirty="0"/>
            </a:br>
            <a:r>
              <a:rPr lang="nl-BE" dirty="0"/>
              <a:t>    </a:t>
            </a: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Pizza dreams take flight </a:t>
            </a:r>
            <a:r>
              <a:rPr lang="nl-BE" dirty="0"/>
              <a:t>(5) </a:t>
            </a:r>
          </a:p>
          <a:p>
            <a:pPr lvl="1"/>
            <a:endParaRPr lang="nl-BE" dirty="0"/>
          </a:p>
          <a:p>
            <a:pPr lvl="1"/>
            <a:r>
              <a:rPr lang="nl-BE" dirty="0">
                <a:solidFill>
                  <a:srgbClr val="EB5757"/>
                </a:solidFill>
                <a:latin typeface="SFMono-Regular"/>
              </a:rPr>
              <a:t>Prompt</a:t>
            </a:r>
            <a:r>
              <a:rPr lang="nl-BE" dirty="0">
                <a:solidFill>
                  <a:srgbClr val="EB5757"/>
                </a:solidFill>
                <a:effectLst/>
                <a:latin typeface="SFMono-Regular"/>
              </a:rPr>
              <a:t>: Write a haiku about how crazy pineapple on a pizza</a:t>
            </a:r>
            <a:br>
              <a:rPr lang="nl-BE" dirty="0">
                <a:solidFill>
                  <a:srgbClr val="EB5757"/>
                </a:solidFill>
                <a:effectLst/>
                <a:latin typeface="SFMono-Regular"/>
              </a:rPr>
            </a:b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A: Golden waves of heat, </a:t>
            </a:r>
            <a:r>
              <a:rPr lang="nl-BE" dirty="0"/>
              <a:t>(5) </a:t>
            </a:r>
            <a:br>
              <a:rPr lang="nl-BE" dirty="0"/>
            </a:br>
            <a:r>
              <a:rPr lang="nl-BE" dirty="0"/>
              <a:t>    </a:t>
            </a: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Pineapple dances wild </a:t>
            </a:r>
            <a:r>
              <a:rPr lang="nl-BE" dirty="0"/>
              <a:t>(6) </a:t>
            </a:r>
            <a:br>
              <a:rPr lang="nl-BE" dirty="0"/>
            </a:br>
            <a:r>
              <a:rPr lang="nl-BE" dirty="0"/>
              <a:t>    </a:t>
            </a: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Pizza's sweet embracecd </a:t>
            </a:r>
            <a:r>
              <a:rPr lang="nl-BE" dirty="0"/>
              <a:t>(5) </a:t>
            </a:r>
            <a:endParaRPr lang="nl-BE" b="1" dirty="0"/>
          </a:p>
          <a:p>
            <a:pPr lvl="1"/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3A3572C-E414-77F1-E51E-D6D75834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E32E959-913E-D6DC-AA4B-B6297565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A600A08-04C0-FC5E-903F-BB3A52BF1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Context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042FF1A0-862B-6893-340F-9D2FF4E7F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726" y="2649492"/>
            <a:ext cx="2264274" cy="226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45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D957F36-45E6-9225-91FC-50E3511DB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Zelfde oplossing voor lijn per lijn &amp; in één keer </a:t>
            </a:r>
          </a:p>
          <a:p>
            <a:r>
              <a:rPr lang="nl-NL" dirty="0"/>
              <a:t>Doel: de lijnen van parodie hebben zelfde POS-tag sequentie als origineel</a:t>
            </a:r>
          </a:p>
          <a:p>
            <a:r>
              <a:rPr lang="nl-NL" dirty="0"/>
              <a:t>Gebruiken de simpelste universele tag set</a:t>
            </a:r>
          </a:p>
          <a:p>
            <a:pPr lvl="1"/>
            <a:r>
              <a:rPr lang="nl-NL" dirty="0"/>
              <a:t>Maakt geen onderscheid tussen tijden van werkwoorden</a:t>
            </a:r>
          </a:p>
          <a:p>
            <a:r>
              <a:rPr lang="nl-NL" dirty="0"/>
              <a:t> Gelijkenis meten tussen de POS-tag sequenties:</a:t>
            </a:r>
          </a:p>
          <a:p>
            <a:pPr lvl="1"/>
            <a:r>
              <a:rPr lang="nl-NL" dirty="0"/>
              <a:t>Euclidische afstand nemen</a:t>
            </a:r>
          </a:p>
          <a:p>
            <a:pPr lvl="1"/>
            <a:r>
              <a:rPr lang="nl-NL" dirty="0"/>
              <a:t>DTW afstand nemen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22AE155-BA44-632D-7929-B935A78B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9E4B0DC-9E9A-589C-0F49-7E62AD83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20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59A1A93-DA15-6CCA-3099-EA5C0AE1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b="1" dirty="0"/>
              <a:t>Huidig onderzoek: </a:t>
            </a:r>
            <a:r>
              <a:rPr lang="nl-NL" dirty="0"/>
              <a:t>POS-tag </a:t>
            </a:r>
            <a:r>
              <a:rPr lang="nl-NL" dirty="0" err="1"/>
              <a:t>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303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D957F36-45E6-9225-91FC-50E3511DB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Zelfde oplossing voor lijn per lijn &amp; in één keer </a:t>
            </a:r>
          </a:p>
          <a:p>
            <a:r>
              <a:rPr lang="nl-NL" dirty="0"/>
              <a:t>Doel: de lijnen van parodie hebben zelfde POS-tag sequentie als origineel</a:t>
            </a:r>
          </a:p>
          <a:p>
            <a:r>
              <a:rPr lang="nl-NL" dirty="0"/>
              <a:t>Gebruiken de simpelste universele tag set</a:t>
            </a:r>
          </a:p>
          <a:p>
            <a:pPr lvl="1"/>
            <a:r>
              <a:rPr lang="nl-NL" dirty="0"/>
              <a:t>Maakt geen onderscheid tussen tijden van werkwoorden</a:t>
            </a:r>
          </a:p>
          <a:p>
            <a:r>
              <a:rPr lang="nl-NL" dirty="0"/>
              <a:t> Gelijkenis meten tussen de POS-tag sequenties:</a:t>
            </a:r>
          </a:p>
          <a:p>
            <a:pPr lvl="1"/>
            <a:r>
              <a:rPr lang="nl-NL" dirty="0"/>
              <a:t>Euclidische afstand nemen</a:t>
            </a:r>
          </a:p>
          <a:p>
            <a:pPr lvl="1"/>
            <a:r>
              <a:rPr lang="nl-NL" dirty="0"/>
              <a:t>DTW afstand nemen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22AE155-BA44-632D-7929-B935A78B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9E4B0DC-9E9A-589C-0F49-7E62AD83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21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59A1A93-DA15-6CCA-3099-EA5C0AE1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b="1" dirty="0"/>
              <a:t>Huidig onderzoek: </a:t>
            </a:r>
            <a:r>
              <a:rPr lang="nl-NL" dirty="0"/>
              <a:t>POS-tag </a:t>
            </a:r>
            <a:r>
              <a:rPr lang="nl-NL" dirty="0" err="1"/>
              <a:t>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446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C2DD4878-C86C-AD15-837A-E2BE6234C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(Half)Rijmen</a:t>
            </a:r>
          </a:p>
          <a:p>
            <a:pPr lvl="1"/>
            <a:r>
              <a:rPr lang="nl-NL" dirty="0"/>
              <a:t>Eindrijmen</a:t>
            </a:r>
          </a:p>
          <a:p>
            <a:pPr lvl="1"/>
            <a:r>
              <a:rPr lang="nl-NL" dirty="0"/>
              <a:t>Rijmschema’s detecteren</a:t>
            </a:r>
          </a:p>
          <a:p>
            <a:pPr lvl="1"/>
            <a:r>
              <a:rPr lang="nl-NL" dirty="0"/>
              <a:t>Rijmen forceren?</a:t>
            </a:r>
          </a:p>
          <a:p>
            <a:r>
              <a:rPr lang="nl-NL" dirty="0"/>
              <a:t>POS-tag</a:t>
            </a:r>
          </a:p>
          <a:p>
            <a:pPr lvl="1"/>
            <a:r>
              <a:rPr lang="nl-NL" dirty="0"/>
              <a:t>Elk woord heeft zelfde POS-tag</a:t>
            </a:r>
          </a:p>
          <a:p>
            <a:r>
              <a:rPr lang="nl-NL" dirty="0"/>
              <a:t>Zoek algoritme aanpassen? Beam Search + Backtracking</a:t>
            </a:r>
          </a:p>
          <a:p>
            <a:r>
              <a:rPr lang="nl-NL" dirty="0"/>
              <a:t>Humor</a:t>
            </a:r>
          </a:p>
          <a:p>
            <a:pPr lvl="1"/>
            <a:r>
              <a:rPr lang="nl-NL" dirty="0"/>
              <a:t>Finetunen van bestaande modellen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218C1C5-F8E7-79F3-BE36-B2857884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5EF9E6C-B6B3-7B90-0D73-DAA470A22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22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AD92256-FD76-E108-320D-43A0CEC3B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b="1" dirty="0"/>
              <a:t>Verder onderzoek: </a:t>
            </a:r>
            <a:r>
              <a:rPr lang="nl-NL" dirty="0"/>
              <a:t>Nieuwe </a:t>
            </a:r>
            <a:r>
              <a:rPr lang="nl-NL" dirty="0" err="1"/>
              <a:t>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308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0FF7A986-C092-BFE7-596C-1051E75E8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3AEAB7DB-BFCA-8E16-331A-DFF48B8F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23</a:t>
            </a:fld>
            <a:endParaRPr lang="nl-NL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61B1904-7BC3-9542-2E79-497F5C355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z="1800" b="1" dirty="0"/>
              <a:t>January:</a:t>
            </a:r>
            <a:endParaRPr lang="nl-BE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Introduction + Literature Review written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Test the </a:t>
            </a:r>
            <a:r>
              <a:rPr lang="nl-BE" sz="1800" b="1" dirty="0"/>
              <a:t>different Open Source models</a:t>
            </a:r>
            <a:r>
              <a:rPr lang="nl-BE" sz="1800" dirty="0"/>
              <a:t> (also chat vs non-chat verison)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Look into </a:t>
            </a:r>
            <a:r>
              <a:rPr lang="nl-BE" sz="1800" b="1" dirty="0"/>
              <a:t>mathematical sides </a:t>
            </a:r>
            <a:r>
              <a:rPr lang="nl-BE" sz="1800" dirty="0"/>
              <a:t>of the constraints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Improve </a:t>
            </a:r>
            <a:r>
              <a:rPr lang="nl-BE" sz="1800" b="1" dirty="0"/>
              <a:t>syllable constraint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Look into </a:t>
            </a:r>
            <a:r>
              <a:rPr lang="nl-BE" sz="1800" b="1" dirty="0"/>
              <a:t>Rhyming Constraint</a:t>
            </a:r>
          </a:p>
          <a:p>
            <a:r>
              <a:rPr lang="nl-BE" sz="1800" b="1" dirty="0"/>
              <a:t>February:</a:t>
            </a:r>
            <a:endParaRPr lang="nl-BE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Finish Rhyming Constraint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Enforce </a:t>
            </a:r>
            <a:r>
              <a:rPr lang="nl-BE" sz="1800" b="1" dirty="0"/>
              <a:t>POS-tag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Start preparing </a:t>
            </a:r>
            <a:r>
              <a:rPr lang="nl-BE" sz="1800" b="1" dirty="0"/>
              <a:t>human survey </a:t>
            </a:r>
            <a:r>
              <a:rPr lang="nl-BE" sz="1800" dirty="0"/>
              <a:t>to test the generated parodies from the different 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b="1" dirty="0"/>
              <a:t>Train</a:t>
            </a:r>
            <a:r>
              <a:rPr lang="nl-BE" sz="1800" dirty="0"/>
              <a:t> some of the best models with lyrics, parodies and humor text</a:t>
            </a:r>
          </a:p>
          <a:p>
            <a:pPr lvl="1"/>
            <a:endParaRPr lang="nl-NL" sz="1800" dirty="0"/>
          </a:p>
          <a:p>
            <a:pPr lvl="1"/>
            <a:endParaRPr lang="nl-NL" sz="1800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A3EA626-5665-AB09-A59C-C86A0175DED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sz="1800" b="1" dirty="0"/>
              <a:t>March:</a:t>
            </a:r>
            <a:endParaRPr lang="nl-BE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Create </a:t>
            </a:r>
            <a:r>
              <a:rPr lang="nl-BE" sz="1800" b="1" dirty="0"/>
              <a:t>stream-lined algorithm </a:t>
            </a:r>
            <a:r>
              <a:rPr lang="nl-BE" sz="1800" dirty="0"/>
              <a:t>and create interface to be able to more easily use 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Finish any last experiments that still need to be done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Finish and launch survey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Prepare Third and final intermediate presentation</a:t>
            </a:r>
          </a:p>
          <a:p>
            <a:r>
              <a:rPr lang="nl-BE" sz="1800" b="1" dirty="0"/>
              <a:t>April:</a:t>
            </a:r>
            <a:endParaRPr lang="nl-BE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Evaluate and process results from survey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Finish last experiments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Complete final algorithm and clean up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Start </a:t>
            </a:r>
            <a:r>
              <a:rPr lang="nl-BE" sz="1800" b="1" dirty="0"/>
              <a:t>writing thesis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Make poster about thesis</a:t>
            </a:r>
          </a:p>
          <a:p>
            <a:r>
              <a:rPr lang="nl-BE" sz="1800" b="1" dirty="0"/>
              <a:t>May:</a:t>
            </a:r>
            <a:endParaRPr lang="nl-BE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Full focus on writing and finishing thesis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C21229E-8101-C29D-AE9D-A0A36B5E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62000"/>
            <a:ext cx="11041200" cy="1152000"/>
          </a:xfrm>
        </p:spPr>
        <p:txBody>
          <a:bodyPr/>
          <a:lstStyle/>
          <a:p>
            <a:r>
              <a:rPr lang="nl-NL" dirty="0"/>
              <a:t>Planning</a:t>
            </a:r>
          </a:p>
        </p:txBody>
      </p:sp>
    </p:spTree>
    <p:extLst>
      <p:ext uri="{BB962C8B-B14F-4D97-AF65-F5344CB8AC3E}">
        <p14:creationId xmlns:p14="http://schemas.microsoft.com/office/powerpoint/2010/main" val="1808906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AAB3A07D-172A-E6AF-710E-95980CDBA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Ongeveer 3 dagen per week met 8 uur per dag (13 weken)</a:t>
            </a:r>
          </a:p>
          <a:p>
            <a:pPr lvl="1"/>
            <a:r>
              <a:rPr lang="nl-NL" dirty="0">
                <a:sym typeface="Wingdings" pitchFamily="2" charset="2"/>
              </a:rPr>
              <a:t>  ± 300 uur </a:t>
            </a:r>
          </a:p>
          <a:p>
            <a:pPr lvl="1"/>
            <a:r>
              <a:rPr lang="nl-NL" dirty="0">
                <a:sym typeface="Wingdings" pitchFamily="2" charset="2"/>
              </a:rPr>
              <a:t>Veel opzoek werk gedaan, leren werken met NLP</a:t>
            </a:r>
          </a:p>
          <a:p>
            <a:pPr lvl="1"/>
            <a:r>
              <a:rPr lang="nl-NL" dirty="0">
                <a:sym typeface="Wingdings" pitchFamily="2" charset="2"/>
              </a:rPr>
              <a:t>Niet altijd efficiënt  veel tijd verloren met grote modellen</a:t>
            </a:r>
          </a:p>
          <a:p>
            <a:pPr lvl="1"/>
            <a:r>
              <a:rPr lang="nl-NL" dirty="0">
                <a:sym typeface="Wingdings" pitchFamily="2" charset="2"/>
              </a:rPr>
              <a:t>In januari nog veel tijd eraan werken</a:t>
            </a:r>
          </a:p>
          <a:p>
            <a:r>
              <a:rPr lang="nl-NL" dirty="0">
                <a:sym typeface="Wingdings" pitchFamily="2" charset="2"/>
              </a:rPr>
              <a:t>Ideaal punt: 17/20</a:t>
            </a:r>
          </a:p>
          <a:p>
            <a:pPr lvl="1"/>
            <a:r>
              <a:rPr lang="nl-NL" dirty="0">
                <a:sym typeface="Wingdings" pitchFamily="2" charset="2"/>
              </a:rPr>
              <a:t>Extra inzet voor nodig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169F040-64D5-36D2-3ECE-EB8BF23F1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A6C9FB7-D0ED-901B-04FA-F1A7EAB70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24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81803BF-9888-55CB-A696-406A4E778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Uren gewerkt &amp; verwacht punt</a:t>
            </a:r>
          </a:p>
        </p:txBody>
      </p:sp>
    </p:spTree>
    <p:extLst>
      <p:ext uri="{BB962C8B-B14F-4D97-AF65-F5344CB8AC3E}">
        <p14:creationId xmlns:p14="http://schemas.microsoft.com/office/powerpoint/2010/main" val="2292468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215C347C-2235-607E-EE80-F1794CB43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/>
              <a:t>Bard (Gemini Integration): </a:t>
            </a:r>
          </a:p>
          <a:p>
            <a:pPr lvl="1"/>
            <a:r>
              <a:rPr lang="nl-BE" dirty="0">
                <a:solidFill>
                  <a:srgbClr val="EB5757"/>
                </a:solidFill>
                <a:latin typeface="SFMono-Regular"/>
              </a:rPr>
              <a:t>Prompt</a:t>
            </a:r>
            <a:r>
              <a:rPr lang="nl-BE" dirty="0">
                <a:solidFill>
                  <a:srgbClr val="EB5757"/>
                </a:solidFill>
                <a:effectLst/>
                <a:latin typeface="SFMono-Regular"/>
              </a:rPr>
              <a:t>: Write a haiku about how crazy pineapple on a pizza</a:t>
            </a:r>
            <a:br>
              <a:rPr lang="nl-BE" b="1" dirty="0">
                <a:solidFill>
                  <a:srgbClr val="EB5757"/>
                </a:solidFill>
                <a:effectLst/>
                <a:latin typeface="SFMono-Regular"/>
              </a:rPr>
            </a:b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A:  Sweet, tangy fruit's delight </a:t>
            </a:r>
            <a:r>
              <a:rPr lang="nl-BE" dirty="0"/>
              <a:t>(6) </a:t>
            </a:r>
            <a:br>
              <a:rPr lang="nl-BE" dirty="0"/>
            </a:br>
            <a:r>
              <a:rPr lang="nl-BE" dirty="0"/>
              <a:t>     </a:t>
            </a: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On savory dough, a clash so grand</a:t>
            </a:r>
            <a:r>
              <a:rPr lang="nl-BE" dirty="0">
                <a:solidFill>
                  <a:srgbClr val="EB5757"/>
                </a:solidFill>
                <a:effectLst/>
                <a:latin typeface="SFMono-Regular"/>
              </a:rPr>
              <a:t> </a:t>
            </a:r>
            <a:r>
              <a:rPr lang="nl-BE" dirty="0"/>
              <a:t>(9) </a:t>
            </a:r>
            <a:br>
              <a:rPr lang="nl-BE" dirty="0"/>
            </a:br>
            <a:r>
              <a:rPr lang="nl-BE" dirty="0"/>
              <a:t>     </a:t>
            </a: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A culinary crime </a:t>
            </a:r>
            <a:r>
              <a:rPr lang="nl-BE" dirty="0"/>
              <a:t>(6) 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3A3572C-E414-77F1-E51E-D6D75834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E32E959-913E-D6DC-AA4B-B6297565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A600A08-04C0-FC5E-903F-BB3A52BF1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Context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C854C7E0-EAEC-AC5B-B529-9CA13CF18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791" y="3518282"/>
            <a:ext cx="4793040" cy="239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42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B99AFFA-D311-7183-8BE2-5CCC15FBA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Hoe </a:t>
            </a:r>
            <a:r>
              <a:rPr lang="nl-NL" dirty="0" err="1"/>
              <a:t>LLM’s</a:t>
            </a:r>
            <a:r>
              <a:rPr lang="nl-NL" dirty="0"/>
              <a:t> forceren om zich aan de regels te houden</a:t>
            </a:r>
          </a:p>
          <a:p>
            <a:r>
              <a:rPr lang="nl-NL" dirty="0"/>
              <a:t>Creative tekst </a:t>
            </a:r>
            <a:r>
              <a:rPr lang="nl-NL" dirty="0">
                <a:sym typeface="Wingdings" pitchFamily="2" charset="2"/>
              </a:rPr>
              <a:t> Parodie</a:t>
            </a:r>
          </a:p>
          <a:p>
            <a:r>
              <a:rPr lang="nl-NL" dirty="0">
                <a:sym typeface="Wingdings" pitchFamily="2" charset="2"/>
              </a:rPr>
              <a:t>Regels: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Het aantal lettergrepen per lijn is hetzelfde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Het aantal lijnen is hetzelfde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Het rijmschema moet behouden blijven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De POS-tag moet behouden blijven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(Het moet grappig zijn)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Veel vooruitgang in open-source LLM’s </a:t>
            </a:r>
            <a:r>
              <a:rPr lang="nl-BE" dirty="0">
                <a:sym typeface="Wingdings" pitchFamily="2" charset="2"/>
              </a:rPr>
              <a:t> Autoregressieve modellen</a:t>
            </a:r>
            <a:endParaRPr lang="nl-BE" dirty="0"/>
          </a:p>
          <a:p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E9867D6-54AD-2700-DE6A-1322DB0A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D1D63A-71F7-624A-BF01-12670846B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7638853-1E75-5408-1B27-324E541C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Motivatie</a:t>
            </a:r>
          </a:p>
        </p:txBody>
      </p:sp>
    </p:spTree>
    <p:extLst>
      <p:ext uri="{BB962C8B-B14F-4D97-AF65-F5344CB8AC3E}">
        <p14:creationId xmlns:p14="http://schemas.microsoft.com/office/powerpoint/2010/main" val="206294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ijdelijke aanduiding voor inhoud 8">
            <a:extLst>
              <a:ext uri="{FF2B5EF4-FFF2-40B4-BE49-F238E27FC236}">
                <a16:creationId xmlns:a16="http://schemas.microsoft.com/office/drawing/2014/main" id="{C25AF855-9CC6-2D75-9C06-FC5BD2439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9615402"/>
              </p:ext>
            </p:extLst>
          </p:nvPr>
        </p:nvGraphicFramePr>
        <p:xfrm>
          <a:off x="344967" y="1237958"/>
          <a:ext cx="11502066" cy="4815374"/>
        </p:xfrm>
        <a:graphic>
          <a:graphicData uri="http://schemas.openxmlformats.org/drawingml/2006/table">
            <a:tbl>
              <a:tblPr>
                <a:solidFill>
                  <a:schemeClr val="tx1">
                    <a:lumMod val="75000"/>
                    <a:lumOff val="25000"/>
                  </a:schemeClr>
                </a:solidFill>
              </a:tblPr>
              <a:tblGrid>
                <a:gridCol w="2357299">
                  <a:extLst>
                    <a:ext uri="{9D8B030D-6E8A-4147-A177-3AD203B41FA5}">
                      <a16:colId xmlns:a16="http://schemas.microsoft.com/office/drawing/2014/main" val="2622925843"/>
                    </a:ext>
                  </a:extLst>
                </a:gridCol>
                <a:gridCol w="730756">
                  <a:extLst>
                    <a:ext uri="{9D8B030D-6E8A-4147-A177-3AD203B41FA5}">
                      <a16:colId xmlns:a16="http://schemas.microsoft.com/office/drawing/2014/main" val="2839354106"/>
                    </a:ext>
                  </a:extLst>
                </a:gridCol>
                <a:gridCol w="763657">
                  <a:extLst>
                    <a:ext uri="{9D8B030D-6E8A-4147-A177-3AD203B41FA5}">
                      <a16:colId xmlns:a16="http://schemas.microsoft.com/office/drawing/2014/main" val="3509908558"/>
                    </a:ext>
                  </a:extLst>
                </a:gridCol>
                <a:gridCol w="730756">
                  <a:extLst>
                    <a:ext uri="{9D8B030D-6E8A-4147-A177-3AD203B41FA5}">
                      <a16:colId xmlns:a16="http://schemas.microsoft.com/office/drawing/2014/main" val="3481310987"/>
                    </a:ext>
                  </a:extLst>
                </a:gridCol>
                <a:gridCol w="686544">
                  <a:extLst>
                    <a:ext uri="{9D8B030D-6E8A-4147-A177-3AD203B41FA5}">
                      <a16:colId xmlns:a16="http://schemas.microsoft.com/office/drawing/2014/main" val="747086526"/>
                    </a:ext>
                  </a:extLst>
                </a:gridCol>
                <a:gridCol w="686544">
                  <a:extLst>
                    <a:ext uri="{9D8B030D-6E8A-4147-A177-3AD203B41FA5}">
                      <a16:colId xmlns:a16="http://schemas.microsoft.com/office/drawing/2014/main" val="856468281"/>
                    </a:ext>
                  </a:extLst>
                </a:gridCol>
                <a:gridCol w="730756">
                  <a:extLst>
                    <a:ext uri="{9D8B030D-6E8A-4147-A177-3AD203B41FA5}">
                      <a16:colId xmlns:a16="http://schemas.microsoft.com/office/drawing/2014/main" val="2914805114"/>
                    </a:ext>
                  </a:extLst>
                </a:gridCol>
                <a:gridCol w="1019832">
                  <a:extLst>
                    <a:ext uri="{9D8B030D-6E8A-4147-A177-3AD203B41FA5}">
                      <a16:colId xmlns:a16="http://schemas.microsoft.com/office/drawing/2014/main" val="2725807150"/>
                    </a:ext>
                  </a:extLst>
                </a:gridCol>
                <a:gridCol w="442808">
                  <a:extLst>
                    <a:ext uri="{9D8B030D-6E8A-4147-A177-3AD203B41FA5}">
                      <a16:colId xmlns:a16="http://schemas.microsoft.com/office/drawing/2014/main" val="3738434139"/>
                    </a:ext>
                  </a:extLst>
                </a:gridCol>
                <a:gridCol w="462066">
                  <a:extLst>
                    <a:ext uri="{9D8B030D-6E8A-4147-A177-3AD203B41FA5}">
                      <a16:colId xmlns:a16="http://schemas.microsoft.com/office/drawing/2014/main" val="2312464603"/>
                    </a:ext>
                  </a:extLst>
                </a:gridCol>
                <a:gridCol w="803593">
                  <a:extLst>
                    <a:ext uri="{9D8B030D-6E8A-4147-A177-3AD203B41FA5}">
                      <a16:colId xmlns:a16="http://schemas.microsoft.com/office/drawing/2014/main" val="3249098314"/>
                    </a:ext>
                  </a:extLst>
                </a:gridCol>
                <a:gridCol w="703144">
                  <a:extLst>
                    <a:ext uri="{9D8B030D-6E8A-4147-A177-3AD203B41FA5}">
                      <a16:colId xmlns:a16="http://schemas.microsoft.com/office/drawing/2014/main" val="2864430658"/>
                    </a:ext>
                  </a:extLst>
                </a:gridCol>
                <a:gridCol w="652921">
                  <a:extLst>
                    <a:ext uri="{9D8B030D-6E8A-4147-A177-3AD203B41FA5}">
                      <a16:colId xmlns:a16="http://schemas.microsoft.com/office/drawing/2014/main" val="3171427851"/>
                    </a:ext>
                  </a:extLst>
                </a:gridCol>
                <a:gridCol w="731390">
                  <a:extLst>
                    <a:ext uri="{9D8B030D-6E8A-4147-A177-3AD203B41FA5}">
                      <a16:colId xmlns:a16="http://schemas.microsoft.com/office/drawing/2014/main" val="633544157"/>
                    </a:ext>
                  </a:extLst>
                </a:gridCol>
              </a:tblGrid>
              <a:tr h="56579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900" b="1" kern="1200" cap="none" spc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Paper Title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Generating Parodies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Generating Song Lyrics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Generating Rap Lyrics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Rhyming Constraint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Syllable Constraint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Reverse Generation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Autoregressive Transformer Models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BERT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LSTM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Word Embeddings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Finetuning of Models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For Chinese Language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Generieke aanpak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859464"/>
                  </a:ext>
                </a:extLst>
              </a:tr>
              <a:tr h="284904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Weird AI Yankovic (Reidl)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b="1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 (GPT-2)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600197"/>
                  </a:ext>
                </a:extLst>
              </a:tr>
              <a:tr h="425349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Lyrics Generation supported by Pre-trained Models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✓(GPT-2)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087775"/>
                  </a:ext>
                </a:extLst>
              </a:tr>
              <a:tr h="425349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Singability enhanced lyric generator with music style transfer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✓(GPT-2)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682843"/>
                  </a:ext>
                </a:extLst>
              </a:tr>
              <a:tr h="284904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Application of Machine Learning Model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✓(GPT-2)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72366"/>
                  </a:ext>
                </a:extLst>
              </a:tr>
              <a:tr h="425349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Say What? Collaborative Pop Lyric Generation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 (T5)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989670"/>
                  </a:ext>
                </a:extLst>
              </a:tr>
              <a:tr h="284904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DeepRapper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71108"/>
                  </a:ext>
                </a:extLst>
              </a:tr>
              <a:tr h="284904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Chipsong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84478"/>
                  </a:ext>
                </a:extLst>
              </a:tr>
              <a:tr h="425349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Exploring a Masked Language Model for Creative Text Transformation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51460"/>
                  </a:ext>
                </a:extLst>
              </a:tr>
              <a:tr h="425349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GhostWriter: Using an LSTM for Automatic Rap Lyric Generation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702801"/>
                  </a:ext>
                </a:extLst>
              </a:tr>
              <a:tr h="284904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WeirdAnalogyMatic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476572"/>
                  </a:ext>
                </a:extLst>
              </a:tr>
              <a:tr h="284904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To Sing Like a Mockingbird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386204"/>
                  </a:ext>
                </a:extLst>
              </a:tr>
              <a:tr h="284904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Mijn Thesis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 (any)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211774"/>
                  </a:ext>
                </a:extLst>
              </a:tr>
            </a:tbl>
          </a:graphicData>
        </a:graphic>
      </p:graphicFrame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93B1B6D-D8B2-3DF8-154A-1CFC4164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692D338-93FC-14B6-ADAD-53C861C2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6EC6D21-AF15-9B82-297C-8EC75E470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Positionering – </a:t>
            </a:r>
            <a:r>
              <a:rPr lang="nl-NL" dirty="0" err="1"/>
              <a:t>Parody</a:t>
            </a:r>
            <a:r>
              <a:rPr lang="nl-NL" dirty="0"/>
              <a:t> </a:t>
            </a:r>
            <a:r>
              <a:rPr lang="nl-NL" dirty="0" err="1"/>
              <a:t>Generation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60534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93B1B6D-D8B2-3DF8-154A-1CFC4164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692D338-93FC-14B6-ADAD-53C861C2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6EC6D21-AF15-9B82-297C-8EC75E470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Positionering – </a:t>
            </a:r>
            <a:r>
              <a:rPr lang="nl-NL" dirty="0" err="1"/>
              <a:t>Poetry</a:t>
            </a:r>
            <a:r>
              <a:rPr lang="nl-NL" dirty="0"/>
              <a:t> </a:t>
            </a:r>
            <a:r>
              <a:rPr lang="nl-NL" dirty="0" err="1"/>
              <a:t>Generation</a:t>
            </a:r>
            <a:endParaRPr lang="nl-NL" dirty="0"/>
          </a:p>
        </p:txBody>
      </p:sp>
      <p:graphicFrame>
        <p:nvGraphicFramePr>
          <p:cNvPr id="8" name="Tijdelijke aanduiding voor inhoud 7">
            <a:extLst>
              <a:ext uri="{FF2B5EF4-FFF2-40B4-BE49-F238E27FC236}">
                <a16:creationId xmlns:a16="http://schemas.microsoft.com/office/drawing/2014/main" id="{F5BC017D-E2E1-FD5A-52A2-5320145784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1115687"/>
              </p:ext>
            </p:extLst>
          </p:nvPr>
        </p:nvGraphicFramePr>
        <p:xfrm>
          <a:off x="574801" y="1155775"/>
          <a:ext cx="10898740" cy="5028149"/>
        </p:xfrm>
        <a:graphic>
          <a:graphicData uri="http://schemas.openxmlformats.org/drawingml/2006/table">
            <a:tbl>
              <a:tblPr/>
              <a:tblGrid>
                <a:gridCol w="1089874">
                  <a:extLst>
                    <a:ext uri="{9D8B030D-6E8A-4147-A177-3AD203B41FA5}">
                      <a16:colId xmlns:a16="http://schemas.microsoft.com/office/drawing/2014/main" val="484996717"/>
                    </a:ext>
                  </a:extLst>
                </a:gridCol>
                <a:gridCol w="1089874">
                  <a:extLst>
                    <a:ext uri="{9D8B030D-6E8A-4147-A177-3AD203B41FA5}">
                      <a16:colId xmlns:a16="http://schemas.microsoft.com/office/drawing/2014/main" val="3936830530"/>
                    </a:ext>
                  </a:extLst>
                </a:gridCol>
                <a:gridCol w="1089874">
                  <a:extLst>
                    <a:ext uri="{9D8B030D-6E8A-4147-A177-3AD203B41FA5}">
                      <a16:colId xmlns:a16="http://schemas.microsoft.com/office/drawing/2014/main" val="1957262621"/>
                    </a:ext>
                  </a:extLst>
                </a:gridCol>
                <a:gridCol w="1089874">
                  <a:extLst>
                    <a:ext uri="{9D8B030D-6E8A-4147-A177-3AD203B41FA5}">
                      <a16:colId xmlns:a16="http://schemas.microsoft.com/office/drawing/2014/main" val="258418500"/>
                    </a:ext>
                  </a:extLst>
                </a:gridCol>
                <a:gridCol w="1089874">
                  <a:extLst>
                    <a:ext uri="{9D8B030D-6E8A-4147-A177-3AD203B41FA5}">
                      <a16:colId xmlns:a16="http://schemas.microsoft.com/office/drawing/2014/main" val="1754337137"/>
                    </a:ext>
                  </a:extLst>
                </a:gridCol>
                <a:gridCol w="1089874">
                  <a:extLst>
                    <a:ext uri="{9D8B030D-6E8A-4147-A177-3AD203B41FA5}">
                      <a16:colId xmlns:a16="http://schemas.microsoft.com/office/drawing/2014/main" val="1132168921"/>
                    </a:ext>
                  </a:extLst>
                </a:gridCol>
                <a:gridCol w="1089874">
                  <a:extLst>
                    <a:ext uri="{9D8B030D-6E8A-4147-A177-3AD203B41FA5}">
                      <a16:colId xmlns:a16="http://schemas.microsoft.com/office/drawing/2014/main" val="3805276475"/>
                    </a:ext>
                  </a:extLst>
                </a:gridCol>
                <a:gridCol w="1089874">
                  <a:extLst>
                    <a:ext uri="{9D8B030D-6E8A-4147-A177-3AD203B41FA5}">
                      <a16:colId xmlns:a16="http://schemas.microsoft.com/office/drawing/2014/main" val="3108871114"/>
                    </a:ext>
                  </a:extLst>
                </a:gridCol>
                <a:gridCol w="1089874">
                  <a:extLst>
                    <a:ext uri="{9D8B030D-6E8A-4147-A177-3AD203B41FA5}">
                      <a16:colId xmlns:a16="http://schemas.microsoft.com/office/drawing/2014/main" val="1672510478"/>
                    </a:ext>
                  </a:extLst>
                </a:gridCol>
                <a:gridCol w="1089874">
                  <a:extLst>
                    <a:ext uri="{9D8B030D-6E8A-4147-A177-3AD203B41FA5}">
                      <a16:colId xmlns:a16="http://schemas.microsoft.com/office/drawing/2014/main" val="1784086390"/>
                    </a:ext>
                  </a:extLst>
                </a:gridCol>
              </a:tblGrid>
              <a:tr h="381543"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chemeClr val="bg1"/>
                          </a:solidFill>
                        </a:rPr>
                        <a:t>Paper Title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chemeClr val="bg1"/>
                          </a:solidFill>
                        </a:rPr>
                        <a:t>Generation Technique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Rhyme Scheme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Syllable Control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Reverse Generation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Transformer Models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chemeClr val="bg1"/>
                          </a:solidFill>
                        </a:rPr>
                        <a:t>LSTM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chemeClr val="bg1"/>
                          </a:solidFill>
                        </a:rPr>
                        <a:t>RNN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Character-Based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chemeClr val="bg1"/>
                          </a:solidFill>
                        </a:rPr>
                        <a:t>Fine-Tuning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863677"/>
                  </a:ext>
                </a:extLst>
              </a:tr>
              <a:tr h="381543"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chemeClr val="bg1"/>
                          </a:solidFill>
                        </a:rPr>
                        <a:t>ByGPT5 (Belouadi and Eger)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Quatrain Generation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847717"/>
                  </a:ext>
                </a:extLst>
              </a:tr>
              <a:tr h="496006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GPoet (Popescu-Belis et al.)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Rhyming Line Generation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457392"/>
                  </a:ext>
                </a:extLst>
              </a:tr>
              <a:tr h="839394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Automatic Poetry Generation from Prosaic Text (Van de Cruys)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Poetry from Prosaic Text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 dirty="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092841"/>
                  </a:ext>
                </a:extLst>
              </a:tr>
              <a:tr h="381543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PoeLM (Ormazabal et al.)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User-Specified Poems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993570"/>
                  </a:ext>
                </a:extLst>
              </a:tr>
              <a:tr h="381543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CoPoet (Chakrabarty et al.)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Interactive Poetry Writing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Specified in Prompt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Specified in Prompt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232527"/>
                  </a:ext>
                </a:extLst>
              </a:tr>
              <a:tr h="381543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GPoet-2 (Lo et al.)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Limerick Generation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317533"/>
                  </a:ext>
                </a:extLst>
              </a:tr>
              <a:tr h="724931"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chemeClr val="bg1"/>
                          </a:solidFill>
                        </a:rPr>
                        <a:t>Rythmic Verse Generation (Hopkins and Kiela)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Rythmic Poetry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Controlled at Word Level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Increased for Thematic Words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841253"/>
                  </a:ext>
                </a:extLst>
              </a:tr>
              <a:tr h="496006"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chemeClr val="bg1"/>
                          </a:solidFill>
                        </a:rPr>
                        <a:t>ZEST (Tian and Peng)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Zero-Shot Sonnet Generation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Reverse Generation for Rhymes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 dirty="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377905"/>
                  </a:ext>
                </a:extLst>
              </a:tr>
              <a:tr h="496006"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chemeClr val="bg1"/>
                          </a:solidFill>
                        </a:rPr>
                        <a:t>Mijn Thesis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Parody Generation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 dirty="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 dirty="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 dirty="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 dirty="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848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255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93B1B6D-D8B2-3DF8-154A-1CFC4164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692D338-93FC-14B6-ADAD-53C861C2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6EC6D21-AF15-9B82-297C-8EC75E470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Positionering – </a:t>
            </a:r>
            <a:r>
              <a:rPr lang="nl-NL" dirty="0" err="1"/>
              <a:t>Constrained</a:t>
            </a:r>
            <a:r>
              <a:rPr lang="nl-NL" dirty="0"/>
              <a:t> </a:t>
            </a:r>
            <a:r>
              <a:rPr lang="nl-NL" dirty="0" err="1"/>
              <a:t>Generation</a:t>
            </a:r>
            <a:r>
              <a:rPr lang="nl-NL" dirty="0"/>
              <a:t>: Fine </a:t>
            </a:r>
            <a:r>
              <a:rPr lang="nl-NL" dirty="0" err="1"/>
              <a:t>Tuning</a:t>
            </a:r>
            <a:endParaRPr lang="nl-NL" dirty="0"/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1EBFD21A-1B10-81C8-BC4F-6EB0B5B36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02830"/>
              </p:ext>
            </p:extLst>
          </p:nvPr>
        </p:nvGraphicFramePr>
        <p:xfrm>
          <a:off x="574800" y="1137232"/>
          <a:ext cx="10655176" cy="4996868"/>
        </p:xfrm>
        <a:graphic>
          <a:graphicData uri="http://schemas.openxmlformats.org/drawingml/2006/table">
            <a:tbl>
              <a:tblPr/>
              <a:tblGrid>
                <a:gridCol w="1522168">
                  <a:extLst>
                    <a:ext uri="{9D8B030D-6E8A-4147-A177-3AD203B41FA5}">
                      <a16:colId xmlns:a16="http://schemas.microsoft.com/office/drawing/2014/main" val="2683097264"/>
                    </a:ext>
                  </a:extLst>
                </a:gridCol>
                <a:gridCol w="1522168">
                  <a:extLst>
                    <a:ext uri="{9D8B030D-6E8A-4147-A177-3AD203B41FA5}">
                      <a16:colId xmlns:a16="http://schemas.microsoft.com/office/drawing/2014/main" val="1693649405"/>
                    </a:ext>
                  </a:extLst>
                </a:gridCol>
                <a:gridCol w="1522168">
                  <a:extLst>
                    <a:ext uri="{9D8B030D-6E8A-4147-A177-3AD203B41FA5}">
                      <a16:colId xmlns:a16="http://schemas.microsoft.com/office/drawing/2014/main" val="2413074386"/>
                    </a:ext>
                  </a:extLst>
                </a:gridCol>
                <a:gridCol w="1522168">
                  <a:extLst>
                    <a:ext uri="{9D8B030D-6E8A-4147-A177-3AD203B41FA5}">
                      <a16:colId xmlns:a16="http://schemas.microsoft.com/office/drawing/2014/main" val="2183007907"/>
                    </a:ext>
                  </a:extLst>
                </a:gridCol>
                <a:gridCol w="1522168">
                  <a:extLst>
                    <a:ext uri="{9D8B030D-6E8A-4147-A177-3AD203B41FA5}">
                      <a16:colId xmlns:a16="http://schemas.microsoft.com/office/drawing/2014/main" val="2026106681"/>
                    </a:ext>
                  </a:extLst>
                </a:gridCol>
                <a:gridCol w="1522168">
                  <a:extLst>
                    <a:ext uri="{9D8B030D-6E8A-4147-A177-3AD203B41FA5}">
                      <a16:colId xmlns:a16="http://schemas.microsoft.com/office/drawing/2014/main" val="1953262992"/>
                    </a:ext>
                  </a:extLst>
                </a:gridCol>
                <a:gridCol w="1522168">
                  <a:extLst>
                    <a:ext uri="{9D8B030D-6E8A-4147-A177-3AD203B41FA5}">
                      <a16:colId xmlns:a16="http://schemas.microsoft.com/office/drawing/2014/main" val="3197723525"/>
                    </a:ext>
                  </a:extLst>
                </a:gridCol>
              </a:tblGrid>
              <a:tr h="363353">
                <a:tc>
                  <a:txBody>
                    <a:bodyPr/>
                    <a:lstStyle/>
                    <a:p>
                      <a:r>
                        <a:rPr lang="nl-BE" sz="1000" b="1">
                          <a:solidFill>
                            <a:schemeClr val="bg1"/>
                          </a:solidFill>
                        </a:rPr>
                        <a:t>Paper Title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b="1">
                          <a:solidFill>
                            <a:schemeClr val="bg1"/>
                          </a:solidFill>
                        </a:rPr>
                        <a:t>Constraint Types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b="1">
                          <a:solidFill>
                            <a:schemeClr val="bg1"/>
                          </a:solidFill>
                        </a:rPr>
                        <a:t>Fine-Tuning of Model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b="1">
                          <a:solidFill>
                            <a:schemeClr val="bg1"/>
                          </a:solidFill>
                        </a:rPr>
                        <a:t>Transformer Models Used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b="1">
                          <a:solidFill>
                            <a:schemeClr val="bg1"/>
                          </a:solidFill>
                        </a:rPr>
                        <a:t>Auxiliary Model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b="1">
                          <a:solidFill>
                            <a:schemeClr val="bg1"/>
                          </a:solidFill>
                        </a:rPr>
                        <a:t>Plug-and-Play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b="1" dirty="0">
                          <a:solidFill>
                            <a:schemeClr val="bg1"/>
                          </a:solidFill>
                        </a:rPr>
                        <a:t>Multi-Objective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543891"/>
                  </a:ext>
                </a:extLst>
              </a:tr>
              <a:tr h="519076">
                <a:tc>
                  <a:txBody>
                    <a:bodyPr/>
                    <a:lstStyle/>
                    <a:p>
                      <a:r>
                        <a:rPr lang="nl-BE" sz="1000" b="1" dirty="0">
                          <a:solidFill>
                            <a:schemeClr val="bg1"/>
                          </a:solidFill>
                        </a:rPr>
                        <a:t>DExperts (Liu et al.)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chemeClr val="bg1"/>
                          </a:solidFill>
                        </a:rPr>
                        <a:t>Toxicity, Sentiment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chemeClr val="bg1"/>
                          </a:solidFill>
                        </a:rPr>
                        <a:t>Expert and Anti-Expert Models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chemeClr val="bg1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chemeClr val="bg1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516689"/>
                  </a:ext>
                </a:extLst>
              </a:tr>
              <a:tr h="519076">
                <a:tc>
                  <a:txBody>
                    <a:bodyPr/>
                    <a:lstStyle/>
                    <a:p>
                      <a:r>
                        <a:rPr lang="nl-BE" sz="1000" b="1">
                          <a:solidFill>
                            <a:schemeClr val="bg1"/>
                          </a:solidFill>
                        </a:rPr>
                        <a:t>PPLM (Dathathri et al.)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chemeClr val="bg1"/>
                          </a:solidFill>
                        </a:rPr>
                        <a:t>Topic, Style, Sentiment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chemeClr val="bg1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chemeClr val="bg1"/>
                          </a:solidFill>
                        </a:rPr>
                        <a:t>Attribute Models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chemeClr val="bg1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167069"/>
                  </a:ext>
                </a:extLst>
              </a:tr>
              <a:tr h="519076">
                <a:tc>
                  <a:txBody>
                    <a:bodyPr/>
                    <a:lstStyle/>
                    <a:p>
                      <a:r>
                        <a:rPr lang="nl-BE" sz="1000" b="1">
                          <a:solidFill>
                            <a:schemeClr val="bg1"/>
                          </a:solidFill>
                        </a:rPr>
                        <a:t>GeDi (Krause et al.)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chemeClr val="bg1"/>
                          </a:solidFill>
                        </a:rPr>
                        <a:t>Topic, Sentiment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chemeClr val="bg1"/>
                          </a:solidFill>
                        </a:rPr>
                        <a:t>Class-Conditional LM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chemeClr val="bg1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chemeClr val="bg1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078273"/>
                  </a:ext>
                </a:extLst>
              </a:tr>
              <a:tr h="674798">
                <a:tc>
                  <a:txBody>
                    <a:bodyPr/>
                    <a:lstStyle/>
                    <a:p>
                      <a:r>
                        <a:rPr lang="nl-BE" sz="1000" b="1">
                          <a:solidFill>
                            <a:schemeClr val="bg1"/>
                          </a:solidFill>
                        </a:rPr>
                        <a:t>InstructCTG (Zhou et al.)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chemeClr val="bg1"/>
                          </a:solidFill>
                        </a:rPr>
                        <a:t>Lexical, Syntactic, Semantic, Style, Length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chemeClr val="bg1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chemeClr val="bg1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chemeClr val="bg1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759177"/>
                  </a:ext>
                </a:extLst>
              </a:tr>
              <a:tr h="674798">
                <a:tc>
                  <a:txBody>
                    <a:bodyPr/>
                    <a:lstStyle/>
                    <a:p>
                      <a:r>
                        <a:rPr lang="nl-BE" sz="1000" b="1">
                          <a:solidFill>
                            <a:schemeClr val="bg1"/>
                          </a:solidFill>
                        </a:rPr>
                        <a:t>Regular Expression Instruction (Zheng et al.)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chemeClr val="bg1"/>
                          </a:solidFill>
                        </a:rPr>
                        <a:t>Varied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chemeClr val="bg1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chemeClr val="bg1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chemeClr val="bg1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15136"/>
                  </a:ext>
                </a:extLst>
              </a:tr>
              <a:tr h="363353">
                <a:tc>
                  <a:txBody>
                    <a:bodyPr/>
                    <a:lstStyle/>
                    <a:p>
                      <a:r>
                        <a:rPr lang="nl-BE" sz="1000" b="1">
                          <a:solidFill>
                            <a:schemeClr val="bg1"/>
                          </a:solidFill>
                        </a:rPr>
                        <a:t>NRETM (Wang et al.)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chemeClr val="bg1"/>
                          </a:solidFill>
                        </a:rPr>
                        <a:t>Varied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chemeClr val="bg1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chemeClr val="bg1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chemeClr val="bg1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693000"/>
                  </a:ext>
                </a:extLst>
              </a:tr>
              <a:tr h="830521">
                <a:tc>
                  <a:txBody>
                    <a:bodyPr/>
                    <a:lstStyle/>
                    <a:p>
                      <a:r>
                        <a:rPr lang="nl-BE" sz="1000" b="1" dirty="0">
                          <a:solidFill>
                            <a:schemeClr val="bg1"/>
                          </a:solidFill>
                        </a:rPr>
                        <a:t>MuCoCO (Kumar et al.)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chemeClr val="bg1"/>
                          </a:solidFill>
                        </a:rPr>
                        <a:t>Style Transfer, Controlled Machine Translation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chemeClr val="bg1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chemeClr val="bg1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chemeClr val="bg1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13848"/>
                  </a:ext>
                </a:extLst>
              </a:tr>
              <a:tr h="532817">
                <a:tc>
                  <a:txBody>
                    <a:bodyPr/>
                    <a:lstStyle/>
                    <a:p>
                      <a:r>
                        <a:rPr lang="nl-BE" sz="1000" b="1" dirty="0">
                          <a:solidFill>
                            <a:schemeClr val="bg1"/>
                          </a:solidFill>
                        </a:rPr>
                        <a:t>Mijn Thesis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chemeClr val="bg1"/>
                          </a:solidFill>
                        </a:rPr>
                        <a:t>Syllable,</a:t>
                      </a:r>
                      <a:br>
                        <a:rPr lang="nl-BE" sz="1000" dirty="0">
                          <a:solidFill>
                            <a:schemeClr val="bg1"/>
                          </a:solidFill>
                        </a:rPr>
                      </a:br>
                      <a:r>
                        <a:rPr lang="nl-BE" sz="1000" dirty="0">
                          <a:solidFill>
                            <a:schemeClr val="bg1"/>
                          </a:solidFill>
                        </a:rPr>
                        <a:t>Rhyming,</a:t>
                      </a:r>
                      <a:br>
                        <a:rPr lang="nl-BE" sz="1000" dirty="0">
                          <a:solidFill>
                            <a:schemeClr val="bg1"/>
                          </a:solidFill>
                        </a:rPr>
                      </a:br>
                      <a:r>
                        <a:rPr lang="nl-BE" sz="1000" dirty="0">
                          <a:solidFill>
                            <a:schemeClr val="bg1"/>
                          </a:solidFill>
                        </a:rPr>
                        <a:t>Pos-tags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000" dirty="0">
                        <a:solidFill>
                          <a:schemeClr val="bg1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chemeClr val="bg1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31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056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93B1B6D-D8B2-3DF8-154A-1CFC4164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692D338-93FC-14B6-ADAD-53C861C2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6EC6D21-AF15-9B82-297C-8EC75E470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200" dirty="0"/>
              <a:t>Positionering – </a:t>
            </a:r>
            <a:r>
              <a:rPr lang="nl-NL" sz="3200" dirty="0" err="1"/>
              <a:t>Constrained</a:t>
            </a:r>
            <a:r>
              <a:rPr lang="nl-NL" sz="3200" dirty="0"/>
              <a:t> </a:t>
            </a:r>
            <a:r>
              <a:rPr lang="nl-NL" sz="3200" dirty="0" err="1"/>
              <a:t>Generation</a:t>
            </a:r>
            <a:r>
              <a:rPr lang="nl-NL" sz="3200" dirty="0"/>
              <a:t>: </a:t>
            </a:r>
            <a:r>
              <a:rPr lang="nl-NL" sz="3200" dirty="0" err="1"/>
              <a:t>Adapting</a:t>
            </a:r>
            <a:r>
              <a:rPr lang="nl-NL" sz="3200" dirty="0"/>
              <a:t> Decoding</a:t>
            </a:r>
          </a:p>
        </p:txBody>
      </p:sp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69074CC3-68C8-80C0-7679-477A05970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794547"/>
              </p:ext>
            </p:extLst>
          </p:nvPr>
        </p:nvGraphicFramePr>
        <p:xfrm>
          <a:off x="574800" y="1111250"/>
          <a:ext cx="10787330" cy="5017731"/>
        </p:xfrm>
        <a:graphic>
          <a:graphicData uri="http://schemas.openxmlformats.org/drawingml/2006/table">
            <a:tbl>
              <a:tblPr/>
              <a:tblGrid>
                <a:gridCol w="1078733">
                  <a:extLst>
                    <a:ext uri="{9D8B030D-6E8A-4147-A177-3AD203B41FA5}">
                      <a16:colId xmlns:a16="http://schemas.microsoft.com/office/drawing/2014/main" val="3020334335"/>
                    </a:ext>
                  </a:extLst>
                </a:gridCol>
                <a:gridCol w="1078733">
                  <a:extLst>
                    <a:ext uri="{9D8B030D-6E8A-4147-A177-3AD203B41FA5}">
                      <a16:colId xmlns:a16="http://schemas.microsoft.com/office/drawing/2014/main" val="3906245953"/>
                    </a:ext>
                  </a:extLst>
                </a:gridCol>
                <a:gridCol w="1078733">
                  <a:extLst>
                    <a:ext uri="{9D8B030D-6E8A-4147-A177-3AD203B41FA5}">
                      <a16:colId xmlns:a16="http://schemas.microsoft.com/office/drawing/2014/main" val="3665880502"/>
                    </a:ext>
                  </a:extLst>
                </a:gridCol>
                <a:gridCol w="1078733">
                  <a:extLst>
                    <a:ext uri="{9D8B030D-6E8A-4147-A177-3AD203B41FA5}">
                      <a16:colId xmlns:a16="http://schemas.microsoft.com/office/drawing/2014/main" val="4025821398"/>
                    </a:ext>
                  </a:extLst>
                </a:gridCol>
                <a:gridCol w="1078733">
                  <a:extLst>
                    <a:ext uri="{9D8B030D-6E8A-4147-A177-3AD203B41FA5}">
                      <a16:colId xmlns:a16="http://schemas.microsoft.com/office/drawing/2014/main" val="3597783860"/>
                    </a:ext>
                  </a:extLst>
                </a:gridCol>
                <a:gridCol w="1078733">
                  <a:extLst>
                    <a:ext uri="{9D8B030D-6E8A-4147-A177-3AD203B41FA5}">
                      <a16:colId xmlns:a16="http://schemas.microsoft.com/office/drawing/2014/main" val="327948213"/>
                    </a:ext>
                  </a:extLst>
                </a:gridCol>
                <a:gridCol w="1078733">
                  <a:extLst>
                    <a:ext uri="{9D8B030D-6E8A-4147-A177-3AD203B41FA5}">
                      <a16:colId xmlns:a16="http://schemas.microsoft.com/office/drawing/2014/main" val="112688121"/>
                    </a:ext>
                  </a:extLst>
                </a:gridCol>
                <a:gridCol w="1078733">
                  <a:extLst>
                    <a:ext uri="{9D8B030D-6E8A-4147-A177-3AD203B41FA5}">
                      <a16:colId xmlns:a16="http://schemas.microsoft.com/office/drawing/2014/main" val="3868724601"/>
                    </a:ext>
                  </a:extLst>
                </a:gridCol>
                <a:gridCol w="1078733">
                  <a:extLst>
                    <a:ext uri="{9D8B030D-6E8A-4147-A177-3AD203B41FA5}">
                      <a16:colId xmlns:a16="http://schemas.microsoft.com/office/drawing/2014/main" val="3640341098"/>
                    </a:ext>
                  </a:extLst>
                </a:gridCol>
                <a:gridCol w="1078733">
                  <a:extLst>
                    <a:ext uri="{9D8B030D-6E8A-4147-A177-3AD203B41FA5}">
                      <a16:colId xmlns:a16="http://schemas.microsoft.com/office/drawing/2014/main" val="3084464811"/>
                    </a:ext>
                  </a:extLst>
                </a:gridCol>
              </a:tblGrid>
              <a:tr h="449865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Paper Title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Constraint Types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Lexical Constraints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Syntactic Constraints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Semantic Constraints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Style Constraints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Length Constraints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Energy-Based Model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chemeClr val="bg1"/>
                          </a:solidFill>
                        </a:rPr>
                        <a:t>Using Finite-State Machine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chemeClr val="bg1"/>
                          </a:solidFill>
                        </a:rPr>
                        <a:t>Beam Search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97205"/>
                  </a:ext>
                </a:extLst>
              </a:tr>
              <a:tr h="553681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Constrained Beam Search (Anderson et al.)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Image Captioning with Tags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45205"/>
                  </a:ext>
                </a:extLst>
              </a:tr>
              <a:tr h="553681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Grid Beam Search (Hokamp and Liu)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Lexical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481682"/>
                  </a:ext>
                </a:extLst>
              </a:tr>
              <a:tr h="553681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Dynamic Beam Allocation (Post and Vilar)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Lexical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908287"/>
                  </a:ext>
                </a:extLst>
              </a:tr>
              <a:tr h="346050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RESEAL (Chen et al.)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Lexical and Relational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85418"/>
                  </a:ext>
                </a:extLst>
              </a:tr>
              <a:tr h="553681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Directed Beam Search (Pascual et al.)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Lexical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73452"/>
                  </a:ext>
                </a:extLst>
              </a:tr>
              <a:tr h="449865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NeuroLogic Decoding (Lu et al.)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Lexical, Predicate Logic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977581"/>
                  </a:ext>
                </a:extLst>
              </a:tr>
              <a:tr h="449865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COLD Decoding (Qin et al.)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Varied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825375"/>
                  </a:ext>
                </a:extLst>
              </a:tr>
              <a:tr h="553681"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chemeClr val="bg1"/>
                          </a:solidFill>
                        </a:rPr>
                        <a:t>NeuroStructural Decoding (Bastan et al.)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Syntactic, Semantic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 dirty="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44288"/>
                  </a:ext>
                </a:extLst>
              </a:tr>
              <a:tr h="553681"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chemeClr val="bg1"/>
                          </a:solidFill>
                        </a:rPr>
                        <a:t>Mijn Thesis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Syllable,</a:t>
                      </a:r>
                      <a:br>
                        <a:rPr lang="nl-BE" sz="900" dirty="0">
                          <a:solidFill>
                            <a:schemeClr val="bg1"/>
                          </a:solidFill>
                        </a:rPr>
                      </a:br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Rhyming,</a:t>
                      </a:r>
                      <a:br>
                        <a:rPr lang="nl-BE" sz="900" dirty="0">
                          <a:solidFill>
                            <a:schemeClr val="bg1"/>
                          </a:solidFill>
                        </a:rPr>
                      </a:br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Pos-tags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 dirty="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471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421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C4336ACE-32D2-53E7-4666-046BD290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nl-BE" dirty="0"/>
              <a:t>Beperkt vorig onderzoek </a:t>
            </a:r>
          </a:p>
          <a:p>
            <a:pPr lvl="2"/>
            <a:r>
              <a:rPr lang="nl-BE" dirty="0"/>
              <a:t>Vooral op oude modellen</a:t>
            </a:r>
          </a:p>
          <a:p>
            <a:pPr lvl="1"/>
            <a:r>
              <a:rPr lang="nl-BE" dirty="0"/>
              <a:t>Constraints toepassen op generieke manier tijdens generatie</a:t>
            </a:r>
          </a:p>
          <a:p>
            <a:pPr lvl="1"/>
            <a:r>
              <a:rPr lang="nl-BE" dirty="0"/>
              <a:t>Soorten constraints (= testbaar)</a:t>
            </a:r>
          </a:p>
          <a:p>
            <a:pPr lvl="2"/>
            <a:r>
              <a:rPr lang="nl-BE" dirty="0"/>
              <a:t>Harde constraints (aantal lettergrepen, regels per sectie) </a:t>
            </a:r>
          </a:p>
          <a:p>
            <a:pPr lvl="2"/>
            <a:r>
              <a:rPr lang="nl-BE" dirty="0"/>
              <a:t>Zachte constraints ((half)rijm, pos-tag gelijkenis)</a:t>
            </a:r>
          </a:p>
          <a:p>
            <a:pPr lvl="1"/>
            <a:r>
              <a:rPr lang="nl-BE" dirty="0"/>
              <a:t>Humor is moeilijk te kwantificeren of testbaar</a:t>
            </a:r>
          </a:p>
          <a:p>
            <a:pPr lvl="2"/>
            <a:r>
              <a:rPr lang="nl-BE" dirty="0"/>
              <a:t>Beoordeling gaat vooral subjectief zijn </a:t>
            </a:r>
            <a:r>
              <a:rPr lang="nl-BE" dirty="0">
                <a:sym typeface="Wingdings" pitchFamily="2" charset="2"/>
              </a:rPr>
              <a:t> menselijke studie nodig</a:t>
            </a:r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78FF567-110D-7CBC-04FF-376E82F4A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EC0DF5F-D8C0-9164-8CBD-07F71A383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63339B4-BEFF-2D55-F99A-C1E7EA48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b="1" dirty="0"/>
              <a:t>Mijn onderzoek: </a:t>
            </a:r>
            <a:r>
              <a:rPr lang="nl-BE" sz="2800" dirty="0"/>
              <a:t>Creatieve constraints voor autoregressieve modellen toegepast op parodieën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3604879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4">
    <a:dk1>
      <a:srgbClr val="2F4D5D"/>
    </a:dk1>
    <a:lt1>
      <a:srgbClr val="FFFFFF"/>
    </a:lt1>
    <a:dk2>
      <a:srgbClr val="1D8DB0"/>
    </a:dk2>
    <a:lt2>
      <a:srgbClr val="DCE7F0"/>
    </a:lt2>
    <a:accent1>
      <a:srgbClr val="1D8DB0"/>
    </a:accent1>
    <a:accent2>
      <a:srgbClr val="2F4D5D"/>
    </a:accent2>
    <a:accent3>
      <a:srgbClr val="52BDEC"/>
    </a:accent3>
    <a:accent4>
      <a:srgbClr val="466E87"/>
    </a:accent4>
    <a:accent5>
      <a:srgbClr val="E7B037"/>
    </a:accent5>
    <a:accent6>
      <a:srgbClr val="D4D842"/>
    </a:accent6>
    <a:hlink>
      <a:srgbClr val="466E87"/>
    </a:hlink>
    <a:folHlink>
      <a:srgbClr val="1D8DB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2476</Words>
  <Application>Microsoft Macintosh PowerPoint</Application>
  <PresentationFormat>Breedbeeld</PresentationFormat>
  <Paragraphs>554</Paragraphs>
  <Slides>24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2</vt:i4>
      </vt:variant>
      <vt:variant>
        <vt:lpstr>Diatitels</vt:lpstr>
      </vt:variant>
      <vt:variant>
        <vt:i4>24</vt:i4>
      </vt:variant>
    </vt:vector>
  </HeadingPairs>
  <TitlesOfParts>
    <vt:vector size="30" baseType="lpstr">
      <vt:lpstr>Arial</vt:lpstr>
      <vt:lpstr>Calibri</vt:lpstr>
      <vt:lpstr>SFMono-Regular</vt:lpstr>
      <vt:lpstr>Wingdings</vt:lpstr>
      <vt:lpstr>KU Leuven</vt:lpstr>
      <vt:lpstr>KU Leuven Sedes</vt:lpstr>
      <vt:lpstr>Thesis: Enforcing creative constraints in autoregressive language models during generation for musical parodies</vt:lpstr>
      <vt:lpstr>Context</vt:lpstr>
      <vt:lpstr>Context</vt:lpstr>
      <vt:lpstr>Motivatie</vt:lpstr>
      <vt:lpstr>Positionering – Parody Generation</vt:lpstr>
      <vt:lpstr>Positionering – Poetry Generation</vt:lpstr>
      <vt:lpstr>Positionering – Constrained Generation: Fine Tuning</vt:lpstr>
      <vt:lpstr>Positionering – Constrained Generation: Adapting Decoding</vt:lpstr>
      <vt:lpstr>Mijn onderzoek: Creatieve constraints voor autoregressieve modellen toegepast op parodieën </vt:lpstr>
      <vt:lpstr>Huidig onderzoek: Focus op syllable constraint</vt:lpstr>
      <vt:lpstr>Huidig onderzoek: Focus op syllable constraint</vt:lpstr>
      <vt:lpstr>Huidig onderzoek: Toevoegen van Constraints</vt:lpstr>
      <vt:lpstr>Huidig onderzoek: Syllable Constraint | Oplossing 1</vt:lpstr>
      <vt:lpstr>Huidig onderzoek: Syllable Constraint | Oplossing 1</vt:lpstr>
      <vt:lpstr>Huidig onderzoek: Syllable Constraint | Oplossing 2</vt:lpstr>
      <vt:lpstr>Huidig onderzoek: Syllable Constraint | Oplossing 2</vt:lpstr>
      <vt:lpstr>Huidig onderzoek: Syllable Constraint | Discussie</vt:lpstr>
      <vt:lpstr>Huidig onderzoek: Rhyming Constraint</vt:lpstr>
      <vt:lpstr>Huidig onderzoek: Rhyming Constraint Toepassen</vt:lpstr>
      <vt:lpstr>Huidig onderzoek: POS-tag Constraint</vt:lpstr>
      <vt:lpstr>Huidig onderzoek: POS-tag Constraint</vt:lpstr>
      <vt:lpstr>Verder onderzoek: Nieuwe constraints</vt:lpstr>
      <vt:lpstr>Planning</vt:lpstr>
      <vt:lpstr>Uren gewerkt &amp; verwacht punt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2024-03-22T11:16:38Z</dcterms:modified>
</cp:coreProperties>
</file>