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9"/>
  </p:notesMasterIdLst>
  <p:handoutMasterIdLst>
    <p:handoutMasterId r:id="rId20"/>
  </p:handoutMasterIdLst>
  <p:sldIdLst>
    <p:sldId id="261" r:id="rId3"/>
    <p:sldId id="262" r:id="rId4"/>
    <p:sldId id="267" r:id="rId5"/>
    <p:sldId id="268" r:id="rId6"/>
    <p:sldId id="269" r:id="rId7"/>
    <p:sldId id="264" r:id="rId8"/>
    <p:sldId id="270" r:id="rId9"/>
    <p:sldId id="271" r:id="rId10"/>
    <p:sldId id="272" r:id="rId11"/>
    <p:sldId id="273" r:id="rId12"/>
    <p:sldId id="275" r:id="rId13"/>
    <p:sldId id="274" r:id="rId14"/>
    <p:sldId id="276" r:id="rId15"/>
    <p:sldId id="277" r:id="rId16"/>
    <p:sldId id="278" r:id="rId17"/>
    <p:sldId id="265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6" autoAdjust="0"/>
    <p:restoredTop sz="94652"/>
  </p:normalViewPr>
  <p:slideViewPr>
    <p:cSldViewPr snapToGrid="0" snapToObjects="1">
      <p:cViewPr varScale="1">
        <p:scale>
          <a:sx n="128" d="100"/>
          <a:sy n="128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15-12-2023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15-12-2023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841B-26D5-A148-9974-F3723C7F22C3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DA3B-269F-0145-B69F-4430A10EF83F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16D7-E67B-9741-83C7-A577C3DA8ACC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BECF-12AB-B341-A39E-155CF6C0555C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34D8-18F0-4748-A1D6-358AF3BCB82B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3CB8-500C-2E4B-B0D3-9DC27B868875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021B-F65A-7349-ABF4-B4520E5CB143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69A7-5F50-9642-A13C-EB0042410F8D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81B8-6A75-0F46-A350-6055B3F8327A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CCB1-DBF5-174F-B799-8BB50F6A9FB6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A54FD9F-4B2B-954E-A77B-81EE79CD2FB1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4239E4-A5DD-5441-88AD-DDA6434ECD71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7" y="1080000"/>
            <a:ext cx="11440411" cy="4024798"/>
          </a:xfrm>
        </p:spPr>
        <p:txBody>
          <a:bodyPr>
            <a:normAutofit/>
          </a:bodyPr>
          <a:lstStyle/>
          <a:p>
            <a:r>
              <a:rPr lang="en-US" b="1" dirty="0"/>
              <a:t>Thesis: </a:t>
            </a:r>
            <a:r>
              <a:rPr lang="nl-BE" dirty="0"/>
              <a:t>Enforcing creative constraints in autoregressive language models during generation for musical parodies</a:t>
            </a:r>
            <a:endParaRPr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749140" cy="12366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Second Intermediate Presentation | 19.12.23</a:t>
            </a:r>
          </a:p>
          <a:p>
            <a:pPr>
              <a:spcBef>
                <a:spcPts val="400"/>
              </a:spcBef>
            </a:pPr>
            <a:r>
              <a:rPr lang="en-US" dirty="0"/>
              <a:t>Anton </a:t>
            </a:r>
            <a:r>
              <a:rPr lang="en-US" dirty="0" err="1"/>
              <a:t>Lintermans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Prof. De </a:t>
            </a:r>
            <a:r>
              <a:rPr lang="en-US" dirty="0" err="1"/>
              <a:t>Raedt</a:t>
            </a:r>
            <a:r>
              <a:rPr lang="en-US" dirty="0"/>
              <a:t> | T. Winters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Lijn per lijn generen</a:t>
            </a:r>
          </a:p>
          <a:p>
            <a:r>
              <a:rPr lang="nl-NL" dirty="0"/>
              <a:t>Prompt:</a:t>
            </a:r>
          </a:p>
          <a:p>
            <a:pPr lvl="1"/>
            <a:r>
              <a:rPr lang="nl-NL" dirty="0"/>
              <a:t>Context + nieuw onderwerp + al gegenereerde parodie + de volgende lijn</a:t>
            </a:r>
          </a:p>
          <a:p>
            <a:r>
              <a:rPr lang="nl-NL" dirty="0" err="1"/>
              <a:t>Constraint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Logits</a:t>
            </a:r>
            <a:r>
              <a:rPr lang="nl-NL" dirty="0"/>
              <a:t> worden niet aangepast</a:t>
            </a:r>
          </a:p>
          <a:p>
            <a:pPr lvl="1"/>
            <a:r>
              <a:rPr lang="nl-NL" dirty="0"/>
              <a:t>Beam score aangepast:</a:t>
            </a:r>
          </a:p>
          <a:p>
            <a:pPr lvl="2"/>
            <a:r>
              <a:rPr lang="nl-NL" dirty="0"/>
              <a:t># lettergrepen van de </a:t>
            </a:r>
            <a:r>
              <a:rPr lang="nl-NL" dirty="0" err="1"/>
              <a:t>beam</a:t>
            </a:r>
            <a:r>
              <a:rPr lang="nl-NL" dirty="0"/>
              <a:t> == het gevraagde </a:t>
            </a:r>
            <a:r>
              <a:rPr lang="nl-NL" dirty="0">
                <a:sym typeface="Wingdings" pitchFamily="2" charset="2"/>
              </a:rPr>
              <a:t> score/10</a:t>
            </a:r>
          </a:p>
          <a:p>
            <a:pPr lvl="2"/>
            <a:r>
              <a:rPr lang="nl-NL" dirty="0">
                <a:sym typeface="Wingdings" pitchFamily="2" charset="2"/>
              </a:rPr>
              <a:t># lettergrepen van de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&gt; het gevraagde  score*10</a:t>
            </a:r>
          </a:p>
          <a:p>
            <a:pPr lvl="1"/>
            <a:r>
              <a:rPr lang="nl-NL" dirty="0">
                <a:sym typeface="Wingdings" pitchFamily="2" charset="2"/>
              </a:rPr>
              <a:t>Generatie stopt als één van de </a:t>
            </a:r>
            <a:r>
              <a:rPr lang="nl-NL" dirty="0" err="1">
                <a:sym typeface="Wingdings" pitchFamily="2" charset="2"/>
              </a:rPr>
              <a:t>beams</a:t>
            </a:r>
            <a:r>
              <a:rPr lang="nl-NL" dirty="0">
                <a:sym typeface="Wingdings" pitchFamily="2" charset="2"/>
              </a:rPr>
              <a:t> het gevraagde # lettergrepen heeft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6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26263D6-814D-E57A-AB89-B2ABCA69F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Origineel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594B7-B2F6-ECDD-D41B-2D5DAC36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 Is it?)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didn't see you?</a:t>
            </a:r>
            <a:br>
              <a:rPr lang="en-US" dirty="0"/>
            </a:br>
            <a:r>
              <a:rPr lang="en-US" dirty="0"/>
              <a:t>There were </a:t>
            </a:r>
            <a:r>
              <a:rPr lang="en-US" dirty="0" err="1"/>
              <a:t>flashin</a:t>
            </a:r>
            <a:r>
              <a:rPr lang="en-US" dirty="0"/>
              <a:t>' lights</a:t>
            </a:r>
            <a:br>
              <a:rPr lang="en-US" dirty="0"/>
            </a:br>
            <a:r>
              <a:rPr lang="en-US" dirty="0"/>
              <a:t>At least I had the decency</a:t>
            </a:r>
            <a:br>
              <a:rPr lang="en-US" dirty="0"/>
            </a:br>
            <a:r>
              <a:rPr lang="en-US" dirty="0"/>
              <a:t>To keep my nights out of sight</a:t>
            </a:r>
            <a:br>
              <a:rPr lang="en-US" dirty="0"/>
            </a:br>
            <a:r>
              <a:rPr lang="en-US" dirty="0"/>
              <a:t>Only rumors 'bout my hips and thighs</a:t>
            </a:r>
            <a:br>
              <a:rPr lang="en-US" dirty="0"/>
            </a:br>
            <a:r>
              <a:rPr lang="en-US" dirty="0"/>
              <a:t>And my whispered sighs</a:t>
            </a:r>
            <a:br>
              <a:rPr lang="en-US" dirty="0"/>
            </a:br>
            <a:r>
              <a:rPr lang="en-US" dirty="0"/>
              <a:t>Oh, Lord, I think about </a:t>
            </a:r>
            <a:r>
              <a:rPr lang="en-US" dirty="0" err="1"/>
              <a:t>jumpin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Off of very tall somethings</a:t>
            </a:r>
            <a:br>
              <a:rPr lang="en-US" dirty="0"/>
            </a:br>
            <a:r>
              <a:rPr lang="en-US" dirty="0"/>
              <a:t>Just to see you come </a:t>
            </a:r>
            <a:r>
              <a:rPr lang="en-US" dirty="0" err="1"/>
              <a:t>runnin</a:t>
            </a:r>
            <a:r>
              <a:rPr lang="en-US" dirty="0"/>
              <a:t>' (</a:t>
            </a:r>
            <a:r>
              <a:rPr lang="en-US" dirty="0" err="1"/>
              <a:t>Runnin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And say the one thing I've been wanting, but no</a:t>
            </a:r>
            <a:br>
              <a:rPr lang="en-US" dirty="0"/>
            </a:br>
            <a:r>
              <a:rPr lang="en-US" dirty="0"/>
              <a:t>…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7E70A0-97C6-CF6B-BA23-341C986B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 1 | GPT-2 | 3 beams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94271A-79A7-D778-681E-8AC09F0F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201561-A237-2CA1-0D6A-DEA70150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46D607A-9B3D-58B0-3525-5F6CCE5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1</a:t>
            </a:r>
            <a:endParaRPr lang="en-US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40F85C12-A3E7-46ED-F685-C8F0C7874057}"/>
              </a:ext>
            </a:extLst>
          </p:cNvPr>
          <p:cNvSpPr txBox="1">
            <a:spLocks/>
          </p:cNvSpPr>
          <p:nvPr/>
        </p:nvSpPr>
        <p:spPr>
          <a:xfrm>
            <a:off x="6194427" y="2263816"/>
            <a:ext cx="5421575" cy="3837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Yeah I</a:t>
            </a:r>
            <a:br>
              <a:rPr lang="en-US" dirty="0"/>
            </a:br>
            <a:r>
              <a:rPr lang="en-US" dirty="0"/>
              <a:t>Are you sure you </a:t>
            </a:r>
            <a:r>
              <a:rPr lang="en-US" dirty="0" err="1"/>
              <a:t>wanna</a:t>
            </a:r>
            <a:br>
              <a:rPr lang="en-US" dirty="0"/>
            </a:br>
            <a:r>
              <a:rPr lang="en-US" dirty="0"/>
              <a:t>Uh-uh</a:t>
            </a:r>
            <a:br>
              <a:rPr lang="en-US" dirty="0"/>
            </a:br>
            <a:r>
              <a:rPr lang="en-US" dirty="0"/>
              <a:t>Well I guess it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don´t know who </a:t>
            </a:r>
            <a:br>
              <a:rPr lang="en-US" dirty="0"/>
            </a:br>
            <a:r>
              <a:rPr lang="en-US" dirty="0"/>
              <a:t>They're all flashing and</a:t>
            </a:r>
            <a:br>
              <a:rPr lang="en-US" dirty="0"/>
            </a:br>
            <a:r>
              <a:rPr lang="en-US" dirty="0"/>
              <a:t>All I want is to see you cry</a:t>
            </a:r>
            <a:br>
              <a:rPr lang="en-US" dirty="0"/>
            </a:br>
            <a:r>
              <a:rPr lang="en-US" dirty="0"/>
              <a:t>For you to keep me from seeing</a:t>
            </a:r>
            <a:br>
              <a:rPr lang="en-US" dirty="0"/>
            </a:br>
            <a:r>
              <a:rPr lang="en-US" dirty="0"/>
              <a:t>Whoa whoa what are you talking about</a:t>
            </a:r>
            <a:br>
              <a:rPr lang="en-US" dirty="0"/>
            </a:br>
            <a:r>
              <a:rPr lang="en-US" dirty="0"/>
              <a:t>Pineapple should be off</a:t>
            </a:r>
            <a:br>
              <a:rPr lang="en-US" dirty="0"/>
            </a:br>
            <a:r>
              <a:rPr lang="en-US" dirty="0"/>
              <a:t>Ooh yeah I love you so much I</a:t>
            </a:r>
            <a:br>
              <a:rPr lang="en-US" dirty="0"/>
            </a:br>
            <a:r>
              <a:rPr lang="en-US" dirty="0"/>
              <a:t>On the roof of my head and</a:t>
            </a:r>
            <a:br>
              <a:rPr lang="en-US" dirty="0"/>
            </a:br>
            <a:r>
              <a:rPr lang="en-US" dirty="0"/>
              <a:t>Hey I </a:t>
            </a:r>
            <a:r>
              <a:rPr lang="en-US" dirty="0" err="1"/>
              <a:t>wanna</a:t>
            </a:r>
            <a:r>
              <a:rPr lang="en-US" dirty="0"/>
              <a:t> see your face (Come run</a:t>
            </a:r>
            <a:br>
              <a:rPr lang="en-US" dirty="0"/>
            </a:br>
            <a:r>
              <a:rPr lang="en-US" dirty="0"/>
              <a:t>Parody is an art form that uses a</a:t>
            </a:r>
            <a:br>
              <a:rPr lang="en-US" dirty="0"/>
            </a:br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20554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D288603-303F-0724-CCF3-141C085F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Tekst in één keer generen</a:t>
            </a:r>
          </a:p>
          <a:p>
            <a:r>
              <a:rPr lang="nl-NL" dirty="0"/>
              <a:t>Gebruikt meer memory</a:t>
            </a:r>
          </a:p>
          <a:p>
            <a:r>
              <a:rPr lang="nl-NL" dirty="0"/>
              <a:t>Prompt:</a:t>
            </a:r>
          </a:p>
          <a:p>
            <a:pPr lvl="1"/>
            <a:r>
              <a:rPr lang="nl-NL" dirty="0"/>
              <a:t>Context + nieuw onderwerp + (originele tekst)</a:t>
            </a:r>
          </a:p>
          <a:p>
            <a:r>
              <a:rPr lang="nl-NL" dirty="0" err="1"/>
              <a:t>Constraint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Als de huidige lijn &gt;= # lettergrepen heeft </a:t>
            </a:r>
            <a:r>
              <a:rPr lang="nl-NL" dirty="0">
                <a:sym typeface="Wingdings" pitchFamily="2" charset="2"/>
              </a:rPr>
              <a:t> ‘\n’ token geforceerd</a:t>
            </a:r>
            <a:endParaRPr lang="nl-NL" dirty="0"/>
          </a:p>
          <a:p>
            <a:pPr lvl="1"/>
            <a:r>
              <a:rPr lang="nl-NL" dirty="0"/>
              <a:t>Beam score aangepast:</a:t>
            </a:r>
          </a:p>
          <a:p>
            <a:pPr lvl="2"/>
            <a:r>
              <a:rPr lang="nl-NL" dirty="0">
                <a:sym typeface="Wingdings" pitchFamily="2" charset="2"/>
              </a:rPr>
              <a:t># lettergrepen van de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&gt; het gevraagde  score + score*0.1</a:t>
            </a:r>
          </a:p>
          <a:p>
            <a:pPr lvl="1"/>
            <a:r>
              <a:rPr lang="nl-NL" dirty="0">
                <a:sym typeface="Wingdings" pitchFamily="2" charset="2"/>
              </a:rPr>
              <a:t>Generatie stopt als alle lijnen met het gevraagde # lettergrepen gegenereerd zijn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D2E83D0-98F2-725C-37AD-F7A9F59D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1256A1-BFBE-9BE1-93E4-20ACD8C4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15854D7-1AE3-F228-A4E5-6F63AEB6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1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26263D6-814D-E57A-AB89-B2ABCA69F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Origineel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594B7-B2F6-ECDD-D41B-2D5DAC36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 Is it?)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didn't see you?</a:t>
            </a:r>
            <a:br>
              <a:rPr lang="en-US" dirty="0"/>
            </a:br>
            <a:r>
              <a:rPr lang="en-US" dirty="0"/>
              <a:t>There were </a:t>
            </a:r>
            <a:r>
              <a:rPr lang="en-US" dirty="0" err="1"/>
              <a:t>flashin</a:t>
            </a:r>
            <a:r>
              <a:rPr lang="en-US" dirty="0"/>
              <a:t>' lights</a:t>
            </a:r>
            <a:br>
              <a:rPr lang="en-US" dirty="0"/>
            </a:br>
            <a:r>
              <a:rPr lang="en-US" dirty="0"/>
              <a:t>At least I had the decency</a:t>
            </a:r>
            <a:br>
              <a:rPr lang="en-US" dirty="0"/>
            </a:br>
            <a:r>
              <a:rPr lang="en-US" dirty="0"/>
              <a:t>To keep my nights out of sight</a:t>
            </a:r>
            <a:br>
              <a:rPr lang="en-US" dirty="0"/>
            </a:br>
            <a:r>
              <a:rPr lang="en-US" dirty="0"/>
              <a:t>Only rumors 'bout my hips and thighs</a:t>
            </a:r>
            <a:br>
              <a:rPr lang="en-US" dirty="0"/>
            </a:br>
            <a:r>
              <a:rPr lang="en-US" dirty="0"/>
              <a:t>And my whispered sighs</a:t>
            </a:r>
            <a:br>
              <a:rPr lang="en-US" dirty="0"/>
            </a:br>
            <a:r>
              <a:rPr lang="en-US" dirty="0"/>
              <a:t>Oh, Lord, I think about </a:t>
            </a:r>
            <a:r>
              <a:rPr lang="en-US" dirty="0" err="1"/>
              <a:t>jumpin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Off of very tall somethings</a:t>
            </a:r>
            <a:br>
              <a:rPr lang="en-US" dirty="0"/>
            </a:br>
            <a:r>
              <a:rPr lang="en-US" dirty="0"/>
              <a:t>Just to see you come </a:t>
            </a:r>
            <a:r>
              <a:rPr lang="en-US" dirty="0" err="1"/>
              <a:t>runnin</a:t>
            </a:r>
            <a:r>
              <a:rPr lang="en-US" dirty="0"/>
              <a:t>' (</a:t>
            </a:r>
            <a:r>
              <a:rPr lang="en-US" dirty="0" err="1"/>
              <a:t>Runnin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And say the one thing I've been wanting, but no</a:t>
            </a:r>
            <a:br>
              <a:rPr lang="en-US" dirty="0"/>
            </a:br>
            <a:r>
              <a:rPr lang="en-US" dirty="0"/>
              <a:t>…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7E70A0-97C6-CF6B-BA23-341C986B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 2 | GPT-2 | 2 beams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94271A-79A7-D778-681E-8AC09F0F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201561-A237-2CA1-0D6A-DEA70150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46D607A-9B3D-58B0-3525-5F6CCE5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2</a:t>
            </a:r>
            <a:endParaRPr lang="en-US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40F85C12-A3E7-46ED-F685-C8F0C7874057}"/>
              </a:ext>
            </a:extLst>
          </p:cNvPr>
          <p:cNvSpPr txBox="1">
            <a:spLocks/>
          </p:cNvSpPr>
          <p:nvPr/>
        </p:nvSpPr>
        <p:spPr>
          <a:xfrm>
            <a:off x="6194427" y="2263816"/>
            <a:ext cx="5421575" cy="3837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I've got</a:t>
            </a:r>
            <a:br>
              <a:rPr lang="en-US" dirty="0"/>
            </a:br>
            <a:r>
              <a:rPr lang="en-US" dirty="0"/>
              <a:t>a lot to say to you</a:t>
            </a:r>
            <a:br>
              <a:rPr lang="en-US" dirty="0"/>
            </a:br>
            <a:r>
              <a:rPr lang="en-US" dirty="0"/>
              <a:t>But I</a:t>
            </a:r>
            <a:br>
              <a:rPr lang="en-US" dirty="0"/>
            </a:br>
            <a:r>
              <a:rPr lang="en-US" dirty="0"/>
              <a:t>can't say it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Because I don't know</a:t>
            </a:r>
            <a:br>
              <a:rPr lang="en-US" dirty="0"/>
            </a:br>
            <a:r>
              <a:rPr lang="en-US" dirty="0"/>
              <a:t>What you're </a:t>
            </a:r>
            <a:r>
              <a:rPr lang="en-US" dirty="0" err="1"/>
              <a:t>thinkin</a:t>
            </a:r>
            <a:r>
              <a:rPr lang="en-US" dirty="0"/>
              <a:t>', but</a:t>
            </a:r>
            <a:br>
              <a:rPr lang="en-US" dirty="0"/>
            </a:br>
            <a:r>
              <a:rPr lang="en-US" dirty="0"/>
              <a:t>It's not like I'm </a:t>
            </a:r>
            <a:r>
              <a:rPr lang="en-US" dirty="0" err="1"/>
              <a:t>talkin</a:t>
            </a:r>
            <a:r>
              <a:rPr lang="en-US" dirty="0"/>
              <a:t>'. I can</a:t>
            </a:r>
            <a:br>
              <a:rPr lang="en-US" dirty="0"/>
            </a:br>
            <a:r>
              <a:rPr lang="en-US" dirty="0"/>
              <a:t>tell you that I love you and</a:t>
            </a:r>
            <a:br>
              <a:rPr lang="en-US" dirty="0"/>
            </a:br>
            <a:r>
              <a:rPr lang="en-US" dirty="0"/>
              <a:t>You're my best friend but I just can’t</a:t>
            </a:r>
            <a:br>
              <a:rPr lang="en-US" dirty="0"/>
            </a:br>
            <a:r>
              <a:rPr lang="en-US" dirty="0"/>
              <a:t>Say it because I</a:t>
            </a:r>
            <a:br>
              <a:rPr lang="en-US" dirty="0"/>
            </a:br>
            <a:r>
              <a:rPr lang="en-US" dirty="0"/>
              <a:t>don't want to hurt your feelings</a:t>
            </a:r>
            <a:br>
              <a:rPr lang="en-US" dirty="0"/>
            </a:br>
            <a:r>
              <a:rPr lang="en-US" dirty="0"/>
              <a:t>Or make you feel bad for me</a:t>
            </a:r>
            <a:br>
              <a:rPr lang="en-US" dirty="0"/>
            </a:br>
            <a:r>
              <a:rPr lang="en-US" dirty="0"/>
              <a:t>So I'll just tell you what I really</a:t>
            </a:r>
            <a:br>
              <a:rPr lang="en-US" dirty="0"/>
            </a:br>
            <a:r>
              <a:rPr lang="en-US" dirty="0"/>
              <a:t>Want to do to make it up to </a:t>
            </a:r>
            <a:r>
              <a:rPr lang="en-US" dirty="0" err="1"/>
              <a:t>ya</a:t>
            </a:r>
            <a:r>
              <a:rPr lang="en-US" dirty="0"/>
              <a:t> (I want</a:t>
            </a:r>
          </a:p>
        </p:txBody>
      </p:sp>
    </p:spTree>
    <p:extLst>
      <p:ext uri="{BB962C8B-B14F-4D97-AF65-F5344CB8AC3E}">
        <p14:creationId xmlns:p14="http://schemas.microsoft.com/office/powerpoint/2010/main" val="59734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372DB2E-EA25-5B36-4E6C-183340EC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Oplossing 1: </a:t>
            </a:r>
          </a:p>
          <a:p>
            <a:pPr lvl="1"/>
            <a:r>
              <a:rPr lang="nl-NL" dirty="0"/>
              <a:t>53/58 lijnen </a:t>
            </a:r>
            <a:r>
              <a:rPr lang="nl-NL" dirty="0">
                <a:sym typeface="Wingdings" pitchFamily="2" charset="2"/>
              </a:rPr>
              <a:t> correct # lettergrepen, andere hadden één te veel/weinig</a:t>
            </a:r>
          </a:p>
          <a:p>
            <a:pPr lvl="2"/>
            <a:r>
              <a:rPr lang="nl-NL" dirty="0">
                <a:sym typeface="Wingdings" pitchFamily="2" charset="2"/>
              </a:rPr>
              <a:t>= 0.09 lettergreep gemiddeld verschil</a:t>
            </a:r>
          </a:p>
          <a:p>
            <a:pPr lvl="1"/>
            <a:r>
              <a:rPr lang="nl-NL" dirty="0">
                <a:sym typeface="Wingdings" pitchFamily="2" charset="2"/>
              </a:rPr>
              <a:t>Onderwerp van parodie weinig aangeraakt</a:t>
            </a:r>
          </a:p>
          <a:p>
            <a:pPr lvl="1"/>
            <a:r>
              <a:rPr lang="nl-NL" dirty="0"/>
              <a:t>Vaak niet complete verse</a:t>
            </a:r>
          </a:p>
          <a:p>
            <a:r>
              <a:rPr lang="nl-NL" dirty="0"/>
              <a:t>Oplossing 2:</a:t>
            </a:r>
          </a:p>
          <a:p>
            <a:pPr lvl="1"/>
            <a:r>
              <a:rPr lang="nl-NL" dirty="0"/>
              <a:t>14/14 lijnen </a:t>
            </a:r>
            <a:r>
              <a:rPr lang="nl-NL" dirty="0">
                <a:sym typeface="Wingdings" pitchFamily="2" charset="2"/>
              </a:rPr>
              <a:t> correct # lettergrepen</a:t>
            </a:r>
          </a:p>
          <a:p>
            <a:pPr lvl="1"/>
            <a:r>
              <a:rPr lang="nl-NL" dirty="0">
                <a:sym typeface="Wingdings" pitchFamily="2" charset="2"/>
              </a:rPr>
              <a:t>Onderwerp niet aangehaald</a:t>
            </a:r>
          </a:p>
          <a:p>
            <a:pPr lvl="1"/>
            <a:r>
              <a:rPr lang="nl-NL" dirty="0">
                <a:sym typeface="Wingdings" pitchFamily="2" charset="2"/>
              </a:rPr>
              <a:t>Veel groter memory gebruik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F4F8FE-47FC-A3C5-75C6-6AE81BD4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50CBBC-3470-588F-CB5A-56287533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39ED6A-D22B-E591-4BD8-56E830AD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Discussie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7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2DD4878-C86C-AD15-837A-E2BE6234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Half(Rijmen)</a:t>
            </a:r>
          </a:p>
          <a:p>
            <a:pPr lvl="1"/>
            <a:r>
              <a:rPr lang="nl-NL" dirty="0"/>
              <a:t>Eindrijmen</a:t>
            </a:r>
          </a:p>
          <a:p>
            <a:pPr lvl="1"/>
            <a:r>
              <a:rPr lang="nl-NL" dirty="0"/>
              <a:t>Rijmschema’s detecteren</a:t>
            </a:r>
          </a:p>
          <a:p>
            <a:pPr lvl="1"/>
            <a:r>
              <a:rPr lang="nl-NL" dirty="0"/>
              <a:t>Rijmen forceren?</a:t>
            </a:r>
          </a:p>
          <a:p>
            <a:r>
              <a:rPr lang="nl-NL" dirty="0"/>
              <a:t>POS-tag</a:t>
            </a:r>
          </a:p>
          <a:p>
            <a:pPr lvl="1"/>
            <a:r>
              <a:rPr lang="nl-NL" dirty="0"/>
              <a:t>Elk woord heeft zelfde POS-tag</a:t>
            </a:r>
          </a:p>
          <a:p>
            <a:r>
              <a:rPr lang="nl-NL" dirty="0"/>
              <a:t>Zoek algoritme aanpassen? Beam Search + Backtracking</a:t>
            </a:r>
          </a:p>
          <a:p>
            <a:r>
              <a:rPr lang="nl-NL" dirty="0"/>
              <a:t>Humor</a:t>
            </a:r>
          </a:p>
          <a:p>
            <a:pPr lvl="1"/>
            <a:r>
              <a:rPr lang="nl-NL" dirty="0"/>
              <a:t>Finetunen van bestaande modellen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218C1C5-F8E7-79F3-BE36-B2857884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EF9E6C-B6B3-7B90-0D73-DAA470A2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D92256-FD76-E108-320D-43A0CEC3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Verder onderzoek: </a:t>
            </a:r>
            <a:r>
              <a:rPr lang="nl-NL" dirty="0"/>
              <a:t>Nieuwe </a:t>
            </a:r>
            <a:r>
              <a:rPr lang="nl-NL" dirty="0" err="1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0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0FF7A986-C092-BFE7-596C-1051E75E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AEAB7DB-BFCA-8E16-331A-DFF48B8F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61B1904-7BC3-9542-2E79-497F5C35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sz="1800" b="1" dirty="0"/>
              <a:t>January: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Introduction + Literature Review written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Test the different Open Source models (also chat vs non-chat verison)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Look into mathematical sides of the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Improve syllable constraint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Look into Rhyming Constraint</a:t>
            </a:r>
          </a:p>
          <a:p>
            <a:r>
              <a:rPr lang="nl-BE" sz="1800" b="1" dirty="0"/>
              <a:t>February: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Finish Rhyming Constraint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Enforce POS-tag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Start preparing human survey to test the generated parodies from the different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Train some of the best models with lyrics, parodies and humor text</a:t>
            </a:r>
          </a:p>
          <a:p>
            <a:pPr lvl="1"/>
            <a:endParaRPr lang="nl-NL" sz="1800" dirty="0"/>
          </a:p>
          <a:p>
            <a:pPr lvl="1"/>
            <a:endParaRPr lang="nl-NL" sz="180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3EA626-5665-AB09-A59C-C86A0175DE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sz="1800" b="1" dirty="0"/>
              <a:t>March: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Create stream-lined algorithm and create interface to be able to more easily use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Finish any last experiments that still need to be done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Finish and launch survey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Prepare Third and final intermediate presentation</a:t>
            </a:r>
          </a:p>
          <a:p>
            <a:r>
              <a:rPr lang="nl-BE" sz="1800" b="1" dirty="0"/>
              <a:t>April: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Evaluate and process results from survey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Finish last experiments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Complete final algorithm and clean up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Start writing thesis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Make poster about thesis</a:t>
            </a:r>
          </a:p>
          <a:p>
            <a:r>
              <a:rPr lang="nl-BE" sz="1800" b="1" dirty="0"/>
              <a:t>May: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Full focus on writing and finishing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C21229E-8101-C29D-AE9D-A0A36B5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62000"/>
            <a:ext cx="11041200" cy="1152000"/>
          </a:xfrm>
        </p:spPr>
        <p:txBody>
          <a:bodyPr/>
          <a:lstStyle/>
          <a:p>
            <a:r>
              <a:rPr lang="nl-NL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80890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15C347C-2235-607E-EE80-F1794CB4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LLM’s houden zich niet altijd aan de regels voor creative text</a:t>
            </a:r>
          </a:p>
          <a:p>
            <a:r>
              <a:rPr lang="nl-BE" b="1" dirty="0"/>
              <a:t>ChatGPT (3.5): </a:t>
            </a:r>
          </a:p>
          <a:p>
            <a:pPr lvl="1"/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Q: Write a haiku about how crazy pineapple on a pizza</a:t>
            </a:r>
            <a:br>
              <a:rPr lang="nl-BE" b="1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Golden sun on dough,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nl-BE" dirty="0"/>
              <a:t>(5)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Crazy dance of pineapple </a:t>
            </a:r>
            <a:r>
              <a:rPr lang="nl-BE" dirty="0"/>
              <a:t>(7)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Pizza dreams take flight </a:t>
            </a:r>
            <a:r>
              <a:rPr lang="nl-BE" dirty="0"/>
              <a:t>(5) </a:t>
            </a:r>
          </a:p>
          <a:p>
            <a:pPr lvl="1"/>
            <a:endParaRPr lang="nl-BE" dirty="0"/>
          </a:p>
          <a:p>
            <a:pPr lvl="1"/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Q: Write a haiku about how crazy pineapple on a pizza</a:t>
            </a:r>
            <a:br>
              <a:rPr lang="nl-BE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Golden waves of heat, </a:t>
            </a:r>
            <a:r>
              <a:rPr lang="nl-BE" dirty="0"/>
              <a:t>(5)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Pineapple dances wild </a:t>
            </a:r>
            <a:r>
              <a:rPr lang="nl-BE" dirty="0"/>
              <a:t>(6)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Pizza's sweet embracecd </a:t>
            </a:r>
            <a:r>
              <a:rPr lang="nl-BE" dirty="0"/>
              <a:t>(5) </a:t>
            </a:r>
            <a:endParaRPr lang="nl-BE" b="1" dirty="0"/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A3572C-E414-77F1-E51E-D6D75834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32E959-913E-D6DC-AA4B-B6297565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600A08-04C0-FC5E-903F-BB3A52BF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42FF1A0-862B-6893-340F-9D2FF4E7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200" y="2937726"/>
            <a:ext cx="2264274" cy="22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4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15C347C-2235-607E-EE80-F1794CB4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Bard (Gemini Integration): </a:t>
            </a:r>
          </a:p>
          <a:p>
            <a:pPr lvl="1"/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Q: Write a haiku about how crazy pineapple on a pizza</a:t>
            </a:r>
            <a:br>
              <a:rPr lang="nl-BE" b="1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 Sweet, tangy fruit's delight </a:t>
            </a:r>
            <a:r>
              <a:rPr lang="nl-BE" dirty="0"/>
              <a:t>(6) </a:t>
            </a:r>
            <a:br>
              <a:rPr lang="nl-BE" dirty="0"/>
            </a:br>
            <a:r>
              <a:rPr lang="nl-BE" dirty="0"/>
              <a:t> 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On savory dough, a clash so grand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nl-BE" dirty="0"/>
              <a:t>(9) </a:t>
            </a:r>
            <a:br>
              <a:rPr lang="nl-BE" dirty="0"/>
            </a:br>
            <a:r>
              <a:rPr lang="nl-BE" dirty="0"/>
              <a:t> 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 culinary crime </a:t>
            </a:r>
            <a:r>
              <a:rPr lang="nl-BE" dirty="0"/>
              <a:t>(6) 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A3572C-E414-77F1-E51E-D6D75834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32E959-913E-D6DC-AA4B-B6297565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600A08-04C0-FC5E-903F-BB3A52BF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854C7E0-EAEC-AC5B-B529-9CA13CF1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791" y="3518282"/>
            <a:ext cx="4793040" cy="23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2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B99AFFA-D311-7183-8BE2-5CCC15FB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</a:t>
            </a:r>
            <a:r>
              <a:rPr lang="nl-NL" dirty="0" err="1"/>
              <a:t>LLM’s</a:t>
            </a:r>
            <a:r>
              <a:rPr lang="nl-NL" dirty="0"/>
              <a:t> forceren om zich aan de regels te houden</a:t>
            </a:r>
          </a:p>
          <a:p>
            <a:r>
              <a:rPr lang="nl-NL" dirty="0"/>
              <a:t>Creative tekst </a:t>
            </a:r>
            <a:r>
              <a:rPr lang="nl-NL" dirty="0">
                <a:sym typeface="Wingdings" pitchFamily="2" charset="2"/>
              </a:rPr>
              <a:t> Parodie</a:t>
            </a:r>
          </a:p>
          <a:p>
            <a:r>
              <a:rPr lang="nl-NL" dirty="0">
                <a:sym typeface="Wingdings" pitchFamily="2" charset="2"/>
              </a:rPr>
              <a:t>Regels: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aantal lettergrepen per lijn is hetzelfde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aantal lijnen is hetzelfde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rijmschema moet behouden blijven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(De POS-tag moet behouden blijven)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(Het moet grappig zijn)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Veel vooruitgang in open-source LLM’s </a:t>
            </a:r>
            <a:r>
              <a:rPr lang="nl-BE" dirty="0">
                <a:sym typeface="Wingdings" pitchFamily="2" charset="2"/>
              </a:rPr>
              <a:t> Autoregressieve modellen</a:t>
            </a:r>
            <a:endParaRPr lang="nl-BE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E9867D6-54AD-2700-DE6A-1322DB0A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D1D63A-71F7-624A-BF01-12670846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7638853-1E75-5408-1B27-324E541C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Motivatie</a:t>
            </a:r>
          </a:p>
        </p:txBody>
      </p:sp>
    </p:spTree>
    <p:extLst>
      <p:ext uri="{BB962C8B-B14F-4D97-AF65-F5344CB8AC3E}">
        <p14:creationId xmlns:p14="http://schemas.microsoft.com/office/powerpoint/2010/main" val="20629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Positionering</a:t>
            </a:r>
          </a:p>
        </p:txBody>
      </p:sp>
      <p:graphicFrame>
        <p:nvGraphicFramePr>
          <p:cNvPr id="6" name="Tijdelijke aanduiding voor inhoud 8">
            <a:extLst>
              <a:ext uri="{FF2B5EF4-FFF2-40B4-BE49-F238E27FC236}">
                <a16:creationId xmlns:a16="http://schemas.microsoft.com/office/drawing/2014/main" id="{C25AF855-9CC6-2D75-9C06-FC5BD2439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014596"/>
              </p:ext>
            </p:extLst>
          </p:nvPr>
        </p:nvGraphicFramePr>
        <p:xfrm>
          <a:off x="643467" y="1228019"/>
          <a:ext cx="10905073" cy="4512112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2395873">
                  <a:extLst>
                    <a:ext uri="{9D8B030D-6E8A-4147-A177-3AD203B41FA5}">
                      <a16:colId xmlns:a16="http://schemas.microsoft.com/office/drawing/2014/main" val="2622925843"/>
                    </a:ext>
                  </a:extLst>
                </a:gridCol>
                <a:gridCol w="742714">
                  <a:extLst>
                    <a:ext uri="{9D8B030D-6E8A-4147-A177-3AD203B41FA5}">
                      <a16:colId xmlns:a16="http://schemas.microsoft.com/office/drawing/2014/main" val="2839354106"/>
                    </a:ext>
                  </a:extLst>
                </a:gridCol>
                <a:gridCol w="776153">
                  <a:extLst>
                    <a:ext uri="{9D8B030D-6E8A-4147-A177-3AD203B41FA5}">
                      <a16:colId xmlns:a16="http://schemas.microsoft.com/office/drawing/2014/main" val="3509908558"/>
                    </a:ext>
                  </a:extLst>
                </a:gridCol>
                <a:gridCol w="742714">
                  <a:extLst>
                    <a:ext uri="{9D8B030D-6E8A-4147-A177-3AD203B41FA5}">
                      <a16:colId xmlns:a16="http://schemas.microsoft.com/office/drawing/2014/main" val="3481310987"/>
                    </a:ext>
                  </a:extLst>
                </a:gridCol>
                <a:gridCol w="697779">
                  <a:extLst>
                    <a:ext uri="{9D8B030D-6E8A-4147-A177-3AD203B41FA5}">
                      <a16:colId xmlns:a16="http://schemas.microsoft.com/office/drawing/2014/main" val="747086526"/>
                    </a:ext>
                  </a:extLst>
                </a:gridCol>
                <a:gridCol w="697779">
                  <a:extLst>
                    <a:ext uri="{9D8B030D-6E8A-4147-A177-3AD203B41FA5}">
                      <a16:colId xmlns:a16="http://schemas.microsoft.com/office/drawing/2014/main" val="856468281"/>
                    </a:ext>
                  </a:extLst>
                </a:gridCol>
                <a:gridCol w="742714">
                  <a:extLst>
                    <a:ext uri="{9D8B030D-6E8A-4147-A177-3AD203B41FA5}">
                      <a16:colId xmlns:a16="http://schemas.microsoft.com/office/drawing/2014/main" val="2914805114"/>
                    </a:ext>
                  </a:extLst>
                </a:gridCol>
                <a:gridCol w="944395">
                  <a:extLst>
                    <a:ext uri="{9D8B030D-6E8A-4147-A177-3AD203B41FA5}">
                      <a16:colId xmlns:a16="http://schemas.microsoft.com/office/drawing/2014/main" val="2725807150"/>
                    </a:ext>
                  </a:extLst>
                </a:gridCol>
                <a:gridCol w="478333">
                  <a:extLst>
                    <a:ext uri="{9D8B030D-6E8A-4147-A177-3AD203B41FA5}">
                      <a16:colId xmlns:a16="http://schemas.microsoft.com/office/drawing/2014/main" val="3738434139"/>
                    </a:ext>
                  </a:extLst>
                </a:gridCol>
                <a:gridCol w="477288">
                  <a:extLst>
                    <a:ext uri="{9D8B030D-6E8A-4147-A177-3AD203B41FA5}">
                      <a16:colId xmlns:a16="http://schemas.microsoft.com/office/drawing/2014/main" val="2312464603"/>
                    </a:ext>
                  </a:extLst>
                </a:gridCol>
                <a:gridCol w="814817">
                  <a:extLst>
                    <a:ext uri="{9D8B030D-6E8A-4147-A177-3AD203B41FA5}">
                      <a16:colId xmlns:a16="http://schemas.microsoft.com/office/drawing/2014/main" val="3249098314"/>
                    </a:ext>
                  </a:extLst>
                </a:gridCol>
                <a:gridCol w="710319">
                  <a:extLst>
                    <a:ext uri="{9D8B030D-6E8A-4147-A177-3AD203B41FA5}">
                      <a16:colId xmlns:a16="http://schemas.microsoft.com/office/drawing/2014/main" val="2864430658"/>
                    </a:ext>
                  </a:extLst>
                </a:gridCol>
                <a:gridCol w="684195">
                  <a:extLst>
                    <a:ext uri="{9D8B030D-6E8A-4147-A177-3AD203B41FA5}">
                      <a16:colId xmlns:a16="http://schemas.microsoft.com/office/drawing/2014/main" val="3171427851"/>
                    </a:ext>
                  </a:extLst>
                </a:gridCol>
              </a:tblGrid>
              <a:tr h="565795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Paper Title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Generating Parodies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Generating Song Lyrics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Generating Rap Lyrics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Rhyming Constraint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Syllable Constraint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Reverse Generation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Autoregressive Transformer Models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BERT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LSTM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Word Embeddings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Finetuning of Models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For Chinese Language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859464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Weird AI Yankovic (Reidl)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b="1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 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600197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Lyrics Generation supported by Pre-trained Models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87775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Singability enhanced lyric generator with music style transfer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682843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>
                          <a:solidFill>
                            <a:schemeClr val="bg1"/>
                          </a:solidFill>
                        </a:rPr>
                        <a:t>Application of Machine Learning Model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72366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Say What? Collaborative Pop Lyric Generation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 (T5)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89670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DeepRapper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71108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Chipsong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84478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Exploring a Masked Language Model for Creative Text Transformation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51460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GhostWriter: Using an LSTM for Automatic Rap Lyric Generation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2801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WeirdAnalogyMatic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476572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To Sing Like a Mockingbird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8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53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4336ACE-32D2-53E7-4666-046BD290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BE" dirty="0"/>
              <a:t>Beperkt vorig onderzoek </a:t>
            </a:r>
          </a:p>
          <a:p>
            <a:pPr lvl="2"/>
            <a:r>
              <a:rPr lang="nl-BE" dirty="0"/>
              <a:t>Vooral op oude modellen</a:t>
            </a:r>
          </a:p>
          <a:p>
            <a:pPr lvl="1"/>
            <a:r>
              <a:rPr lang="nl-BE" dirty="0"/>
              <a:t>Constraints toepassen op generieke manier tijdens generatie</a:t>
            </a:r>
          </a:p>
          <a:p>
            <a:pPr lvl="1"/>
            <a:r>
              <a:rPr lang="nl-BE" dirty="0"/>
              <a:t>Soorten constraints (= testbaar)</a:t>
            </a:r>
          </a:p>
          <a:p>
            <a:pPr lvl="2"/>
            <a:r>
              <a:rPr lang="nl-BE" dirty="0"/>
              <a:t>Harde constraints (aantal lettergrepen, regels per sectie) </a:t>
            </a:r>
          </a:p>
          <a:p>
            <a:pPr lvl="2"/>
            <a:r>
              <a:rPr lang="nl-BE" dirty="0"/>
              <a:t>Zachte constraints ((half)rijm, pos-tag gelijkenis)</a:t>
            </a:r>
          </a:p>
          <a:p>
            <a:pPr lvl="1"/>
            <a:r>
              <a:rPr lang="nl-BE" dirty="0"/>
              <a:t>Humor is moeilijk te kwantificeren of testbaar</a:t>
            </a:r>
          </a:p>
          <a:p>
            <a:pPr lvl="2"/>
            <a:r>
              <a:rPr lang="nl-BE" dirty="0"/>
              <a:t>Beoordeling gaat vooral subjectief zijn </a:t>
            </a:r>
            <a:r>
              <a:rPr lang="nl-BE" dirty="0">
                <a:sym typeface="Wingdings" pitchFamily="2" charset="2"/>
              </a:rPr>
              <a:t> menselijke studie nodig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78FF567-110D-7CBC-04FF-376E82F4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C0DF5F-D8C0-9164-8CBD-07F71A38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3339B4-BEFF-2D55-F99A-C1E7EA48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Mijn onderzoek: </a:t>
            </a:r>
            <a:r>
              <a:rPr lang="nl-BE" sz="2800" dirty="0"/>
              <a:t>Creatieve constraints voor autoregressieve modellen toegepast op parodieën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360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6E26B0-FA39-B696-FBE0-2650511C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Hoe goed zijn huidige </a:t>
            </a:r>
            <a:r>
              <a:rPr lang="nl-NL" dirty="0" err="1"/>
              <a:t>LLM’s</a:t>
            </a:r>
            <a:r>
              <a:rPr lang="nl-NL" dirty="0"/>
              <a:t> in het generen van parodieën</a:t>
            </a:r>
          </a:p>
          <a:p>
            <a:r>
              <a:rPr lang="nl-NL" dirty="0"/>
              <a:t>Taylor Swift – “Is </a:t>
            </a:r>
            <a:r>
              <a:rPr lang="nl-NL" dirty="0" err="1"/>
              <a:t>it</a:t>
            </a:r>
            <a:r>
              <a:rPr lang="nl-NL" dirty="0"/>
              <a:t> over </a:t>
            </a:r>
            <a:r>
              <a:rPr lang="nl-NL" dirty="0" err="1"/>
              <a:t>now</a:t>
            </a:r>
            <a:r>
              <a:rPr lang="nl-NL" dirty="0"/>
              <a:t>”</a:t>
            </a:r>
          </a:p>
          <a:p>
            <a:r>
              <a:rPr lang="nl-BE" dirty="0"/>
              <a:t>“how crazy pineapple on a pizza is”</a:t>
            </a:r>
          </a:p>
          <a:p>
            <a:r>
              <a:rPr lang="nl-BE" dirty="0"/>
              <a:t>Met en zonder expliciet vermelden van constraints (EX)</a:t>
            </a:r>
            <a:endParaRPr lang="nl-NL" dirty="0"/>
          </a:p>
          <a:p>
            <a:r>
              <a:rPr lang="nl-NL" b="1" dirty="0" err="1"/>
              <a:t>ChatGPT</a:t>
            </a:r>
            <a:r>
              <a:rPr lang="nl-NL" b="1" dirty="0"/>
              <a:t> (3.5): 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46/59 lijnen gegenereerd </a:t>
            </a:r>
            <a:r>
              <a:rPr lang="nl-NL" dirty="0">
                <a:sym typeface="Wingdings" pitchFamily="2" charset="2"/>
              </a:rPr>
              <a:t> 18/46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1.5)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60/59 lijnen gegenereerd  37/59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0.6)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D9DF15-96EE-5710-245B-76B59F85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41D2D9-08BB-FC25-5EF7-48056338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BC2315-10A7-D10C-5C28-E5FAA01D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Huidig</a:t>
            </a:r>
            <a:r>
              <a:rPr lang="en-US" b="1" dirty="0"/>
              <a:t> </a:t>
            </a:r>
            <a:r>
              <a:rPr lang="en-US" b="1" dirty="0" err="1"/>
              <a:t>onderzoek</a:t>
            </a:r>
            <a:r>
              <a:rPr lang="en-US" b="1" dirty="0"/>
              <a:t>: </a:t>
            </a:r>
            <a:r>
              <a:rPr lang="en-US" dirty="0"/>
              <a:t>Focus op syllable constraint</a:t>
            </a:r>
          </a:p>
        </p:txBody>
      </p:sp>
    </p:spTree>
    <p:extLst>
      <p:ext uri="{BB962C8B-B14F-4D97-AF65-F5344CB8AC3E}">
        <p14:creationId xmlns:p14="http://schemas.microsoft.com/office/powerpoint/2010/main" val="382205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6E26B0-FA39-B696-FBE0-2650511C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b="1" dirty="0"/>
              <a:t>BARD (</a:t>
            </a:r>
            <a:r>
              <a:rPr lang="nl-NL" b="1" dirty="0" err="1"/>
              <a:t>with</a:t>
            </a:r>
            <a:r>
              <a:rPr lang="nl-NL" b="1" dirty="0"/>
              <a:t> GEMINI): </a:t>
            </a:r>
          </a:p>
          <a:p>
            <a:pPr lvl="1"/>
            <a:r>
              <a:rPr lang="nl-NL" u="sng" dirty="0"/>
              <a:t>Zonder PE</a:t>
            </a:r>
            <a:r>
              <a:rPr lang="nl-NL" dirty="0"/>
              <a:t>: 57/59 lijnen gegenereerd </a:t>
            </a:r>
            <a:r>
              <a:rPr lang="nl-NL" dirty="0">
                <a:sym typeface="Wingdings" pitchFamily="2" charset="2"/>
              </a:rPr>
              <a:t> 28/57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1.23)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PE</a:t>
            </a:r>
            <a:r>
              <a:rPr lang="nl-NL" dirty="0">
                <a:sym typeface="Wingdings" pitchFamily="2" charset="2"/>
              </a:rPr>
              <a:t>: 59/59 lijnen gegenereerd  24/59 &amp; 27/59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1.67 &amp; 1.99)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</a:p>
          <a:p>
            <a:r>
              <a:rPr lang="nl-NL" b="1" dirty="0" err="1">
                <a:sym typeface="Wingdings" pitchFamily="2" charset="2"/>
              </a:rPr>
              <a:t>Llama</a:t>
            </a:r>
            <a:r>
              <a:rPr lang="nl-NL" b="1" dirty="0">
                <a:sym typeface="Wingdings" pitchFamily="2" charset="2"/>
              </a:rPr>
              <a:t> 2 (70b chat):</a:t>
            </a:r>
          </a:p>
          <a:p>
            <a:pPr lvl="1"/>
            <a:r>
              <a:rPr lang="nl-NL" u="sng" dirty="0"/>
              <a:t>Zonder PE</a:t>
            </a:r>
            <a:r>
              <a:rPr lang="nl-NL" dirty="0"/>
              <a:t>: 49/59 lijnen gegenereerd </a:t>
            </a:r>
            <a:r>
              <a:rPr lang="nl-NL" dirty="0">
                <a:sym typeface="Wingdings" pitchFamily="2" charset="2"/>
              </a:rPr>
              <a:t> 23/49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1.73)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PE</a:t>
            </a:r>
            <a:r>
              <a:rPr lang="nl-NL" dirty="0">
                <a:sym typeface="Wingdings" pitchFamily="2" charset="2"/>
              </a:rPr>
              <a:t>: 56/59 lijnen gegenereerd  40/56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0.78)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</a:p>
          <a:p>
            <a:pPr lvl="1"/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D9DF15-96EE-5710-245B-76B59F85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41D2D9-08BB-FC25-5EF7-48056338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BC2315-10A7-D10C-5C28-E5FAA01D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Huidig</a:t>
            </a:r>
            <a:r>
              <a:rPr lang="en-US" b="1" dirty="0"/>
              <a:t> </a:t>
            </a:r>
            <a:r>
              <a:rPr lang="en-US" b="1" dirty="0" err="1"/>
              <a:t>onderzoek</a:t>
            </a:r>
            <a:r>
              <a:rPr lang="en-US" b="1" dirty="0"/>
              <a:t>: </a:t>
            </a:r>
            <a:r>
              <a:rPr lang="en-US" dirty="0"/>
              <a:t>Focus op syllable constraint</a:t>
            </a:r>
          </a:p>
        </p:txBody>
      </p:sp>
    </p:spTree>
    <p:extLst>
      <p:ext uri="{BB962C8B-B14F-4D97-AF65-F5344CB8AC3E}">
        <p14:creationId xmlns:p14="http://schemas.microsoft.com/office/powerpoint/2010/main" val="185910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E55566C-9B0F-43E5-9A14-A8FAF0801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563" y="3500658"/>
            <a:ext cx="3625976" cy="2709342"/>
          </a:xfrm>
          <a:prstGeom prst="rect">
            <a:avLst/>
          </a:prstGeom>
        </p:spPr>
      </p:pic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F3C8466-5997-42C3-67B7-626B4939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Transformers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van </a:t>
            </a:r>
            <a:r>
              <a:rPr lang="nl-NL" dirty="0" err="1"/>
              <a:t>Hugging</a:t>
            </a:r>
            <a:r>
              <a:rPr lang="nl-NL" dirty="0"/>
              <a:t> Face (HF)</a:t>
            </a:r>
          </a:p>
          <a:p>
            <a:pPr lvl="1"/>
            <a:r>
              <a:rPr lang="nl-NL" dirty="0"/>
              <a:t>HF heeft bibliotheek met allerlei open source modellen</a:t>
            </a:r>
          </a:p>
          <a:p>
            <a:r>
              <a:rPr lang="nl-NL" dirty="0"/>
              <a:t>Bevatte al een </a:t>
            </a:r>
            <a:r>
              <a:rPr lang="nl-NL" dirty="0" err="1"/>
              <a:t>Constraint</a:t>
            </a:r>
            <a:r>
              <a:rPr lang="nl-NL" dirty="0"/>
              <a:t> class </a:t>
            </a:r>
            <a:r>
              <a:rPr lang="nl-NL" dirty="0">
                <a:sym typeface="Wingdings" pitchFamily="2" charset="2"/>
              </a:rPr>
              <a:t> te weinig flexibiliteit</a:t>
            </a:r>
          </a:p>
          <a:p>
            <a:r>
              <a:rPr lang="nl-NL" dirty="0">
                <a:sym typeface="Wingdings" pitchFamily="2" charset="2"/>
              </a:rPr>
              <a:t>Nieuwe </a:t>
            </a:r>
            <a:r>
              <a:rPr lang="nl-NL" dirty="0" err="1">
                <a:sym typeface="Wingdings" pitchFamily="2" charset="2"/>
              </a:rPr>
              <a:t>Constraint</a:t>
            </a:r>
            <a:r>
              <a:rPr lang="nl-NL" dirty="0">
                <a:sym typeface="Wingdings" pitchFamily="2" charset="2"/>
              </a:rPr>
              <a:t> Class gemaakt voor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search: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>
                <a:sym typeface="Wingdings" pitchFamily="2" charset="2"/>
              </a:rPr>
              <a:t>Logit</a:t>
            </a:r>
            <a:r>
              <a:rPr lang="nl-NL" dirty="0">
                <a:sym typeface="Wingdings" pitchFamily="2" charset="2"/>
              </a:rPr>
              <a:t> score aanpassen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Beam score aanpassen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Stop criteria </a:t>
            </a:r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D142FA-A8CE-54E6-D309-DAA3BE0F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B3B2C7-6A0C-38B5-A78E-FC8F01A9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42AF39-926A-F91A-357F-EE43AF4D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Huidig onderzoek: </a:t>
            </a:r>
            <a:r>
              <a:rPr lang="nl-NL" dirty="0"/>
              <a:t>Toevoegen van </a:t>
            </a:r>
            <a:r>
              <a:rPr lang="nl-NL" dirty="0" err="1"/>
              <a:t>Constraints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576BD52-F709-ADE8-2AF5-CC21D2BD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271" y="1566000"/>
            <a:ext cx="1324529" cy="13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33410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1707</Words>
  <Application>Microsoft Macintosh PowerPoint</Application>
  <PresentationFormat>Breedbeeld</PresentationFormat>
  <Paragraphs>325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16</vt:i4>
      </vt:variant>
    </vt:vector>
  </HeadingPairs>
  <TitlesOfParts>
    <vt:vector size="22" baseType="lpstr">
      <vt:lpstr>Arial</vt:lpstr>
      <vt:lpstr>Calibri</vt:lpstr>
      <vt:lpstr>SFMono-Regular</vt:lpstr>
      <vt:lpstr>Wingdings</vt:lpstr>
      <vt:lpstr>KU Leuven</vt:lpstr>
      <vt:lpstr>KU Leuven Sedes</vt:lpstr>
      <vt:lpstr>Thesis: Enforcing creative constraints in autoregressive language models during generation for musical parodies</vt:lpstr>
      <vt:lpstr>Context</vt:lpstr>
      <vt:lpstr>Context</vt:lpstr>
      <vt:lpstr>Motivatie</vt:lpstr>
      <vt:lpstr>Positionering</vt:lpstr>
      <vt:lpstr>Mijn onderzoek: Creatieve constraints voor autoregressieve modellen toegepast op parodieën </vt:lpstr>
      <vt:lpstr>Huidig onderzoek: Focus op syllable constraint</vt:lpstr>
      <vt:lpstr>Huidig onderzoek: Focus op syllable constraint</vt:lpstr>
      <vt:lpstr>Huidig onderzoek: Toevoegen van Constraints</vt:lpstr>
      <vt:lpstr>Huidig onderzoek: Syllable Constraint | Oplossing 1</vt:lpstr>
      <vt:lpstr>Huidig onderzoek: Syllable Constraint | Oplossing 1</vt:lpstr>
      <vt:lpstr>Huidig onderzoek: Syllable Constraint | Oplossing 2</vt:lpstr>
      <vt:lpstr>Huidig onderzoek: Syllable Constraint | Oplossing 2</vt:lpstr>
      <vt:lpstr>Huidig onderzoek: Syllable Constraint | Discussie</vt:lpstr>
      <vt:lpstr>Verder onderzoek: Nieuwe constraints</vt:lpstr>
      <vt:lpstr>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2023-12-17T15:19:21Z</dcterms:modified>
</cp:coreProperties>
</file>