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  <p:sldMasterId id="2147483694" r:id="rId2"/>
  </p:sldMasterIdLst>
  <p:notesMasterIdLst>
    <p:notesMasterId r:id="rId28"/>
  </p:notesMasterIdLst>
  <p:handoutMasterIdLst>
    <p:handoutMasterId r:id="rId29"/>
  </p:handoutMasterIdLst>
  <p:sldIdLst>
    <p:sldId id="261" r:id="rId3"/>
    <p:sldId id="262" r:id="rId4"/>
    <p:sldId id="267" r:id="rId5"/>
    <p:sldId id="268" r:id="rId6"/>
    <p:sldId id="269" r:id="rId7"/>
    <p:sldId id="280" r:id="rId8"/>
    <p:sldId id="281" r:id="rId9"/>
    <p:sldId id="282" r:id="rId10"/>
    <p:sldId id="264" r:id="rId11"/>
    <p:sldId id="270" r:id="rId12"/>
    <p:sldId id="271" r:id="rId13"/>
    <p:sldId id="272" r:id="rId14"/>
    <p:sldId id="273" r:id="rId15"/>
    <p:sldId id="275" r:id="rId16"/>
    <p:sldId id="274" r:id="rId17"/>
    <p:sldId id="276" r:id="rId18"/>
    <p:sldId id="277" r:id="rId19"/>
    <p:sldId id="283" r:id="rId20"/>
    <p:sldId id="284" r:id="rId21"/>
    <p:sldId id="285" r:id="rId22"/>
    <p:sldId id="286" r:id="rId23"/>
    <p:sldId id="287" r:id="rId24"/>
    <p:sldId id="288" r:id="rId25"/>
    <p:sldId id="278" r:id="rId26"/>
    <p:sldId id="265" r:id="rId27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8DB0"/>
    <a:srgbClr val="2F4D5D"/>
    <a:srgbClr val="DCE7F0"/>
    <a:srgbClr val="005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366" autoAdjust="0"/>
    <p:restoredTop sz="94652"/>
  </p:normalViewPr>
  <p:slideViewPr>
    <p:cSldViewPr snapToGrid="0" snapToObjects="1">
      <p:cViewPr varScale="1">
        <p:scale>
          <a:sx n="134" d="100"/>
          <a:sy n="134" d="100"/>
        </p:scale>
        <p:origin x="7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58" d="100"/>
          <a:sy n="158" d="100"/>
        </p:scale>
        <p:origin x="4240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1CCF-F6FD-734B-854A-5BC033593B1E}" type="datetimeFigureOut">
              <a:rPr lang="nl-NL" smtClean="0"/>
              <a:t>22-03-2024</a:t>
            </a:fld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2A6D4-CD3D-5148-8B70-A84796F20135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58916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66214-DB21-4647-B5DA-0D17CA592867}" type="datetimeFigureOut">
              <a:rPr lang="nl-NL" smtClean="0"/>
              <a:t>22-03-2024</a:t>
            </a:fld>
            <a:endParaRPr lang="nl-NL" dirty="0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 dirty="0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E32A-327F-AF4B-8E1F-209FBF93D26D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6404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10" name="Rechthoek 9"/>
          <p:cNvSpPr/>
          <p:nvPr userDrawn="1"/>
        </p:nvSpPr>
        <p:spPr>
          <a:xfrm>
            <a:off x="0" y="648000"/>
            <a:ext cx="12193200" cy="621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 userDrawn="1"/>
        </p:nvSpPr>
        <p:spPr>
          <a:xfrm>
            <a:off x="0" y="647998"/>
            <a:ext cx="12193200" cy="4456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8135" cy="720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75999" y="1080000"/>
            <a:ext cx="6096524" cy="4024798"/>
          </a:xfrm>
        </p:spPr>
        <p:txBody>
          <a:bodyPr anchor="ctr" anchorCtr="0">
            <a:normAutofit/>
          </a:bodyPr>
          <a:lstStyle>
            <a:lvl1pPr algn="l"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575999" y="5392801"/>
            <a:ext cx="6096524" cy="730188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nl-NL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248525" y="1654175"/>
            <a:ext cx="4368673" cy="4468813"/>
          </a:xfrm>
        </p:spPr>
        <p:txBody>
          <a:bodyPr/>
          <a:lstStyle/>
          <a:p>
            <a:r>
              <a:rPr lang="en-US" dirty="0"/>
              <a:t>Click icon to add picture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286177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26">
          <p15:clr>
            <a:srgbClr val="FBAE40"/>
          </p15:clr>
        </p15:guide>
        <p15:guide id="2" pos="4203">
          <p15:clr>
            <a:srgbClr val="FBAE40"/>
          </p15:clr>
        </p15:guide>
        <p15:guide id="3" orient="horz" pos="3974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/>
        </p:nvSpPr>
        <p:spPr>
          <a:xfrm>
            <a:off x="0" y="647998"/>
            <a:ext cx="12193200" cy="6210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8135" cy="720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1350253"/>
            <a:ext cx="4648209" cy="5507747"/>
          </a:xfrm>
          <a:prstGeom prst="rect">
            <a:avLst/>
          </a:prstGeom>
        </p:spPr>
      </p:pic>
      <p:sp>
        <p:nvSpPr>
          <p:cNvPr id="12" name="Ondertitel 2"/>
          <p:cNvSpPr>
            <a:spLocks noGrp="1"/>
          </p:cNvSpPr>
          <p:nvPr>
            <p:ph type="subTitle" idx="1"/>
          </p:nvPr>
        </p:nvSpPr>
        <p:spPr>
          <a:xfrm>
            <a:off x="576003" y="4359604"/>
            <a:ext cx="8333999" cy="1655999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76000" y="1800000"/>
            <a:ext cx="8334000" cy="2386800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3320380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5841B-26D5-A148-9974-F3723C7F22C3}" type="datetime1">
              <a:rPr lang="nl-BE" smtClean="0"/>
              <a:t>22/03/2024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Computerwetenschappen - DTAI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‹nr.›</a:t>
            </a:fld>
            <a:endParaRPr lang="nl-NL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 baseline="0">
                <a:solidFill>
                  <a:srgbClr val="1D8DB0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10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005E77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3227703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ekopW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9DA3B-269F-0145-B69F-4430A10EF83F}" type="datetime1">
              <a:rPr lang="nl-BE" smtClean="0"/>
              <a:t>22/03/2024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Computerwetenschappen - DTAI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‹nr.›</a:t>
            </a:fld>
            <a:endParaRPr lang="nl-NL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9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2F4D5D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270691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A16D7-E67B-9741-83C7-A577C3DA8ACC}" type="datetime1">
              <a:rPr lang="nl-BE" smtClean="0"/>
              <a:t>22/03/2024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Computerwetenschappen - DTAI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210218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524" cy="2386800"/>
          </a:xfrm>
        </p:spPr>
        <p:txBody>
          <a:bodyPr anchor="b"/>
          <a:lstStyle>
            <a:lvl1pPr>
              <a:defRPr sz="40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BBECF-12AB-B341-A39E-155CF6C0555C}" type="datetime1">
              <a:rPr lang="nl-BE" smtClean="0"/>
              <a:t>22/03/2024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Computerwetenschappen - DTAI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 dirty="0"/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2376000"/>
          </a:xfrm>
        </p:spPr>
        <p:txBody>
          <a:bodyPr/>
          <a:lstStyle/>
          <a:p>
            <a:r>
              <a:rPr lang="en-US" dirty="0"/>
              <a:t>Click icon to add picture</a:t>
            </a:r>
            <a:endParaRPr lang="nl-NL" dirty="0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7248262" y="3248513"/>
            <a:ext cx="4368673" cy="2376000"/>
          </a:xfrm>
        </p:spPr>
        <p:txBody>
          <a:bodyPr/>
          <a:lstStyle/>
          <a:p>
            <a:r>
              <a:rPr lang="en-US" dirty="0"/>
              <a:t>Click icon to add picture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521485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43">
          <p15:clr>
            <a:srgbClr val="FBAE40"/>
          </p15:clr>
        </p15:guide>
        <p15:guide id="2" pos="4203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W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264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D34D8-18F0-4748-A1D6-358AF3BCB82B}" type="datetime1">
              <a:rPr lang="nl-BE" smtClean="0"/>
              <a:t>22/03/2024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Computerwetenschappen - DTAI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 dirty="0"/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5040312"/>
          </a:xfrm>
        </p:spPr>
        <p:txBody>
          <a:bodyPr/>
          <a:lstStyle/>
          <a:p>
            <a:r>
              <a:rPr lang="en-US" dirty="0"/>
              <a:t>Click icon to add picture</a:t>
            </a:r>
            <a:endParaRPr lang="nl-NL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43" userDrawn="1">
          <p15:clr>
            <a:srgbClr val="FBAE40"/>
          </p15:clr>
        </p15:guide>
        <p15:guide id="2" pos="4203" userDrawn="1">
          <p15:clr>
            <a:srgbClr val="FBAE40"/>
          </p15:clr>
        </p15:guide>
        <p15:guide id="3" orient="horz" pos="36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53CB8-500C-2E4B-B0D3-9DC27B868875}" type="datetime1">
              <a:rPr lang="nl-BE" smtClean="0"/>
              <a:t>22/03/2024</a:t>
            </a:fld>
            <a:endParaRPr lang="nl-NL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Computerwetenschappen - DTAI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 dirty="0"/>
          </a:p>
        </p:txBody>
      </p:sp>
      <p:sp>
        <p:nvSpPr>
          <p:cNvPr id="9" name="Tijdelijke aanduiding voor tekst 2"/>
          <p:cNvSpPr>
            <a:spLocks noGrp="1"/>
          </p:cNvSpPr>
          <p:nvPr>
            <p:ph idx="1"/>
          </p:nvPr>
        </p:nvSpPr>
        <p:spPr>
          <a:xfrm>
            <a:off x="576000" y="1656000"/>
            <a:ext cx="54000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6217200" y="1656000"/>
            <a:ext cx="5400000" cy="4464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59589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5421575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576000" y="2276271"/>
            <a:ext cx="5421575" cy="38376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56000"/>
            <a:ext cx="5445000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276271"/>
            <a:ext cx="5445000" cy="38376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0021B-F65A-7349-ABF4-B4520E5CB143}" type="datetime1">
              <a:rPr lang="nl-BE" smtClean="0"/>
              <a:t>22/03/2024</a:t>
            </a:fld>
            <a:endParaRPr lang="nl-NL" dirty="0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Computerwetenschappen - DTAI</a:t>
            </a:r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84001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669A7-5F50-9642-A13C-EB0042410F8D}" type="datetime1">
              <a:rPr lang="nl-BE" smtClean="0"/>
              <a:t>22/03/2024</a:t>
            </a:fld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Computerwetenschappen - DTAI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46631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281B8-6A75-0F46-A350-6055B3F8327A}" type="datetime1">
              <a:rPr lang="nl-BE" smtClean="0"/>
              <a:t>22/03/2024</a:t>
            </a:fld>
            <a:endParaRPr lang="nl-NL" dirty="0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Computerwetenschappen - DTAI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7772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Sl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/>
          <p:cNvSpPr/>
          <p:nvPr userDrawn="1"/>
        </p:nvSpPr>
        <p:spPr>
          <a:xfrm>
            <a:off x="0" y="0"/>
            <a:ext cx="12193200" cy="6209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9120" y="510988"/>
            <a:ext cx="11039793" cy="5184424"/>
          </a:xfrm>
        </p:spPr>
        <p:txBody>
          <a:bodyPr anchor="ctr" anchorCtr="0">
            <a:noAutofit/>
          </a:bodyPr>
          <a:lstStyle>
            <a:lvl1pPr algn="ctr">
              <a:defRPr sz="6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DCCB1-DBF5-174F-B799-8BB50F6A9FB6}" type="datetime1">
              <a:rPr lang="nl-BE" smtClean="0"/>
              <a:t>22/03/2024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Computerwetenschappen - DTAI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200" y="6353999"/>
            <a:ext cx="1008305" cy="360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07036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EA54FD9F-4B2B-954E-A77B-81EE79CD2FB1}" type="datetime1">
              <a:rPr lang="nl-BE" smtClean="0"/>
              <a:t>22/03/2024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nl-NL" dirty="0"/>
              <a:t>Computerwetenschappen - DTAI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6375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61" r:id="rId9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042" userDrawn="1">
          <p15:clr>
            <a:srgbClr val="F26B43"/>
          </p15:clr>
        </p15:guide>
        <p15:guide id="2" pos="7319" userDrawn="1">
          <p15:clr>
            <a:srgbClr val="F26B43"/>
          </p15:clr>
        </p15:guide>
        <p15:guide id="3" orient="horz" pos="3857" userDrawn="1">
          <p15:clr>
            <a:srgbClr val="F26B43"/>
          </p15:clr>
        </p15:guide>
        <p15:guide id="4" pos="362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200" y="6353999"/>
            <a:ext cx="1008305" cy="360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16000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B04239E4-A5DD-5441-88AD-DDA6434ECD71}" type="datetime1">
              <a:rPr lang="nl-BE" smtClean="0"/>
              <a:t>22/03/2024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nl-NL" dirty="0"/>
              <a:t>Computerwetenschappen - DTAI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32523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575997" y="1080000"/>
            <a:ext cx="11440411" cy="4024798"/>
          </a:xfrm>
        </p:spPr>
        <p:txBody>
          <a:bodyPr>
            <a:normAutofit/>
          </a:bodyPr>
          <a:lstStyle/>
          <a:p>
            <a:r>
              <a:rPr lang="en-US" b="1" dirty="0"/>
              <a:t>Thesis: </a:t>
            </a:r>
            <a:r>
              <a:rPr lang="nl-BE" dirty="0"/>
              <a:t>Enforcing creative constraints in autoregressive language models during generation for musical parodies</a:t>
            </a:r>
            <a:endParaRPr lang="en-US" dirty="0"/>
          </a:p>
        </p:txBody>
      </p:sp>
      <p:sp>
        <p:nvSpPr>
          <p:cNvPr id="9" name="Ondertitel 8"/>
          <p:cNvSpPr>
            <a:spLocks noGrp="1"/>
          </p:cNvSpPr>
          <p:nvPr>
            <p:ph type="subTitle" idx="1"/>
          </p:nvPr>
        </p:nvSpPr>
        <p:spPr>
          <a:xfrm>
            <a:off x="575999" y="5392800"/>
            <a:ext cx="6749140" cy="1236600"/>
          </a:xfrm>
        </p:spPr>
        <p:txBody>
          <a:bodyPr>
            <a:normAutofit/>
          </a:bodyPr>
          <a:lstStyle/>
          <a:p>
            <a:pPr>
              <a:spcBef>
                <a:spcPts val="400"/>
              </a:spcBef>
            </a:pPr>
            <a:r>
              <a:rPr lang="en-US" b="1" dirty="0"/>
              <a:t>Second Intermediate Presentation | 19.12.23</a:t>
            </a:r>
          </a:p>
          <a:p>
            <a:pPr>
              <a:spcBef>
                <a:spcPts val="400"/>
              </a:spcBef>
            </a:pPr>
            <a:r>
              <a:rPr lang="en-US" dirty="0"/>
              <a:t>Anton </a:t>
            </a:r>
            <a:r>
              <a:rPr lang="en-US" dirty="0" err="1"/>
              <a:t>Lintermans</a:t>
            </a:r>
            <a:endParaRPr lang="en-US" dirty="0"/>
          </a:p>
          <a:p>
            <a:pPr>
              <a:spcBef>
                <a:spcPts val="400"/>
              </a:spcBef>
            </a:pPr>
            <a:r>
              <a:rPr lang="en-US" dirty="0"/>
              <a:t>Prof. De </a:t>
            </a:r>
            <a:r>
              <a:rPr lang="en-US" dirty="0" err="1"/>
              <a:t>Raedt</a:t>
            </a:r>
            <a:r>
              <a:rPr lang="en-US" dirty="0"/>
              <a:t> | T. Winters</a:t>
            </a:r>
          </a:p>
        </p:txBody>
      </p:sp>
    </p:spTree>
    <p:extLst>
      <p:ext uri="{BB962C8B-B14F-4D97-AF65-F5344CB8AC3E}">
        <p14:creationId xmlns:p14="http://schemas.microsoft.com/office/powerpoint/2010/main" val="3628299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E76E26B0-FA39-B696-FBE0-2650511CDA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NL" dirty="0"/>
              <a:t>Hoe goed zijn huidige </a:t>
            </a:r>
            <a:r>
              <a:rPr lang="nl-NL" dirty="0" err="1"/>
              <a:t>LLM’s</a:t>
            </a:r>
            <a:r>
              <a:rPr lang="nl-NL" dirty="0"/>
              <a:t> in het generen van parodieën</a:t>
            </a:r>
          </a:p>
          <a:p>
            <a:r>
              <a:rPr lang="nl-NL" dirty="0"/>
              <a:t>Taylor Swift – “Is </a:t>
            </a:r>
            <a:r>
              <a:rPr lang="nl-NL" dirty="0" err="1"/>
              <a:t>it</a:t>
            </a:r>
            <a:r>
              <a:rPr lang="nl-NL" dirty="0"/>
              <a:t> over </a:t>
            </a:r>
            <a:r>
              <a:rPr lang="nl-NL" dirty="0" err="1"/>
              <a:t>now</a:t>
            </a:r>
            <a:r>
              <a:rPr lang="nl-NL" dirty="0"/>
              <a:t>”</a:t>
            </a:r>
          </a:p>
          <a:p>
            <a:r>
              <a:rPr lang="nl-BE" dirty="0"/>
              <a:t>“how crazy pineapple on a pizza is”</a:t>
            </a:r>
          </a:p>
          <a:p>
            <a:r>
              <a:rPr lang="nl-BE" dirty="0"/>
              <a:t>Met en zonder expliciet vermelden van constraints (EX)</a:t>
            </a:r>
            <a:endParaRPr lang="nl-NL" dirty="0"/>
          </a:p>
          <a:p>
            <a:r>
              <a:rPr lang="nl-NL" b="1" dirty="0" err="1"/>
              <a:t>ChatGPT</a:t>
            </a:r>
            <a:r>
              <a:rPr lang="nl-NL" b="1" dirty="0"/>
              <a:t> (3.5): </a:t>
            </a:r>
          </a:p>
          <a:p>
            <a:pPr lvl="1"/>
            <a:r>
              <a:rPr lang="nl-NL" u="sng" dirty="0"/>
              <a:t>Zonder EX</a:t>
            </a:r>
            <a:r>
              <a:rPr lang="nl-NL" dirty="0"/>
              <a:t>: 46/59 lijnen gegenereerd </a:t>
            </a:r>
            <a:r>
              <a:rPr lang="nl-NL" dirty="0">
                <a:sym typeface="Wingdings" pitchFamily="2" charset="2"/>
              </a:rPr>
              <a:t> 18/46 correct aantal lettergrepen (</a:t>
            </a:r>
            <a:r>
              <a:rPr lang="nl-NL" dirty="0" err="1">
                <a:sym typeface="Wingdings" pitchFamily="2" charset="2"/>
              </a:rPr>
              <a:t>avg</a:t>
            </a:r>
            <a:r>
              <a:rPr lang="nl-NL" dirty="0">
                <a:sym typeface="Wingdings" pitchFamily="2" charset="2"/>
              </a:rPr>
              <a:t>. </a:t>
            </a:r>
            <a:r>
              <a:rPr lang="nl-NL" dirty="0" err="1">
                <a:sym typeface="Wingdings" pitchFamily="2" charset="2"/>
              </a:rPr>
              <a:t>diff</a:t>
            </a:r>
            <a:r>
              <a:rPr lang="nl-NL" dirty="0">
                <a:sym typeface="Wingdings" pitchFamily="2" charset="2"/>
              </a:rPr>
              <a:t>. 1.5)</a:t>
            </a:r>
          </a:p>
          <a:p>
            <a:pPr lvl="1"/>
            <a:r>
              <a:rPr lang="nl-NL" u="sng" dirty="0">
                <a:sym typeface="Wingdings" pitchFamily="2" charset="2"/>
              </a:rPr>
              <a:t>Met EX</a:t>
            </a:r>
            <a:r>
              <a:rPr lang="nl-NL" dirty="0">
                <a:sym typeface="Wingdings" pitchFamily="2" charset="2"/>
              </a:rPr>
              <a:t>: 60/59 lijnen gegenereerd  37/59 correct aantal lettergrepen (</a:t>
            </a:r>
            <a:r>
              <a:rPr lang="nl-NL" dirty="0" err="1">
                <a:sym typeface="Wingdings" pitchFamily="2" charset="2"/>
              </a:rPr>
              <a:t>avg</a:t>
            </a:r>
            <a:r>
              <a:rPr lang="nl-NL" dirty="0">
                <a:sym typeface="Wingdings" pitchFamily="2" charset="2"/>
              </a:rPr>
              <a:t>. </a:t>
            </a:r>
            <a:r>
              <a:rPr lang="nl-NL" dirty="0" err="1">
                <a:sym typeface="Wingdings" pitchFamily="2" charset="2"/>
              </a:rPr>
              <a:t>Diff</a:t>
            </a:r>
            <a:r>
              <a:rPr lang="nl-NL" dirty="0">
                <a:sym typeface="Wingdings" pitchFamily="2" charset="2"/>
              </a:rPr>
              <a:t>. 0.6)</a:t>
            </a:r>
          </a:p>
          <a:p>
            <a:pPr lvl="1"/>
            <a:r>
              <a:rPr lang="nl-NL" dirty="0">
                <a:sym typeface="Wingdings" pitchFamily="2" charset="2"/>
              </a:rPr>
              <a:t>Beide al vrij grappig, goede tekst, veel van de rijmen behouden, het onderwerp goed besproken</a:t>
            </a:r>
            <a:endParaRPr lang="nl-NL" dirty="0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DED9DF15-96EE-5710-245B-76B59F856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Computerwetenschappen - DTAI</a:t>
            </a:r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341D2D9-08BB-FC25-5EF7-480563381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10</a:t>
            </a:fld>
            <a:endParaRPr lang="nl-NL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F2BC2315-10A7-D10C-5C28-E5FAA01D2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Huidig</a:t>
            </a:r>
            <a:r>
              <a:rPr lang="en-US" b="1" dirty="0"/>
              <a:t> </a:t>
            </a:r>
            <a:r>
              <a:rPr lang="en-US" b="1" dirty="0" err="1"/>
              <a:t>onderzoek</a:t>
            </a:r>
            <a:r>
              <a:rPr lang="en-US" b="1" dirty="0"/>
              <a:t>: </a:t>
            </a:r>
            <a:r>
              <a:rPr lang="en-US" dirty="0"/>
              <a:t>Focus op syllable constraint</a:t>
            </a:r>
          </a:p>
        </p:txBody>
      </p:sp>
    </p:spTree>
    <p:extLst>
      <p:ext uri="{BB962C8B-B14F-4D97-AF65-F5344CB8AC3E}">
        <p14:creationId xmlns:p14="http://schemas.microsoft.com/office/powerpoint/2010/main" val="38220589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E76E26B0-FA39-B696-FBE0-2650511CDA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l-NL" b="1" dirty="0"/>
              <a:t>BARD (</a:t>
            </a:r>
            <a:r>
              <a:rPr lang="nl-NL" b="1" dirty="0" err="1"/>
              <a:t>with</a:t>
            </a:r>
            <a:r>
              <a:rPr lang="nl-NL" b="1" dirty="0"/>
              <a:t> GEMINI): </a:t>
            </a:r>
          </a:p>
          <a:p>
            <a:pPr lvl="1"/>
            <a:r>
              <a:rPr lang="nl-NL" u="sng" dirty="0"/>
              <a:t>Zonder EX</a:t>
            </a:r>
            <a:r>
              <a:rPr lang="nl-NL" dirty="0"/>
              <a:t>: 57/59 lijnen gegenereerd </a:t>
            </a:r>
            <a:r>
              <a:rPr lang="nl-NL" dirty="0">
                <a:sym typeface="Wingdings" pitchFamily="2" charset="2"/>
              </a:rPr>
              <a:t> 28/57 correct aantal lettergrepen (</a:t>
            </a:r>
            <a:r>
              <a:rPr lang="nl-NL" dirty="0" err="1">
                <a:sym typeface="Wingdings" pitchFamily="2" charset="2"/>
              </a:rPr>
              <a:t>avg</a:t>
            </a:r>
            <a:r>
              <a:rPr lang="nl-NL" dirty="0">
                <a:sym typeface="Wingdings" pitchFamily="2" charset="2"/>
              </a:rPr>
              <a:t>. </a:t>
            </a:r>
            <a:r>
              <a:rPr lang="nl-NL" dirty="0" err="1">
                <a:sym typeface="Wingdings" pitchFamily="2" charset="2"/>
              </a:rPr>
              <a:t>diff</a:t>
            </a:r>
            <a:r>
              <a:rPr lang="nl-NL" dirty="0">
                <a:sym typeface="Wingdings" pitchFamily="2" charset="2"/>
              </a:rPr>
              <a:t>. 1.23)</a:t>
            </a:r>
          </a:p>
          <a:p>
            <a:pPr lvl="1"/>
            <a:r>
              <a:rPr lang="nl-NL" u="sng" dirty="0">
                <a:sym typeface="Wingdings" pitchFamily="2" charset="2"/>
              </a:rPr>
              <a:t>Met EX</a:t>
            </a:r>
            <a:r>
              <a:rPr lang="nl-NL" dirty="0">
                <a:sym typeface="Wingdings" pitchFamily="2" charset="2"/>
              </a:rPr>
              <a:t>: 59/59 lijnen gegenereerd  24/59 &amp; 27/59 correct aantal lettergrepen (</a:t>
            </a:r>
            <a:r>
              <a:rPr lang="nl-NL" dirty="0" err="1">
                <a:sym typeface="Wingdings" pitchFamily="2" charset="2"/>
              </a:rPr>
              <a:t>avg</a:t>
            </a:r>
            <a:r>
              <a:rPr lang="nl-NL" dirty="0">
                <a:sym typeface="Wingdings" pitchFamily="2" charset="2"/>
              </a:rPr>
              <a:t>. </a:t>
            </a:r>
            <a:r>
              <a:rPr lang="nl-NL" dirty="0" err="1">
                <a:sym typeface="Wingdings" pitchFamily="2" charset="2"/>
              </a:rPr>
              <a:t>diff</a:t>
            </a:r>
            <a:r>
              <a:rPr lang="nl-NL" dirty="0">
                <a:sym typeface="Wingdings" pitchFamily="2" charset="2"/>
              </a:rPr>
              <a:t>. 1.67 &amp; 1.99)</a:t>
            </a:r>
          </a:p>
          <a:p>
            <a:pPr lvl="1"/>
            <a:r>
              <a:rPr lang="nl-NL" dirty="0">
                <a:sym typeface="Wingdings" pitchFamily="2" charset="2"/>
              </a:rPr>
              <a:t>Beide al vrij grappig, goede tekst, veel van de rijmen behouden, het onderwerp goed besproken</a:t>
            </a:r>
          </a:p>
          <a:p>
            <a:r>
              <a:rPr lang="nl-NL" b="1" dirty="0" err="1">
                <a:sym typeface="Wingdings" pitchFamily="2" charset="2"/>
              </a:rPr>
              <a:t>Llama</a:t>
            </a:r>
            <a:r>
              <a:rPr lang="nl-NL" b="1" dirty="0">
                <a:sym typeface="Wingdings" pitchFamily="2" charset="2"/>
              </a:rPr>
              <a:t> 2 (70b chat):</a:t>
            </a:r>
          </a:p>
          <a:p>
            <a:pPr lvl="1"/>
            <a:r>
              <a:rPr lang="nl-NL" u="sng" dirty="0"/>
              <a:t>Zonder EX</a:t>
            </a:r>
            <a:r>
              <a:rPr lang="nl-NL" dirty="0"/>
              <a:t>: 49/59 lijnen gegenereerd </a:t>
            </a:r>
            <a:r>
              <a:rPr lang="nl-NL" dirty="0">
                <a:sym typeface="Wingdings" pitchFamily="2" charset="2"/>
              </a:rPr>
              <a:t> 23/49 correct aantal lettergrepen (</a:t>
            </a:r>
            <a:r>
              <a:rPr lang="nl-NL" dirty="0" err="1">
                <a:sym typeface="Wingdings" pitchFamily="2" charset="2"/>
              </a:rPr>
              <a:t>avg</a:t>
            </a:r>
            <a:r>
              <a:rPr lang="nl-NL" dirty="0">
                <a:sym typeface="Wingdings" pitchFamily="2" charset="2"/>
              </a:rPr>
              <a:t>. </a:t>
            </a:r>
            <a:r>
              <a:rPr lang="nl-NL" dirty="0" err="1">
                <a:sym typeface="Wingdings" pitchFamily="2" charset="2"/>
              </a:rPr>
              <a:t>diff</a:t>
            </a:r>
            <a:r>
              <a:rPr lang="nl-NL" dirty="0">
                <a:sym typeface="Wingdings" pitchFamily="2" charset="2"/>
              </a:rPr>
              <a:t>. 1.73)</a:t>
            </a:r>
          </a:p>
          <a:p>
            <a:pPr lvl="1"/>
            <a:r>
              <a:rPr lang="nl-NL" u="sng" dirty="0">
                <a:sym typeface="Wingdings" pitchFamily="2" charset="2"/>
              </a:rPr>
              <a:t>Met EX</a:t>
            </a:r>
            <a:r>
              <a:rPr lang="nl-NL" dirty="0">
                <a:sym typeface="Wingdings" pitchFamily="2" charset="2"/>
              </a:rPr>
              <a:t>: 56/59 lijnen gegenereerd  40/56 correct aantal lettergrepen (</a:t>
            </a:r>
            <a:r>
              <a:rPr lang="nl-NL" dirty="0" err="1">
                <a:sym typeface="Wingdings" pitchFamily="2" charset="2"/>
              </a:rPr>
              <a:t>avg</a:t>
            </a:r>
            <a:r>
              <a:rPr lang="nl-NL" dirty="0">
                <a:sym typeface="Wingdings" pitchFamily="2" charset="2"/>
              </a:rPr>
              <a:t>. </a:t>
            </a:r>
            <a:r>
              <a:rPr lang="nl-NL" dirty="0" err="1">
                <a:sym typeface="Wingdings" pitchFamily="2" charset="2"/>
              </a:rPr>
              <a:t>diff</a:t>
            </a:r>
            <a:r>
              <a:rPr lang="nl-NL" dirty="0">
                <a:sym typeface="Wingdings" pitchFamily="2" charset="2"/>
              </a:rPr>
              <a:t>. 0.78)</a:t>
            </a:r>
          </a:p>
          <a:p>
            <a:pPr lvl="1"/>
            <a:r>
              <a:rPr lang="nl-NL" dirty="0">
                <a:sym typeface="Wingdings" pitchFamily="2" charset="2"/>
              </a:rPr>
              <a:t>Beide al vrij grappig, goede tekst, veel van de rijmen behouden, het onderwerp goed besproken</a:t>
            </a:r>
          </a:p>
          <a:p>
            <a:pPr lvl="1"/>
            <a:endParaRPr lang="nl-NL" dirty="0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DED9DF15-96EE-5710-245B-76B59F856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Computerwetenschappen - DTAI</a:t>
            </a:r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341D2D9-08BB-FC25-5EF7-480563381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11</a:t>
            </a:fld>
            <a:endParaRPr lang="nl-NL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F2BC2315-10A7-D10C-5C28-E5FAA01D2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Huidig</a:t>
            </a:r>
            <a:r>
              <a:rPr lang="en-US" b="1" dirty="0"/>
              <a:t> </a:t>
            </a:r>
            <a:r>
              <a:rPr lang="en-US" b="1" dirty="0" err="1"/>
              <a:t>onderzoek</a:t>
            </a:r>
            <a:r>
              <a:rPr lang="en-US" b="1" dirty="0"/>
              <a:t>: </a:t>
            </a:r>
            <a:r>
              <a:rPr lang="en-US" dirty="0"/>
              <a:t>Focus op syllable constraint</a:t>
            </a:r>
          </a:p>
        </p:txBody>
      </p:sp>
    </p:spTree>
    <p:extLst>
      <p:ext uri="{BB962C8B-B14F-4D97-AF65-F5344CB8AC3E}">
        <p14:creationId xmlns:p14="http://schemas.microsoft.com/office/powerpoint/2010/main" val="18591015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Afbeelding 8">
            <a:extLst>
              <a:ext uri="{FF2B5EF4-FFF2-40B4-BE49-F238E27FC236}">
                <a16:creationId xmlns:a16="http://schemas.microsoft.com/office/drawing/2014/main" id="{DE55566C-9B0F-43E5-9A14-A8FAF08011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7563" y="3500658"/>
            <a:ext cx="3625976" cy="2709342"/>
          </a:xfrm>
          <a:prstGeom prst="rect">
            <a:avLst/>
          </a:prstGeom>
        </p:spPr>
      </p:pic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CF3C8466-5997-42C3-67B7-626B49399C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Transformers</a:t>
            </a:r>
            <a:r>
              <a:rPr lang="nl-NL" dirty="0"/>
              <a:t> </a:t>
            </a:r>
            <a:r>
              <a:rPr lang="nl-NL" dirty="0" err="1"/>
              <a:t>library</a:t>
            </a:r>
            <a:r>
              <a:rPr lang="nl-NL" dirty="0"/>
              <a:t> van </a:t>
            </a:r>
            <a:r>
              <a:rPr lang="nl-NL" dirty="0" err="1"/>
              <a:t>Hugging</a:t>
            </a:r>
            <a:r>
              <a:rPr lang="nl-NL" dirty="0"/>
              <a:t> Face (HF)</a:t>
            </a:r>
          </a:p>
          <a:p>
            <a:pPr lvl="1"/>
            <a:r>
              <a:rPr lang="nl-NL" dirty="0"/>
              <a:t>HF heeft bibliotheek met allerlei open source modellen</a:t>
            </a:r>
          </a:p>
          <a:p>
            <a:r>
              <a:rPr lang="nl-NL" dirty="0"/>
              <a:t>Bevatte al een </a:t>
            </a:r>
            <a:r>
              <a:rPr lang="nl-NL" dirty="0" err="1"/>
              <a:t>Constraint</a:t>
            </a:r>
            <a:r>
              <a:rPr lang="nl-NL" dirty="0"/>
              <a:t> class </a:t>
            </a:r>
            <a:r>
              <a:rPr lang="nl-NL" dirty="0">
                <a:sym typeface="Wingdings" pitchFamily="2" charset="2"/>
              </a:rPr>
              <a:t> te weinig flexibiliteit</a:t>
            </a:r>
          </a:p>
          <a:p>
            <a:r>
              <a:rPr lang="nl-NL" dirty="0">
                <a:sym typeface="Wingdings" pitchFamily="2" charset="2"/>
              </a:rPr>
              <a:t>Nieuwe </a:t>
            </a:r>
            <a:r>
              <a:rPr lang="nl-NL" dirty="0" err="1">
                <a:sym typeface="Wingdings" pitchFamily="2" charset="2"/>
              </a:rPr>
              <a:t>Constraint</a:t>
            </a:r>
            <a:r>
              <a:rPr lang="nl-NL" dirty="0">
                <a:sym typeface="Wingdings" pitchFamily="2" charset="2"/>
              </a:rPr>
              <a:t> Class gemaakt voor </a:t>
            </a:r>
            <a:r>
              <a:rPr lang="nl-NL" dirty="0" err="1">
                <a:sym typeface="Wingdings" pitchFamily="2" charset="2"/>
              </a:rPr>
              <a:t>beam</a:t>
            </a:r>
            <a:r>
              <a:rPr lang="nl-NL" dirty="0">
                <a:sym typeface="Wingdings" pitchFamily="2" charset="2"/>
              </a:rPr>
              <a:t> search: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NL" dirty="0" err="1">
                <a:sym typeface="Wingdings" pitchFamily="2" charset="2"/>
              </a:rPr>
              <a:t>Logit</a:t>
            </a:r>
            <a:r>
              <a:rPr lang="nl-NL" dirty="0">
                <a:sym typeface="Wingdings" pitchFamily="2" charset="2"/>
              </a:rPr>
              <a:t> score aanpassen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NL" dirty="0"/>
              <a:t>Log </a:t>
            </a:r>
            <a:r>
              <a:rPr lang="nl-NL" dirty="0" err="1"/>
              <a:t>prob</a:t>
            </a:r>
            <a:r>
              <a:rPr lang="nl-NL" dirty="0"/>
              <a:t> som aanpassen 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NL" dirty="0"/>
              <a:t>Stop criteria </a:t>
            </a:r>
          </a:p>
          <a:p>
            <a:pPr marL="914400" lvl="1" indent="-457200">
              <a:buFont typeface="+mj-lt"/>
              <a:buAutoNum type="arabicPeriod"/>
            </a:pPr>
            <a:endParaRPr lang="nl-NL" dirty="0"/>
          </a:p>
          <a:p>
            <a:endParaRPr lang="nl-NL" dirty="0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4DD142FA-A8CE-54E6-D309-DAA3BE0F9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Computerwetenschappen - DTAI</a:t>
            </a:r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12B3B2C7-6A0C-38B5-A78E-FC8F01A91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12</a:t>
            </a:fld>
            <a:endParaRPr lang="nl-NL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0A42AF39-926A-F91A-357F-EE43AF4D4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/>
              <a:t>Huidig onderzoek: </a:t>
            </a:r>
            <a:r>
              <a:rPr lang="nl-NL" dirty="0"/>
              <a:t>Toevoegen van </a:t>
            </a:r>
            <a:r>
              <a:rPr lang="nl-NL" dirty="0" err="1"/>
              <a:t>Constraints</a:t>
            </a:r>
            <a:endParaRPr lang="nl-NL" dirty="0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C576BD52-F709-ADE8-2AF5-CC21D2BD4C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2271" y="1566000"/>
            <a:ext cx="1324529" cy="1324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3334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5D957F36-45E6-9225-91FC-50E3511DB3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Lijn per lijn generen</a:t>
            </a:r>
          </a:p>
          <a:p>
            <a:r>
              <a:rPr lang="nl-NL" dirty="0"/>
              <a:t>Prompt:</a:t>
            </a:r>
          </a:p>
          <a:p>
            <a:pPr lvl="1"/>
            <a:r>
              <a:rPr lang="nl-NL" dirty="0"/>
              <a:t>Context + nieuw onderwerp + al gegenereerde parodie + de volgende lijn</a:t>
            </a:r>
          </a:p>
          <a:p>
            <a:r>
              <a:rPr lang="nl-NL" dirty="0" err="1"/>
              <a:t>Constraint</a:t>
            </a:r>
            <a:r>
              <a:rPr lang="nl-NL" dirty="0"/>
              <a:t>:</a:t>
            </a:r>
          </a:p>
          <a:p>
            <a:pPr lvl="1"/>
            <a:r>
              <a:rPr lang="nl-NL" dirty="0" err="1"/>
              <a:t>Logits</a:t>
            </a:r>
            <a:r>
              <a:rPr lang="nl-NL" dirty="0"/>
              <a:t> worden niet aangepast</a:t>
            </a:r>
          </a:p>
          <a:p>
            <a:pPr lvl="1"/>
            <a:r>
              <a:rPr lang="nl-NL" dirty="0" err="1"/>
              <a:t>Beam’s</a:t>
            </a:r>
            <a:r>
              <a:rPr lang="nl-NL" dirty="0"/>
              <a:t> log </a:t>
            </a:r>
            <a:r>
              <a:rPr lang="nl-NL" dirty="0" err="1"/>
              <a:t>prob</a:t>
            </a:r>
            <a:r>
              <a:rPr lang="nl-NL" dirty="0"/>
              <a:t> som aangepast:</a:t>
            </a:r>
          </a:p>
          <a:p>
            <a:pPr lvl="2"/>
            <a:r>
              <a:rPr lang="nl-NL" dirty="0"/>
              <a:t># lettergrepen van de </a:t>
            </a:r>
            <a:r>
              <a:rPr lang="nl-NL" dirty="0" err="1"/>
              <a:t>beam</a:t>
            </a:r>
            <a:r>
              <a:rPr lang="nl-NL" dirty="0"/>
              <a:t> == het gevraagde </a:t>
            </a:r>
            <a:r>
              <a:rPr lang="nl-NL" dirty="0">
                <a:sym typeface="Wingdings" pitchFamily="2" charset="2"/>
              </a:rPr>
              <a:t> som/10</a:t>
            </a:r>
          </a:p>
          <a:p>
            <a:pPr lvl="2"/>
            <a:r>
              <a:rPr lang="nl-NL" dirty="0">
                <a:sym typeface="Wingdings" pitchFamily="2" charset="2"/>
              </a:rPr>
              <a:t># lettergrepen van de </a:t>
            </a:r>
            <a:r>
              <a:rPr lang="nl-NL" dirty="0" err="1">
                <a:sym typeface="Wingdings" pitchFamily="2" charset="2"/>
              </a:rPr>
              <a:t>beam</a:t>
            </a:r>
            <a:r>
              <a:rPr lang="nl-NL" dirty="0">
                <a:sym typeface="Wingdings" pitchFamily="2" charset="2"/>
              </a:rPr>
              <a:t> &gt; het gevraagde  som*10</a:t>
            </a:r>
          </a:p>
          <a:p>
            <a:pPr lvl="1"/>
            <a:r>
              <a:rPr lang="nl-NL" dirty="0">
                <a:sym typeface="Wingdings" pitchFamily="2" charset="2"/>
              </a:rPr>
              <a:t>Generatie stopt als één van de </a:t>
            </a:r>
            <a:r>
              <a:rPr lang="nl-NL" dirty="0" err="1">
                <a:sym typeface="Wingdings" pitchFamily="2" charset="2"/>
              </a:rPr>
              <a:t>beams</a:t>
            </a:r>
            <a:r>
              <a:rPr lang="nl-NL" dirty="0">
                <a:sym typeface="Wingdings" pitchFamily="2" charset="2"/>
              </a:rPr>
              <a:t> het gevraagde # lettergrepen heeft</a:t>
            </a:r>
            <a:endParaRPr lang="nl-NL" dirty="0"/>
          </a:p>
          <a:p>
            <a:pPr lvl="1"/>
            <a:endParaRPr lang="nl-NL" dirty="0"/>
          </a:p>
          <a:p>
            <a:endParaRPr lang="nl-NL" dirty="0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622AE155-BA44-632D-7929-B935A78B2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Computerwetenschappen - DTAI</a:t>
            </a:r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C9E4B0DC-9E9A-589C-0F49-7E62AD83B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13</a:t>
            </a:fld>
            <a:endParaRPr lang="nl-NL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C59A1A93-DA15-6CCA-3099-EA5C0AE16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b="1" dirty="0"/>
              <a:t>Huidig onderzoek: </a:t>
            </a:r>
            <a:r>
              <a:rPr lang="nl-NL" dirty="0" err="1"/>
              <a:t>Syllable</a:t>
            </a:r>
            <a:r>
              <a:rPr lang="nl-NL" dirty="0"/>
              <a:t> </a:t>
            </a:r>
            <a:r>
              <a:rPr lang="nl-NL" dirty="0" err="1"/>
              <a:t>Constraint</a:t>
            </a:r>
            <a:r>
              <a:rPr lang="nl-NL" dirty="0"/>
              <a:t> | Oplossing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4680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1">
            <a:extLst>
              <a:ext uri="{FF2B5EF4-FFF2-40B4-BE49-F238E27FC236}">
                <a16:creationId xmlns:a16="http://schemas.microsoft.com/office/drawing/2014/main" id="{826263D6-814D-E57A-AB89-B2ABCA69F3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Origineel</a:t>
            </a:r>
            <a:endParaRPr lang="en-US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B5594B7-B2F6-ECDD-D41B-2D5DAC365C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solidFill>
            <a:schemeClr val="tx2">
              <a:lumMod val="20000"/>
              <a:lumOff val="80000"/>
            </a:schemeClr>
          </a:solidFill>
          <a:ln w="9525">
            <a:solidFill>
              <a:schemeClr val="accent1"/>
            </a:solidFill>
          </a:ln>
        </p:spPr>
        <p:txBody>
          <a:bodyPr>
            <a:normAutofit fontScale="55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dirty="0"/>
              <a:t>…</a:t>
            </a:r>
            <a:br>
              <a:rPr lang="en-US" dirty="0"/>
            </a:br>
            <a:r>
              <a:rPr lang="en-US" dirty="0"/>
              <a:t>[Post-Chorus]</a:t>
            </a:r>
            <a:br>
              <a:rPr lang="en-US" dirty="0"/>
            </a:br>
            <a:r>
              <a:rPr lang="en-US" dirty="0"/>
              <a:t>Uh-huh</a:t>
            </a:r>
            <a:br>
              <a:rPr lang="en-US" dirty="0"/>
            </a:br>
            <a:r>
              <a:rPr lang="en-US" dirty="0"/>
              <a:t>(Is it? Is it? Is it?)</a:t>
            </a:r>
            <a:br>
              <a:rPr lang="en-US" dirty="0"/>
            </a:br>
            <a:r>
              <a:rPr lang="en-US" dirty="0"/>
              <a:t>Uh-huh</a:t>
            </a:r>
            <a:br>
              <a:rPr lang="en-US" dirty="0"/>
            </a:br>
            <a:r>
              <a:rPr lang="en-US" dirty="0"/>
              <a:t>(Is it? Is it?)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[Bridge]</a:t>
            </a:r>
            <a:br>
              <a:rPr lang="en-US" dirty="0"/>
            </a:br>
            <a:r>
              <a:rPr lang="en-US" dirty="0"/>
              <a:t>Think I didn't see you?</a:t>
            </a:r>
            <a:br>
              <a:rPr lang="en-US" dirty="0"/>
            </a:br>
            <a:r>
              <a:rPr lang="en-US" dirty="0"/>
              <a:t>There were </a:t>
            </a:r>
            <a:r>
              <a:rPr lang="en-US" dirty="0" err="1"/>
              <a:t>flashin</a:t>
            </a:r>
            <a:r>
              <a:rPr lang="en-US" dirty="0"/>
              <a:t>' lights</a:t>
            </a:r>
            <a:br>
              <a:rPr lang="en-US" dirty="0"/>
            </a:br>
            <a:r>
              <a:rPr lang="en-US" dirty="0"/>
              <a:t>At least I had the decency</a:t>
            </a:r>
            <a:br>
              <a:rPr lang="en-US" dirty="0"/>
            </a:br>
            <a:r>
              <a:rPr lang="en-US" dirty="0"/>
              <a:t>To keep my nights out of sight</a:t>
            </a:r>
            <a:br>
              <a:rPr lang="en-US" dirty="0"/>
            </a:br>
            <a:r>
              <a:rPr lang="en-US" dirty="0"/>
              <a:t>Only rumors 'bout my hips and thighs</a:t>
            </a:r>
            <a:br>
              <a:rPr lang="en-US" dirty="0"/>
            </a:br>
            <a:r>
              <a:rPr lang="en-US" dirty="0"/>
              <a:t>And my whispered sighs</a:t>
            </a:r>
            <a:br>
              <a:rPr lang="en-US" dirty="0"/>
            </a:br>
            <a:r>
              <a:rPr lang="en-US" dirty="0"/>
              <a:t>Oh, Lord, I think about </a:t>
            </a:r>
            <a:r>
              <a:rPr lang="en-US" dirty="0" err="1"/>
              <a:t>jumpin</a:t>
            </a:r>
            <a:r>
              <a:rPr lang="en-US" dirty="0"/>
              <a:t>’</a:t>
            </a:r>
            <a:br>
              <a:rPr lang="en-US" dirty="0"/>
            </a:br>
            <a:r>
              <a:rPr lang="en-US" dirty="0"/>
              <a:t>Off of very tall somethings</a:t>
            </a:r>
            <a:br>
              <a:rPr lang="en-US" dirty="0"/>
            </a:br>
            <a:r>
              <a:rPr lang="en-US" dirty="0"/>
              <a:t>Just to see you come </a:t>
            </a:r>
            <a:r>
              <a:rPr lang="en-US" dirty="0" err="1"/>
              <a:t>runnin</a:t>
            </a:r>
            <a:r>
              <a:rPr lang="en-US" dirty="0"/>
              <a:t>' (</a:t>
            </a:r>
            <a:r>
              <a:rPr lang="en-US" dirty="0" err="1"/>
              <a:t>Runnin</a:t>
            </a:r>
            <a:r>
              <a:rPr lang="en-US" dirty="0"/>
              <a:t>’)</a:t>
            </a:r>
            <a:br>
              <a:rPr lang="en-US" dirty="0"/>
            </a:br>
            <a:r>
              <a:rPr lang="en-US" dirty="0"/>
              <a:t>And say the one thing I've been wanting, but no</a:t>
            </a:r>
            <a:br>
              <a:rPr lang="en-US" dirty="0"/>
            </a:br>
            <a:r>
              <a:rPr lang="en-US" dirty="0"/>
              <a:t>… 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D07E70A0-97C6-CF6B-BA23-341C986B3B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/>
              <a:t>Oplossing</a:t>
            </a:r>
            <a:r>
              <a:rPr lang="en-US" dirty="0"/>
              <a:t> 1 | GPT-2 | 3 beams </a:t>
            </a:r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D694271A-79A7-D778-681E-8AC09F0FE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Computerwetenschappen - DTAI</a:t>
            </a:r>
            <a:endParaRPr lang="nl-NL" dirty="0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34201561-A237-2CA1-0D6A-DEA701500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14</a:t>
            </a:fld>
            <a:endParaRPr lang="nl-NL" dirty="0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046D607A-9B3D-58B0-3525-5F6CCE507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b="1" dirty="0"/>
              <a:t>Huidig onderzoek: </a:t>
            </a:r>
            <a:r>
              <a:rPr lang="nl-NL" dirty="0" err="1"/>
              <a:t>Syllable</a:t>
            </a:r>
            <a:r>
              <a:rPr lang="nl-NL" dirty="0"/>
              <a:t> </a:t>
            </a:r>
            <a:r>
              <a:rPr lang="nl-NL" dirty="0" err="1"/>
              <a:t>Constraint</a:t>
            </a:r>
            <a:r>
              <a:rPr lang="nl-NL" dirty="0"/>
              <a:t> | Oplossing 1</a:t>
            </a:r>
            <a:endParaRPr lang="en-US" dirty="0"/>
          </a:p>
        </p:txBody>
      </p:sp>
      <p:sp>
        <p:nvSpPr>
          <p:cNvPr id="11" name="Tijdelijke aanduiding voor inhoud 2">
            <a:extLst>
              <a:ext uri="{FF2B5EF4-FFF2-40B4-BE49-F238E27FC236}">
                <a16:creationId xmlns:a16="http://schemas.microsoft.com/office/drawing/2014/main" id="{40F85C12-A3E7-46ED-F685-C8F0C7874057}"/>
              </a:ext>
            </a:extLst>
          </p:cNvPr>
          <p:cNvSpPr txBox="1">
            <a:spLocks/>
          </p:cNvSpPr>
          <p:nvPr/>
        </p:nvSpPr>
        <p:spPr>
          <a:xfrm>
            <a:off x="6194427" y="2263816"/>
            <a:ext cx="5421575" cy="3837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1"/>
            </a:solidFill>
          </a:ln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/>
              <a:buChar char="•"/>
              <a:defRPr sz="24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24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20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Font typeface="Arial"/>
              <a:buNone/>
            </a:pPr>
            <a:r>
              <a:rPr lang="en-US" dirty="0"/>
              <a:t>…</a:t>
            </a:r>
            <a:br>
              <a:rPr lang="en-US" dirty="0"/>
            </a:br>
            <a:r>
              <a:rPr lang="en-US" dirty="0"/>
              <a:t>[Post-Chorus]</a:t>
            </a:r>
            <a:br>
              <a:rPr lang="en-US" dirty="0"/>
            </a:br>
            <a:r>
              <a:rPr lang="en-US" dirty="0"/>
              <a:t>Yeah I</a:t>
            </a:r>
            <a:br>
              <a:rPr lang="en-US" dirty="0"/>
            </a:br>
            <a:r>
              <a:rPr lang="en-US" dirty="0"/>
              <a:t>Are you sure you </a:t>
            </a:r>
            <a:r>
              <a:rPr lang="en-US" dirty="0" err="1"/>
              <a:t>wanna</a:t>
            </a:r>
            <a:br>
              <a:rPr lang="en-US" dirty="0"/>
            </a:br>
            <a:r>
              <a:rPr lang="en-US" dirty="0"/>
              <a:t>Uh-uh</a:t>
            </a:r>
            <a:br>
              <a:rPr lang="en-US" dirty="0"/>
            </a:br>
            <a:r>
              <a:rPr lang="en-US" dirty="0"/>
              <a:t>Well I guess it</a:t>
            </a:r>
          </a:p>
          <a:p>
            <a:pPr marL="0" indent="0">
              <a:lnSpc>
                <a:spcPct val="120000"/>
              </a:lnSpc>
              <a:buFont typeface="Arial"/>
              <a:buNone/>
            </a:pPr>
            <a:r>
              <a:rPr lang="en-US" dirty="0"/>
              <a:t>[Bridge]</a:t>
            </a:r>
            <a:br>
              <a:rPr lang="en-US" dirty="0"/>
            </a:br>
            <a:r>
              <a:rPr lang="en-US" dirty="0"/>
              <a:t>Think I don´t know who </a:t>
            </a:r>
            <a:br>
              <a:rPr lang="en-US" dirty="0"/>
            </a:br>
            <a:r>
              <a:rPr lang="en-US" dirty="0"/>
              <a:t>They're all flashing and</a:t>
            </a:r>
            <a:br>
              <a:rPr lang="en-US" dirty="0"/>
            </a:br>
            <a:r>
              <a:rPr lang="en-US" dirty="0"/>
              <a:t>All I want is to see you cry</a:t>
            </a:r>
            <a:br>
              <a:rPr lang="en-US" dirty="0"/>
            </a:br>
            <a:r>
              <a:rPr lang="en-US" dirty="0"/>
              <a:t>For you to keep me from seeing</a:t>
            </a:r>
            <a:br>
              <a:rPr lang="en-US" dirty="0"/>
            </a:br>
            <a:r>
              <a:rPr lang="en-US" dirty="0"/>
              <a:t>Whoa whoa what are you talking about</a:t>
            </a:r>
            <a:br>
              <a:rPr lang="en-US" dirty="0"/>
            </a:br>
            <a:r>
              <a:rPr lang="en-US" dirty="0"/>
              <a:t>Pineapple should be off</a:t>
            </a:r>
            <a:br>
              <a:rPr lang="en-US" dirty="0"/>
            </a:br>
            <a:r>
              <a:rPr lang="en-US" dirty="0"/>
              <a:t>Ooh yeah I love you so much I</a:t>
            </a:r>
            <a:br>
              <a:rPr lang="en-US" dirty="0"/>
            </a:br>
            <a:r>
              <a:rPr lang="en-US" dirty="0"/>
              <a:t>On the roof of my head and</a:t>
            </a:r>
            <a:br>
              <a:rPr lang="en-US" dirty="0"/>
            </a:br>
            <a:r>
              <a:rPr lang="en-US" dirty="0"/>
              <a:t>Hey I </a:t>
            </a:r>
            <a:r>
              <a:rPr lang="en-US" dirty="0" err="1"/>
              <a:t>wanna</a:t>
            </a:r>
            <a:r>
              <a:rPr lang="en-US" dirty="0"/>
              <a:t> see your face (Come run</a:t>
            </a:r>
            <a:br>
              <a:rPr lang="en-US" dirty="0"/>
            </a:br>
            <a:r>
              <a:rPr lang="en-US" dirty="0"/>
              <a:t>Parody is an art form that uses a</a:t>
            </a:r>
            <a:br>
              <a:rPr lang="en-US" dirty="0"/>
            </a:br>
            <a:r>
              <a:rPr lang="en-US" dirty="0"/>
              <a:t>… </a:t>
            </a:r>
          </a:p>
        </p:txBody>
      </p:sp>
    </p:spTree>
    <p:extLst>
      <p:ext uri="{BB962C8B-B14F-4D97-AF65-F5344CB8AC3E}">
        <p14:creationId xmlns:p14="http://schemas.microsoft.com/office/powerpoint/2010/main" val="32055436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8D288603-303F-0724-CCF3-141C085F23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Tekst in één keer generen</a:t>
            </a:r>
          </a:p>
          <a:p>
            <a:r>
              <a:rPr lang="nl-NL" dirty="0"/>
              <a:t>Gebruikt meer memory</a:t>
            </a:r>
          </a:p>
          <a:p>
            <a:r>
              <a:rPr lang="nl-NL" dirty="0"/>
              <a:t>Prompt:</a:t>
            </a:r>
          </a:p>
          <a:p>
            <a:pPr lvl="1"/>
            <a:r>
              <a:rPr lang="nl-NL" dirty="0"/>
              <a:t>Context + nieuw onderwerp + (originele tekst)</a:t>
            </a:r>
          </a:p>
          <a:p>
            <a:r>
              <a:rPr lang="nl-NL" dirty="0" err="1"/>
              <a:t>Constraint</a:t>
            </a:r>
            <a:r>
              <a:rPr lang="nl-NL" dirty="0"/>
              <a:t>:</a:t>
            </a:r>
          </a:p>
          <a:p>
            <a:pPr lvl="1"/>
            <a:r>
              <a:rPr lang="nl-NL" dirty="0"/>
              <a:t>Als de huidige lijn &gt;= # lettergrepen heeft </a:t>
            </a:r>
            <a:r>
              <a:rPr lang="nl-NL" dirty="0">
                <a:sym typeface="Wingdings" pitchFamily="2" charset="2"/>
              </a:rPr>
              <a:t> ‘\n’ token geforceerd</a:t>
            </a:r>
            <a:endParaRPr lang="nl-NL" dirty="0"/>
          </a:p>
          <a:p>
            <a:pPr lvl="1"/>
            <a:r>
              <a:rPr lang="nl-NL" dirty="0"/>
              <a:t>Beam score aangepast:</a:t>
            </a:r>
          </a:p>
          <a:p>
            <a:pPr lvl="2"/>
            <a:r>
              <a:rPr lang="nl-NL" dirty="0">
                <a:sym typeface="Wingdings" pitchFamily="2" charset="2"/>
              </a:rPr>
              <a:t># lettergrepen van de </a:t>
            </a:r>
            <a:r>
              <a:rPr lang="nl-NL" dirty="0" err="1">
                <a:sym typeface="Wingdings" pitchFamily="2" charset="2"/>
              </a:rPr>
              <a:t>beam</a:t>
            </a:r>
            <a:r>
              <a:rPr lang="nl-NL" dirty="0">
                <a:sym typeface="Wingdings" pitchFamily="2" charset="2"/>
              </a:rPr>
              <a:t> &gt; het gevraagde  som*1.1</a:t>
            </a:r>
          </a:p>
          <a:p>
            <a:pPr lvl="1"/>
            <a:r>
              <a:rPr lang="nl-NL" dirty="0">
                <a:sym typeface="Wingdings" pitchFamily="2" charset="2"/>
              </a:rPr>
              <a:t>Generatie stopt als alle lijnen met het gevraagde # lettergrepen gegenereerd zijn</a:t>
            </a:r>
            <a:endParaRPr lang="nl-NL" dirty="0"/>
          </a:p>
          <a:p>
            <a:pPr lvl="1"/>
            <a:endParaRPr lang="nl-NL" dirty="0"/>
          </a:p>
          <a:p>
            <a:endParaRPr lang="nl-NL" dirty="0"/>
          </a:p>
          <a:p>
            <a:endParaRPr lang="en-US" dirty="0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0D2E83D0-98F2-725C-37AD-F7A9F59D1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Computerwetenschappen - DTAI</a:t>
            </a:r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9E1256A1-BFBE-9BE1-93E4-20ACD8C4D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15</a:t>
            </a:fld>
            <a:endParaRPr lang="nl-NL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415854D7-1AE3-F228-A4E5-6F63AEB69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b="1" dirty="0"/>
              <a:t>Huidig onderzoek: </a:t>
            </a:r>
            <a:r>
              <a:rPr lang="nl-NL" dirty="0" err="1"/>
              <a:t>Syllable</a:t>
            </a:r>
            <a:r>
              <a:rPr lang="nl-NL" dirty="0"/>
              <a:t> </a:t>
            </a:r>
            <a:r>
              <a:rPr lang="nl-NL" dirty="0" err="1"/>
              <a:t>Constraint</a:t>
            </a:r>
            <a:r>
              <a:rPr lang="nl-NL" dirty="0"/>
              <a:t> | Oplossing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5110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1">
            <a:extLst>
              <a:ext uri="{FF2B5EF4-FFF2-40B4-BE49-F238E27FC236}">
                <a16:creationId xmlns:a16="http://schemas.microsoft.com/office/drawing/2014/main" id="{826263D6-814D-E57A-AB89-B2ABCA69F3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Origineel</a:t>
            </a:r>
            <a:endParaRPr lang="en-US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B5594B7-B2F6-ECDD-D41B-2D5DAC365C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solidFill>
            <a:schemeClr val="tx2">
              <a:lumMod val="20000"/>
              <a:lumOff val="80000"/>
            </a:schemeClr>
          </a:solidFill>
          <a:ln w="9525">
            <a:solidFill>
              <a:schemeClr val="accent1"/>
            </a:solidFill>
          </a:ln>
        </p:spPr>
        <p:txBody>
          <a:bodyPr>
            <a:normAutofit fontScale="55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dirty="0"/>
              <a:t>…</a:t>
            </a:r>
            <a:br>
              <a:rPr lang="en-US" dirty="0"/>
            </a:br>
            <a:r>
              <a:rPr lang="en-US" dirty="0"/>
              <a:t>[Post-Chorus]</a:t>
            </a:r>
            <a:br>
              <a:rPr lang="en-US" dirty="0"/>
            </a:br>
            <a:r>
              <a:rPr lang="en-US" dirty="0"/>
              <a:t>Uh-huh</a:t>
            </a:r>
            <a:br>
              <a:rPr lang="en-US" dirty="0"/>
            </a:br>
            <a:r>
              <a:rPr lang="en-US" dirty="0"/>
              <a:t>(Is it? Is it? Is it?)</a:t>
            </a:r>
            <a:br>
              <a:rPr lang="en-US" dirty="0"/>
            </a:br>
            <a:r>
              <a:rPr lang="en-US" dirty="0"/>
              <a:t>Uh-huh</a:t>
            </a:r>
            <a:br>
              <a:rPr lang="en-US" dirty="0"/>
            </a:br>
            <a:r>
              <a:rPr lang="en-US" dirty="0"/>
              <a:t>(Is it? Is it?)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[Bridge]</a:t>
            </a:r>
            <a:br>
              <a:rPr lang="en-US" dirty="0"/>
            </a:br>
            <a:r>
              <a:rPr lang="en-US" dirty="0"/>
              <a:t>Think I didn't see you?</a:t>
            </a:r>
            <a:br>
              <a:rPr lang="en-US" dirty="0"/>
            </a:br>
            <a:r>
              <a:rPr lang="en-US" dirty="0"/>
              <a:t>There were </a:t>
            </a:r>
            <a:r>
              <a:rPr lang="en-US" dirty="0" err="1"/>
              <a:t>flashin</a:t>
            </a:r>
            <a:r>
              <a:rPr lang="en-US" dirty="0"/>
              <a:t>' lights</a:t>
            </a:r>
            <a:br>
              <a:rPr lang="en-US" dirty="0"/>
            </a:br>
            <a:r>
              <a:rPr lang="en-US" dirty="0"/>
              <a:t>At least I had the decency</a:t>
            </a:r>
            <a:br>
              <a:rPr lang="en-US" dirty="0"/>
            </a:br>
            <a:r>
              <a:rPr lang="en-US" dirty="0"/>
              <a:t>To keep my nights out of sight</a:t>
            </a:r>
            <a:br>
              <a:rPr lang="en-US" dirty="0"/>
            </a:br>
            <a:r>
              <a:rPr lang="en-US" dirty="0"/>
              <a:t>Only rumors 'bout my hips and thighs</a:t>
            </a:r>
            <a:br>
              <a:rPr lang="en-US" dirty="0"/>
            </a:br>
            <a:r>
              <a:rPr lang="en-US" dirty="0"/>
              <a:t>And my whispered sighs</a:t>
            </a:r>
            <a:br>
              <a:rPr lang="en-US" dirty="0"/>
            </a:br>
            <a:r>
              <a:rPr lang="en-US" dirty="0"/>
              <a:t>Oh, Lord, I think about </a:t>
            </a:r>
            <a:r>
              <a:rPr lang="en-US" dirty="0" err="1"/>
              <a:t>jumpin</a:t>
            </a:r>
            <a:r>
              <a:rPr lang="en-US" dirty="0"/>
              <a:t>’</a:t>
            </a:r>
            <a:br>
              <a:rPr lang="en-US" dirty="0"/>
            </a:br>
            <a:r>
              <a:rPr lang="en-US" dirty="0"/>
              <a:t>Off of very tall somethings</a:t>
            </a:r>
            <a:br>
              <a:rPr lang="en-US" dirty="0"/>
            </a:br>
            <a:r>
              <a:rPr lang="en-US" dirty="0"/>
              <a:t>Just to see you come </a:t>
            </a:r>
            <a:r>
              <a:rPr lang="en-US" dirty="0" err="1"/>
              <a:t>runnin</a:t>
            </a:r>
            <a:r>
              <a:rPr lang="en-US" dirty="0"/>
              <a:t>' (</a:t>
            </a:r>
            <a:r>
              <a:rPr lang="en-US" dirty="0" err="1"/>
              <a:t>Runnin</a:t>
            </a:r>
            <a:r>
              <a:rPr lang="en-US" dirty="0"/>
              <a:t>’)</a:t>
            </a:r>
            <a:br>
              <a:rPr lang="en-US" dirty="0"/>
            </a:br>
            <a:r>
              <a:rPr lang="en-US" dirty="0"/>
              <a:t>And say the one thing I've been wanting, but no</a:t>
            </a:r>
            <a:br>
              <a:rPr lang="en-US" dirty="0"/>
            </a:br>
            <a:r>
              <a:rPr lang="en-US" dirty="0"/>
              <a:t>… 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D07E70A0-97C6-CF6B-BA23-341C986B3B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/>
              <a:t>Oplossing</a:t>
            </a:r>
            <a:r>
              <a:rPr lang="en-US" dirty="0"/>
              <a:t> 2 | GPT-2 | 2 beams </a:t>
            </a:r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D694271A-79A7-D778-681E-8AC09F0FE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Computerwetenschappen - DTAI</a:t>
            </a:r>
            <a:endParaRPr lang="nl-NL" dirty="0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34201561-A237-2CA1-0D6A-DEA701500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16</a:t>
            </a:fld>
            <a:endParaRPr lang="nl-NL" dirty="0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046D607A-9B3D-58B0-3525-5F6CCE507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b="1" dirty="0"/>
              <a:t>Huidig onderzoek: </a:t>
            </a:r>
            <a:r>
              <a:rPr lang="nl-NL" dirty="0" err="1"/>
              <a:t>Syllable</a:t>
            </a:r>
            <a:r>
              <a:rPr lang="nl-NL" dirty="0"/>
              <a:t> </a:t>
            </a:r>
            <a:r>
              <a:rPr lang="nl-NL" dirty="0" err="1"/>
              <a:t>Constraint</a:t>
            </a:r>
            <a:r>
              <a:rPr lang="nl-NL" dirty="0"/>
              <a:t> | Oplossing 2</a:t>
            </a:r>
            <a:endParaRPr lang="en-US" dirty="0"/>
          </a:p>
        </p:txBody>
      </p:sp>
      <p:sp>
        <p:nvSpPr>
          <p:cNvPr id="11" name="Tijdelijke aanduiding voor inhoud 2">
            <a:extLst>
              <a:ext uri="{FF2B5EF4-FFF2-40B4-BE49-F238E27FC236}">
                <a16:creationId xmlns:a16="http://schemas.microsoft.com/office/drawing/2014/main" id="{40F85C12-A3E7-46ED-F685-C8F0C7874057}"/>
              </a:ext>
            </a:extLst>
          </p:cNvPr>
          <p:cNvSpPr txBox="1">
            <a:spLocks/>
          </p:cNvSpPr>
          <p:nvPr/>
        </p:nvSpPr>
        <p:spPr>
          <a:xfrm>
            <a:off x="6194427" y="2263816"/>
            <a:ext cx="5421575" cy="3837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1"/>
            </a:solidFill>
          </a:ln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/>
              <a:buChar char="•"/>
              <a:defRPr sz="24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24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20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Font typeface="Arial"/>
              <a:buNone/>
            </a:pPr>
            <a:br>
              <a:rPr lang="en-US" dirty="0"/>
            </a:br>
            <a:r>
              <a:rPr lang="en-US" dirty="0"/>
              <a:t>[Post-Chorus]</a:t>
            </a:r>
            <a:br>
              <a:rPr lang="en-US" dirty="0"/>
            </a:br>
            <a:r>
              <a:rPr lang="en-US" dirty="0"/>
              <a:t>I've got</a:t>
            </a:r>
            <a:br>
              <a:rPr lang="en-US" dirty="0"/>
            </a:br>
            <a:r>
              <a:rPr lang="en-US" dirty="0"/>
              <a:t>a lot to say to you</a:t>
            </a:r>
            <a:br>
              <a:rPr lang="en-US" dirty="0"/>
            </a:br>
            <a:r>
              <a:rPr lang="en-US" dirty="0"/>
              <a:t>But I</a:t>
            </a:r>
            <a:br>
              <a:rPr lang="en-US" dirty="0"/>
            </a:br>
            <a:r>
              <a:rPr lang="en-US" dirty="0"/>
              <a:t>can't say it</a:t>
            </a:r>
          </a:p>
          <a:p>
            <a:pPr marL="0" indent="0">
              <a:lnSpc>
                <a:spcPct val="120000"/>
              </a:lnSpc>
              <a:buFont typeface="Arial"/>
              <a:buNone/>
            </a:pPr>
            <a:r>
              <a:rPr lang="en-US" dirty="0"/>
              <a:t>[Bridge]</a:t>
            </a:r>
            <a:br>
              <a:rPr lang="en-US" dirty="0"/>
            </a:br>
            <a:r>
              <a:rPr lang="en-US" dirty="0"/>
              <a:t>Because I don't know</a:t>
            </a:r>
            <a:br>
              <a:rPr lang="en-US" dirty="0"/>
            </a:br>
            <a:r>
              <a:rPr lang="en-US" dirty="0"/>
              <a:t>What you're </a:t>
            </a:r>
            <a:r>
              <a:rPr lang="en-US" dirty="0" err="1"/>
              <a:t>thinkin</a:t>
            </a:r>
            <a:r>
              <a:rPr lang="en-US" dirty="0"/>
              <a:t>', but</a:t>
            </a:r>
            <a:br>
              <a:rPr lang="en-US" dirty="0"/>
            </a:br>
            <a:r>
              <a:rPr lang="en-US" dirty="0"/>
              <a:t>It's not like I'm </a:t>
            </a:r>
            <a:r>
              <a:rPr lang="en-US" dirty="0" err="1"/>
              <a:t>talkin</a:t>
            </a:r>
            <a:r>
              <a:rPr lang="en-US" dirty="0"/>
              <a:t>'. I can</a:t>
            </a:r>
            <a:br>
              <a:rPr lang="en-US" dirty="0"/>
            </a:br>
            <a:r>
              <a:rPr lang="en-US" dirty="0"/>
              <a:t>tell you that I love you and</a:t>
            </a:r>
            <a:br>
              <a:rPr lang="en-US" dirty="0"/>
            </a:br>
            <a:r>
              <a:rPr lang="en-US" dirty="0"/>
              <a:t>You're my best friend but I just can’t</a:t>
            </a:r>
            <a:br>
              <a:rPr lang="en-US" dirty="0"/>
            </a:br>
            <a:r>
              <a:rPr lang="en-US" dirty="0"/>
              <a:t>Say it because I</a:t>
            </a:r>
            <a:br>
              <a:rPr lang="en-US" dirty="0"/>
            </a:br>
            <a:r>
              <a:rPr lang="en-US" dirty="0"/>
              <a:t>don't want to hurt your feelings</a:t>
            </a:r>
            <a:br>
              <a:rPr lang="en-US" dirty="0"/>
            </a:br>
            <a:r>
              <a:rPr lang="en-US" dirty="0"/>
              <a:t>Or make you feel bad for me</a:t>
            </a:r>
            <a:br>
              <a:rPr lang="en-US" dirty="0"/>
            </a:br>
            <a:r>
              <a:rPr lang="en-US" dirty="0"/>
              <a:t>So I'll just tell you what I really</a:t>
            </a:r>
            <a:br>
              <a:rPr lang="en-US" dirty="0"/>
            </a:br>
            <a:r>
              <a:rPr lang="en-US" dirty="0"/>
              <a:t>Want to do to make it up to </a:t>
            </a:r>
            <a:r>
              <a:rPr lang="en-US" dirty="0" err="1"/>
              <a:t>ya</a:t>
            </a:r>
            <a:r>
              <a:rPr lang="en-US" dirty="0"/>
              <a:t> (I want</a:t>
            </a:r>
          </a:p>
        </p:txBody>
      </p:sp>
    </p:spTree>
    <p:extLst>
      <p:ext uri="{BB962C8B-B14F-4D97-AF65-F5344CB8AC3E}">
        <p14:creationId xmlns:p14="http://schemas.microsoft.com/office/powerpoint/2010/main" val="5973423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9372DB2E-EA25-5B36-4E6C-183340ECB9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Oplossing 1: </a:t>
            </a:r>
          </a:p>
          <a:p>
            <a:pPr lvl="1"/>
            <a:r>
              <a:rPr lang="nl-NL" dirty="0"/>
              <a:t>53/58 lijnen </a:t>
            </a:r>
            <a:r>
              <a:rPr lang="nl-NL" dirty="0">
                <a:sym typeface="Wingdings" pitchFamily="2" charset="2"/>
              </a:rPr>
              <a:t> correct # lettergrepen, andere hadden één te veel/weinig</a:t>
            </a:r>
          </a:p>
          <a:p>
            <a:pPr lvl="2"/>
            <a:r>
              <a:rPr lang="nl-NL" dirty="0">
                <a:sym typeface="Wingdings" pitchFamily="2" charset="2"/>
              </a:rPr>
              <a:t>= 0.09 lettergreep gemiddeld verschil</a:t>
            </a:r>
          </a:p>
          <a:p>
            <a:pPr lvl="1"/>
            <a:r>
              <a:rPr lang="nl-NL" dirty="0">
                <a:sym typeface="Wingdings" pitchFamily="2" charset="2"/>
              </a:rPr>
              <a:t>Onderwerp van parodie weinig aangeraakt</a:t>
            </a:r>
          </a:p>
          <a:p>
            <a:pPr lvl="1"/>
            <a:r>
              <a:rPr lang="nl-NL" dirty="0"/>
              <a:t>Vaak niet complete verse</a:t>
            </a:r>
          </a:p>
          <a:p>
            <a:r>
              <a:rPr lang="nl-NL" dirty="0"/>
              <a:t>Oplossing 2:</a:t>
            </a:r>
          </a:p>
          <a:p>
            <a:pPr lvl="1"/>
            <a:r>
              <a:rPr lang="nl-NL" dirty="0"/>
              <a:t>14/14 lijnen </a:t>
            </a:r>
            <a:r>
              <a:rPr lang="nl-NL" dirty="0">
                <a:sym typeface="Wingdings" pitchFamily="2" charset="2"/>
              </a:rPr>
              <a:t> correct # lettergrepen</a:t>
            </a:r>
          </a:p>
          <a:p>
            <a:pPr lvl="1"/>
            <a:r>
              <a:rPr lang="nl-NL" dirty="0">
                <a:sym typeface="Wingdings" pitchFamily="2" charset="2"/>
              </a:rPr>
              <a:t>Onderwerp niet aangehaald</a:t>
            </a:r>
          </a:p>
          <a:p>
            <a:pPr lvl="1"/>
            <a:r>
              <a:rPr lang="nl-NL" dirty="0">
                <a:sym typeface="Wingdings" pitchFamily="2" charset="2"/>
              </a:rPr>
              <a:t>Veel groter memory gebruik</a:t>
            </a:r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C0F4F8FE-47FC-A3C5-75C6-6AE81BD4F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Computerwetenschappen - DTAI</a:t>
            </a:r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EA50CBBC-3470-588F-CB5A-56287533C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17</a:t>
            </a:fld>
            <a:endParaRPr lang="nl-NL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9C39ED6A-D22B-E591-4BD8-56E830AD2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b="1" dirty="0"/>
              <a:t>Huidig onderzoek: </a:t>
            </a:r>
            <a:r>
              <a:rPr lang="nl-NL" dirty="0" err="1"/>
              <a:t>Syllable</a:t>
            </a:r>
            <a:r>
              <a:rPr lang="nl-NL" dirty="0"/>
              <a:t> </a:t>
            </a:r>
            <a:r>
              <a:rPr lang="nl-NL" dirty="0" err="1"/>
              <a:t>Constraint</a:t>
            </a:r>
            <a:r>
              <a:rPr lang="nl-NL" dirty="0"/>
              <a:t> | Discussie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5702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5D957F36-45E6-9225-91FC-50E3511DB3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Zelfde oplossing voor lijn per lijn &amp; in één keer </a:t>
            </a:r>
          </a:p>
          <a:p>
            <a:r>
              <a:rPr lang="nl-NL" dirty="0"/>
              <a:t>Focus enkel op eindrijm</a:t>
            </a:r>
          </a:p>
          <a:p>
            <a:r>
              <a:rPr lang="nl-NL" dirty="0"/>
              <a:t>Drie verschillende vormen van rijmen:</a:t>
            </a:r>
          </a:p>
          <a:p>
            <a:pPr lvl="1"/>
            <a:r>
              <a:rPr lang="nl-NL" dirty="0"/>
              <a:t>Perfect rijm: de laatste lettergreep is exact hetzelfde</a:t>
            </a:r>
          </a:p>
          <a:p>
            <a:pPr lvl="1"/>
            <a:r>
              <a:rPr lang="nl-NL" dirty="0"/>
              <a:t>Bijna perfecte rijm: de laatste lettergreep is ongeveer hetzelfde </a:t>
            </a:r>
          </a:p>
          <a:p>
            <a:pPr lvl="1"/>
            <a:r>
              <a:rPr lang="nl-NL" dirty="0"/>
              <a:t>Assonant rijm: enkel de klinkers komen overeen</a:t>
            </a:r>
          </a:p>
          <a:p>
            <a:r>
              <a:rPr lang="nl-NL" dirty="0"/>
              <a:t>Strikt toepassen van rijm VS suggereren van rijm</a:t>
            </a:r>
          </a:p>
          <a:p>
            <a:endParaRPr lang="nl-NL" dirty="0"/>
          </a:p>
          <a:p>
            <a:endParaRPr lang="nl-NL" dirty="0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622AE155-BA44-632D-7929-B935A78B2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Computerwetenschappen - DTAI</a:t>
            </a:r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C9E4B0DC-9E9A-589C-0F49-7E62AD83B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18</a:t>
            </a:fld>
            <a:endParaRPr lang="nl-NL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C59A1A93-DA15-6CCA-3099-EA5C0AE16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b="1" dirty="0"/>
              <a:t>Huidig onderzoek: </a:t>
            </a:r>
            <a:r>
              <a:rPr lang="nl-NL" dirty="0" err="1"/>
              <a:t>Rhyming</a:t>
            </a:r>
            <a:r>
              <a:rPr lang="nl-NL" dirty="0"/>
              <a:t> </a:t>
            </a:r>
            <a:r>
              <a:rPr lang="nl-NL" dirty="0" err="1"/>
              <a:t>Constraint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8645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5D957F36-45E6-9225-91FC-50E3511DB3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999" y="1656000"/>
            <a:ext cx="11616001" cy="4464000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nl-NL" dirty="0"/>
              <a:t>De rijm structuur van het originele lied opmeten</a:t>
            </a:r>
          </a:p>
          <a:p>
            <a:pPr marL="457200" indent="-457200">
              <a:buAutoNum type="arabicPeriod"/>
            </a:pPr>
            <a:r>
              <a:rPr lang="nl-NL" dirty="0"/>
              <a:t>Lijn moet rijmen op een vorige lijn, waarvan het </a:t>
            </a:r>
            <a:r>
              <a:rPr lang="nl-NL" dirty="0">
                <a:sym typeface="Wingdings" pitchFamily="2" charset="2"/>
              </a:rPr>
              <a:t>laatste woord het rijm woord wordt</a:t>
            </a:r>
          </a:p>
          <a:p>
            <a:pPr marL="457200" indent="-457200">
              <a:buAutoNum type="arabicPeriod"/>
            </a:pPr>
            <a:r>
              <a:rPr lang="nl-NL" dirty="0">
                <a:sym typeface="Wingdings" pitchFamily="2" charset="2"/>
              </a:rPr>
              <a:t>De mogelijke rijm woorden worden geselecteerd</a:t>
            </a:r>
          </a:p>
          <a:p>
            <a:pPr marL="457200" indent="-457200">
              <a:buAutoNum type="arabicPeriod"/>
            </a:pPr>
            <a:r>
              <a:rPr lang="nl-NL" dirty="0"/>
              <a:t>Bij elke lijn wordt er gekeken wanneer het laatste woord kan toegevoegd worden</a:t>
            </a:r>
          </a:p>
          <a:p>
            <a:pPr marL="457200" indent="-457200">
              <a:buAutoNum type="arabicPeriod"/>
            </a:pPr>
            <a:r>
              <a:rPr lang="nl-NL" dirty="0"/>
              <a:t>Wanneer mogelijk worden de 10 beste rijm woorden hun score </a:t>
            </a:r>
            <a:r>
              <a:rPr lang="nl-NL" dirty="0" err="1"/>
              <a:t>geboost</a:t>
            </a:r>
            <a:endParaRPr lang="nl-NL" dirty="0"/>
          </a:p>
          <a:p>
            <a:pPr marL="457200" indent="-457200">
              <a:buAutoNum type="arabicPeriod"/>
            </a:pPr>
            <a:r>
              <a:rPr lang="nl-NL" dirty="0"/>
              <a:t>Als er een rijm woord geselecteerd is, zal enkel dit worden verder gegenereerd</a:t>
            </a:r>
          </a:p>
          <a:p>
            <a:pPr marL="457200" indent="-457200">
              <a:buAutoNum type="arabicPeriod"/>
            </a:pPr>
            <a:r>
              <a:rPr lang="nl-NL" dirty="0"/>
              <a:t>De </a:t>
            </a:r>
            <a:r>
              <a:rPr lang="nl-NL" dirty="0" err="1"/>
              <a:t>beams</a:t>
            </a:r>
            <a:r>
              <a:rPr lang="nl-NL" dirty="0"/>
              <a:t> die rijmen worden geprefereerd </a:t>
            </a:r>
          </a:p>
          <a:p>
            <a:endParaRPr lang="nl-NL" dirty="0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622AE155-BA44-632D-7929-B935A78B2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Computerwetenschappen - DTAI</a:t>
            </a:r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C9E4B0DC-9E9A-589C-0F49-7E62AD83B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19</a:t>
            </a:fld>
            <a:endParaRPr lang="nl-NL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C59A1A93-DA15-6CCA-3099-EA5C0AE16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b="1" dirty="0"/>
              <a:t>Huidig onderzoek: </a:t>
            </a:r>
            <a:r>
              <a:rPr lang="nl-NL" dirty="0" err="1"/>
              <a:t>Rhyming</a:t>
            </a:r>
            <a:r>
              <a:rPr lang="nl-NL" dirty="0"/>
              <a:t> </a:t>
            </a:r>
            <a:r>
              <a:rPr lang="nl-NL" dirty="0" err="1"/>
              <a:t>Constraint</a:t>
            </a:r>
            <a:r>
              <a:rPr lang="nl-NL" dirty="0"/>
              <a:t> Toepassen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545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215C347C-2235-607E-EE80-F1794CB437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LLM’s houden zich niet altijd aan de regels voor creative text</a:t>
            </a:r>
          </a:p>
          <a:p>
            <a:r>
              <a:rPr lang="nl-BE" b="1" dirty="0"/>
              <a:t>ChatGPT (3.5): </a:t>
            </a:r>
          </a:p>
          <a:p>
            <a:pPr lvl="1"/>
            <a:r>
              <a:rPr lang="nl-BE" dirty="0">
                <a:solidFill>
                  <a:srgbClr val="EB5757"/>
                </a:solidFill>
                <a:latin typeface="SFMono-Regular"/>
              </a:rPr>
              <a:t>Prompt</a:t>
            </a:r>
            <a:r>
              <a:rPr lang="nl-BE" dirty="0">
                <a:solidFill>
                  <a:srgbClr val="EB5757"/>
                </a:solidFill>
                <a:effectLst/>
                <a:latin typeface="SFMono-Regular"/>
              </a:rPr>
              <a:t>: Write a haiku about how crazy pineapple on a pizza</a:t>
            </a:r>
            <a:br>
              <a:rPr lang="nl-BE" b="1" dirty="0">
                <a:solidFill>
                  <a:srgbClr val="EB5757"/>
                </a:solidFill>
                <a:effectLst/>
                <a:latin typeface="SFMono-Regular"/>
              </a:rPr>
            </a:br>
            <a:r>
              <a:rPr lang="nl-BE" dirty="0">
                <a:solidFill>
                  <a:schemeClr val="accent6"/>
                </a:solidFill>
                <a:effectLst/>
                <a:latin typeface="SFMono-Regular"/>
              </a:rPr>
              <a:t>A: Golden sun on dough,</a:t>
            </a:r>
            <a:r>
              <a:rPr lang="nl-BE" dirty="0">
                <a:solidFill>
                  <a:srgbClr val="EB5757"/>
                </a:solidFill>
                <a:effectLst/>
                <a:latin typeface="SFMono-Regular"/>
              </a:rPr>
              <a:t> </a:t>
            </a:r>
            <a:r>
              <a:rPr lang="nl-BE" dirty="0"/>
              <a:t>(5) </a:t>
            </a:r>
            <a:br>
              <a:rPr lang="nl-BE" dirty="0"/>
            </a:br>
            <a:r>
              <a:rPr lang="nl-BE" dirty="0"/>
              <a:t>    </a:t>
            </a:r>
            <a:r>
              <a:rPr lang="nl-BE" dirty="0">
                <a:solidFill>
                  <a:schemeClr val="accent6"/>
                </a:solidFill>
                <a:effectLst/>
                <a:latin typeface="SFMono-Regular"/>
              </a:rPr>
              <a:t>Crazy dance of pineapple </a:t>
            </a:r>
            <a:r>
              <a:rPr lang="nl-BE" dirty="0"/>
              <a:t>(7) </a:t>
            </a:r>
            <a:br>
              <a:rPr lang="nl-BE" dirty="0"/>
            </a:br>
            <a:r>
              <a:rPr lang="nl-BE" dirty="0"/>
              <a:t>    </a:t>
            </a:r>
            <a:r>
              <a:rPr lang="nl-BE" dirty="0">
                <a:solidFill>
                  <a:schemeClr val="accent6"/>
                </a:solidFill>
                <a:effectLst/>
                <a:latin typeface="SFMono-Regular"/>
              </a:rPr>
              <a:t>Pizza dreams take flight </a:t>
            </a:r>
            <a:r>
              <a:rPr lang="nl-BE" dirty="0"/>
              <a:t>(5) </a:t>
            </a:r>
          </a:p>
          <a:p>
            <a:pPr lvl="1"/>
            <a:endParaRPr lang="nl-BE" dirty="0"/>
          </a:p>
          <a:p>
            <a:pPr lvl="1"/>
            <a:r>
              <a:rPr lang="nl-BE" dirty="0">
                <a:solidFill>
                  <a:srgbClr val="EB5757"/>
                </a:solidFill>
                <a:latin typeface="SFMono-Regular"/>
              </a:rPr>
              <a:t>Prompt</a:t>
            </a:r>
            <a:r>
              <a:rPr lang="nl-BE" dirty="0">
                <a:solidFill>
                  <a:srgbClr val="EB5757"/>
                </a:solidFill>
                <a:effectLst/>
                <a:latin typeface="SFMono-Regular"/>
              </a:rPr>
              <a:t>: Write a haiku about how crazy pineapple on a pizza</a:t>
            </a:r>
            <a:br>
              <a:rPr lang="nl-BE" dirty="0">
                <a:solidFill>
                  <a:srgbClr val="EB5757"/>
                </a:solidFill>
                <a:effectLst/>
                <a:latin typeface="SFMono-Regular"/>
              </a:rPr>
            </a:br>
            <a:r>
              <a:rPr lang="nl-BE" dirty="0">
                <a:solidFill>
                  <a:schemeClr val="accent6"/>
                </a:solidFill>
                <a:effectLst/>
                <a:latin typeface="SFMono-Regular"/>
              </a:rPr>
              <a:t>A: Golden waves of heat, </a:t>
            </a:r>
            <a:r>
              <a:rPr lang="nl-BE" dirty="0"/>
              <a:t>(5) </a:t>
            </a:r>
            <a:br>
              <a:rPr lang="nl-BE" dirty="0"/>
            </a:br>
            <a:r>
              <a:rPr lang="nl-BE" dirty="0"/>
              <a:t>    </a:t>
            </a:r>
            <a:r>
              <a:rPr lang="nl-BE" dirty="0">
                <a:solidFill>
                  <a:schemeClr val="accent6"/>
                </a:solidFill>
                <a:effectLst/>
                <a:latin typeface="SFMono-Regular"/>
              </a:rPr>
              <a:t>Pineapple dances wild </a:t>
            </a:r>
            <a:r>
              <a:rPr lang="nl-BE" dirty="0"/>
              <a:t>(6) </a:t>
            </a:r>
            <a:br>
              <a:rPr lang="nl-BE" dirty="0"/>
            </a:br>
            <a:r>
              <a:rPr lang="nl-BE" dirty="0"/>
              <a:t>    </a:t>
            </a:r>
            <a:r>
              <a:rPr lang="nl-BE" dirty="0">
                <a:solidFill>
                  <a:schemeClr val="accent6"/>
                </a:solidFill>
                <a:effectLst/>
                <a:latin typeface="SFMono-Regular"/>
              </a:rPr>
              <a:t>Pizza's sweet embracecd </a:t>
            </a:r>
            <a:r>
              <a:rPr lang="nl-BE" dirty="0"/>
              <a:t>(5) </a:t>
            </a:r>
            <a:endParaRPr lang="nl-BE" b="1" dirty="0"/>
          </a:p>
          <a:p>
            <a:pPr lvl="1"/>
            <a:endParaRPr lang="nl-BE" dirty="0"/>
          </a:p>
          <a:p>
            <a:endParaRPr lang="nl-BE" dirty="0"/>
          </a:p>
          <a:p>
            <a:endParaRPr lang="nl-BE" dirty="0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C3A3572C-E414-77F1-E51E-D6D758340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Computerwetenschappen - DTAI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CE32E959-913E-D6DC-AA4B-B62975652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</a:t>
            </a:fld>
            <a:endParaRPr lang="nl-NL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EA600A08-04C0-FC5E-903F-BB3A52BF1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Context</a:t>
            </a: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042FF1A0-862B-6893-340F-9D2FF4E7F8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1726" y="2649492"/>
            <a:ext cx="2264274" cy="2264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0453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5D957F36-45E6-9225-91FC-50E3511DB3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Zelfde oplossing voor lijn per lijn &amp; in één keer </a:t>
            </a:r>
          </a:p>
          <a:p>
            <a:r>
              <a:rPr lang="nl-NL" dirty="0"/>
              <a:t>Doel: de lijnen van parodie hebben zelfde POS-tag sequentie als origineel</a:t>
            </a:r>
          </a:p>
          <a:p>
            <a:r>
              <a:rPr lang="nl-NL" dirty="0"/>
              <a:t>Gebruiken de simpelste universele tag set</a:t>
            </a:r>
          </a:p>
          <a:p>
            <a:pPr lvl="1"/>
            <a:r>
              <a:rPr lang="nl-NL" dirty="0"/>
              <a:t>Maakt geen onderscheid tussen tijden van werkwoorden</a:t>
            </a:r>
          </a:p>
          <a:p>
            <a:r>
              <a:rPr lang="nl-NL" dirty="0"/>
              <a:t> Gelijkenis meten tussen de POS-tag sequenties:</a:t>
            </a:r>
          </a:p>
          <a:p>
            <a:pPr lvl="1"/>
            <a:r>
              <a:rPr lang="nl-NL" dirty="0"/>
              <a:t>Euclidische afstand nemen</a:t>
            </a:r>
          </a:p>
          <a:p>
            <a:pPr lvl="1"/>
            <a:r>
              <a:rPr lang="nl-NL" dirty="0"/>
              <a:t>DTW afstand nemen</a:t>
            </a:r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622AE155-BA44-632D-7929-B935A78B2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Computerwetenschappen - DTAI</a:t>
            </a:r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C9E4B0DC-9E9A-589C-0F49-7E62AD83B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20</a:t>
            </a:fld>
            <a:endParaRPr lang="nl-NL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C59A1A93-DA15-6CCA-3099-EA5C0AE16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b="1" dirty="0"/>
              <a:t>Huidig onderzoek: </a:t>
            </a:r>
            <a:r>
              <a:rPr lang="nl-NL" dirty="0"/>
              <a:t>POS-tag </a:t>
            </a:r>
            <a:r>
              <a:rPr lang="nl-NL" dirty="0" err="1"/>
              <a:t>Constraint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3031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5D957F36-45E6-9225-91FC-50E3511DB3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Zelfde oplossing voor lijn per lijn &amp; in één keer </a:t>
            </a:r>
          </a:p>
          <a:p>
            <a:r>
              <a:rPr lang="nl-NL" dirty="0"/>
              <a:t>Doel: de lijnen van parodie hebben zelfde POS-tag sequentie als origineel</a:t>
            </a:r>
          </a:p>
          <a:p>
            <a:r>
              <a:rPr lang="nl-NL" dirty="0"/>
              <a:t>Gebruiken de simpelste universele tag set</a:t>
            </a:r>
          </a:p>
          <a:p>
            <a:pPr lvl="1"/>
            <a:r>
              <a:rPr lang="nl-NL" dirty="0"/>
              <a:t>Maakt geen onderscheid tussen tijden van werkwoorden</a:t>
            </a:r>
          </a:p>
          <a:p>
            <a:r>
              <a:rPr lang="nl-NL" dirty="0"/>
              <a:t> Gelijkenis meten tussen de POS-tag sequenties:</a:t>
            </a:r>
          </a:p>
          <a:p>
            <a:pPr lvl="1"/>
            <a:r>
              <a:rPr lang="nl-NL" dirty="0"/>
              <a:t>Euclidische afstand nemen</a:t>
            </a:r>
          </a:p>
          <a:p>
            <a:pPr lvl="1"/>
            <a:r>
              <a:rPr lang="nl-NL" dirty="0"/>
              <a:t>DTW afstand nemen</a:t>
            </a:r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622AE155-BA44-632D-7929-B935A78B2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Computerwetenschappen - DTAI</a:t>
            </a:r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C9E4B0DC-9E9A-589C-0F49-7E62AD83B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21</a:t>
            </a:fld>
            <a:endParaRPr lang="nl-NL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C59A1A93-DA15-6CCA-3099-EA5C0AE16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b="1" dirty="0"/>
              <a:t>Huidig onderzoek: </a:t>
            </a:r>
            <a:r>
              <a:rPr lang="nl-NL" dirty="0"/>
              <a:t>POS-tag </a:t>
            </a:r>
            <a:r>
              <a:rPr lang="nl-NL" dirty="0" err="1"/>
              <a:t>Constraint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4465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5D957F36-45E6-9225-91FC-50E3511DB3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nl-NL" dirty="0"/>
              <a:t>De POS-tag sequentie per originele lijn wordt gemaakt</a:t>
            </a:r>
          </a:p>
          <a:p>
            <a:pPr marL="457200" indent="-457200">
              <a:buFont typeface="+mj-lt"/>
              <a:buAutoNum type="arabicPeriod"/>
            </a:pPr>
            <a:r>
              <a:rPr lang="nl-NL" dirty="0"/>
              <a:t>De k-beste volgende tokens worden genomen</a:t>
            </a:r>
          </a:p>
          <a:p>
            <a:pPr marL="457200" indent="-457200">
              <a:buFont typeface="+mj-lt"/>
              <a:buAutoNum type="arabicPeriod"/>
            </a:pPr>
            <a:r>
              <a:rPr lang="nl-NL" dirty="0"/>
              <a:t>Voor elke token wordt gekeken welke pos-tag ze zouden toevoegen</a:t>
            </a:r>
          </a:p>
          <a:p>
            <a:pPr marL="457200" indent="-457200">
              <a:buFont typeface="+mj-lt"/>
              <a:buAutoNum type="arabicPeriod"/>
            </a:pPr>
            <a:r>
              <a:rPr lang="nl-NL" dirty="0"/>
              <a:t>Als de gelijkenis t.o.v. ervoor verbeterd wordt die token </a:t>
            </a:r>
            <a:r>
              <a:rPr lang="nl-NL" dirty="0" err="1"/>
              <a:t>geboost</a:t>
            </a:r>
            <a:endParaRPr lang="nl-NL" dirty="0"/>
          </a:p>
          <a:p>
            <a:pPr marL="457200" indent="-457200">
              <a:buFont typeface="+mj-lt"/>
              <a:buAutoNum type="arabicPeriod"/>
            </a:pPr>
            <a:r>
              <a:rPr lang="nl-NL" dirty="0"/>
              <a:t>De </a:t>
            </a:r>
            <a:r>
              <a:rPr lang="nl-NL" dirty="0" err="1"/>
              <a:t>beam</a:t>
            </a:r>
            <a:r>
              <a:rPr lang="nl-NL" dirty="0"/>
              <a:t> met de betere pos-tag sequentie wordt geprefereerd</a:t>
            </a:r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622AE155-BA44-632D-7929-B935A78B2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Computerwetenschappen - DTAI</a:t>
            </a:r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C9E4B0DC-9E9A-589C-0F49-7E62AD83B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22</a:t>
            </a:fld>
            <a:endParaRPr lang="nl-NL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C59A1A93-DA15-6CCA-3099-EA5C0AE16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b="1" dirty="0"/>
              <a:t>Huidig onderzoek: </a:t>
            </a:r>
            <a:r>
              <a:rPr lang="nl-NL" dirty="0"/>
              <a:t>POS-tag </a:t>
            </a:r>
            <a:r>
              <a:rPr lang="nl-NL" dirty="0" err="1"/>
              <a:t>Constraint</a:t>
            </a:r>
            <a:r>
              <a:rPr lang="nl-NL" dirty="0"/>
              <a:t> Toepassen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6996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5D957F36-45E6-9225-91FC-50E3511DB3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# lijnen en paragrafen correct?</a:t>
            </a:r>
          </a:p>
          <a:p>
            <a:r>
              <a:rPr lang="nl-NL" dirty="0"/>
              <a:t># lettergrepen per lijn correct?</a:t>
            </a:r>
          </a:p>
          <a:p>
            <a:r>
              <a:rPr lang="nl-NL" dirty="0"/>
              <a:t>Correcte eindrijm?</a:t>
            </a:r>
          </a:p>
          <a:p>
            <a:r>
              <a:rPr lang="nl-NL" dirty="0"/>
              <a:t>Correcte POS-tag sequentie?</a:t>
            </a:r>
          </a:p>
          <a:p>
            <a:r>
              <a:rPr lang="nl-NL" dirty="0" err="1"/>
              <a:t>Perplexity</a:t>
            </a:r>
            <a:endParaRPr lang="nl-NL" dirty="0"/>
          </a:p>
          <a:p>
            <a:r>
              <a:rPr lang="nl-NL" dirty="0"/>
              <a:t>Overlap met originele song</a:t>
            </a:r>
          </a:p>
          <a:p>
            <a:r>
              <a:rPr lang="nl-NL" dirty="0" err="1"/>
              <a:t>Repetition</a:t>
            </a:r>
            <a:r>
              <a:rPr lang="nl-NL" dirty="0"/>
              <a:t> score</a:t>
            </a:r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622AE155-BA44-632D-7929-B935A78B2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Computerwetenschappen - DTAI</a:t>
            </a:r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C9E4B0DC-9E9A-589C-0F49-7E62AD83B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23</a:t>
            </a:fld>
            <a:endParaRPr lang="nl-NL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C59A1A93-DA15-6CCA-3099-EA5C0AE16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b="1" dirty="0"/>
              <a:t>Huidig onderzoek: </a:t>
            </a:r>
            <a:r>
              <a:rPr lang="nl-NL" dirty="0"/>
              <a:t>Evaluatie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9263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C2DD4878-C86C-AD15-837A-E2BE6234C6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Fine tunen van de hyperparameters</a:t>
            </a:r>
          </a:p>
          <a:p>
            <a:r>
              <a:rPr lang="nl-NL" dirty="0"/>
              <a:t>Optimaliseren van algoritme </a:t>
            </a:r>
          </a:p>
          <a:p>
            <a:pPr lvl="1"/>
            <a:r>
              <a:rPr lang="nl-NL" dirty="0"/>
              <a:t>Voor betere rijm resultaten te bereiken </a:t>
            </a:r>
            <a:r>
              <a:rPr lang="nl-NL" dirty="0">
                <a:sym typeface="Wingdings" pitchFamily="2" charset="2"/>
              </a:rPr>
              <a:t> bij slecht resultaat lijn opnieuw doen</a:t>
            </a:r>
          </a:p>
          <a:p>
            <a:pPr lvl="1"/>
            <a:r>
              <a:rPr lang="nl-NL" dirty="0">
                <a:sym typeface="Wingdings" pitchFamily="2" charset="2"/>
              </a:rPr>
              <a:t>POS-tag betere manier zoeken om tokens te boosten</a:t>
            </a:r>
            <a:endParaRPr lang="nl-NL" dirty="0"/>
          </a:p>
          <a:p>
            <a:r>
              <a:rPr lang="nl-NL" dirty="0"/>
              <a:t>De verschillende modellen op de techniek vergelijken</a:t>
            </a:r>
          </a:p>
          <a:p>
            <a:r>
              <a:rPr lang="nl-NL" dirty="0"/>
              <a:t>Een menselijke enquête doen</a:t>
            </a:r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2218C1C5-F8E7-79F3-BE36-B28578849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Computerwetenschappen - DTAI</a:t>
            </a:r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25EF9E6C-B6B3-7B90-0D73-DAA470A22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24</a:t>
            </a:fld>
            <a:endParaRPr lang="nl-NL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FAD92256-FD76-E108-320D-43A0CEC3B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b="1" dirty="0"/>
              <a:t>Verder onderzoek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3086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voettekst 1">
            <a:extLst>
              <a:ext uri="{FF2B5EF4-FFF2-40B4-BE49-F238E27FC236}">
                <a16:creationId xmlns:a16="http://schemas.microsoft.com/office/drawing/2014/main" id="{0FF7A986-C092-BFE7-596C-1051E75E8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Computerwetenschappen - DTAI</a:t>
            </a:r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3AEAB7DB-BFCA-8E16-331A-DFF48B8F2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25</a:t>
            </a:fld>
            <a:endParaRPr lang="nl-NL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61B1904-7BC3-9542-2E79-497F5C3554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nl-NL" sz="1800" dirty="0"/>
          </a:p>
          <a:p>
            <a:pPr lvl="1"/>
            <a:endParaRPr lang="nl-NL" sz="1800" dirty="0"/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3A3EA626-5665-AB09-A59C-C86A0175DED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76000" y="1656000"/>
            <a:ext cx="11041200" cy="4464000"/>
          </a:xfrm>
        </p:spPr>
        <p:txBody>
          <a:bodyPr>
            <a:normAutofit/>
          </a:bodyPr>
          <a:lstStyle/>
          <a:p>
            <a:r>
              <a:rPr lang="nl-BE" sz="1800" b="1" dirty="0"/>
              <a:t>March:</a:t>
            </a:r>
          </a:p>
          <a:p>
            <a:pPr lvl="1"/>
            <a:r>
              <a:rPr lang="nl-BE" sz="1800" dirty="0"/>
              <a:t>Fine tune hyperparameters </a:t>
            </a:r>
          </a:p>
          <a:p>
            <a:pPr lvl="1"/>
            <a:r>
              <a:rPr lang="nl-BE" sz="1800" dirty="0"/>
              <a:t>Evaluate different models</a:t>
            </a:r>
          </a:p>
          <a:p>
            <a:r>
              <a:rPr lang="nl-BE" sz="1800" b="1" dirty="0"/>
              <a:t>April:</a:t>
            </a:r>
            <a:endParaRPr lang="nl-BE" sz="18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nl-BE" sz="1800" dirty="0"/>
              <a:t>Launch human survey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BE" sz="1800" dirty="0"/>
              <a:t>Optimize algorithm and clean up code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BE" sz="1800" dirty="0"/>
              <a:t>Start </a:t>
            </a:r>
            <a:r>
              <a:rPr lang="nl-BE" sz="1800" b="1" dirty="0"/>
              <a:t>writing thesis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BE" sz="1800" dirty="0"/>
              <a:t>Make poster about thesis</a:t>
            </a:r>
          </a:p>
          <a:p>
            <a:r>
              <a:rPr lang="nl-BE" sz="1800" b="1" dirty="0"/>
              <a:t>May:</a:t>
            </a:r>
            <a:endParaRPr lang="nl-BE" sz="18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nl-BE" sz="1800" dirty="0"/>
              <a:t>Full focus on writing and finishing thesis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6C21229E-8101-C29D-AE9D-A0A36B5EA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62000"/>
            <a:ext cx="11041200" cy="1152000"/>
          </a:xfrm>
        </p:spPr>
        <p:txBody>
          <a:bodyPr/>
          <a:lstStyle/>
          <a:p>
            <a:r>
              <a:rPr lang="nl-NL" dirty="0"/>
              <a:t>Planning</a:t>
            </a:r>
          </a:p>
        </p:txBody>
      </p:sp>
    </p:spTree>
    <p:extLst>
      <p:ext uri="{BB962C8B-B14F-4D97-AF65-F5344CB8AC3E}">
        <p14:creationId xmlns:p14="http://schemas.microsoft.com/office/powerpoint/2010/main" val="1808906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215C347C-2235-607E-EE80-F1794CB437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b="1" dirty="0"/>
              <a:t>Bard (Gemini Integration): </a:t>
            </a:r>
          </a:p>
          <a:p>
            <a:pPr lvl="1"/>
            <a:r>
              <a:rPr lang="nl-BE" dirty="0">
                <a:solidFill>
                  <a:srgbClr val="EB5757"/>
                </a:solidFill>
                <a:latin typeface="SFMono-Regular"/>
              </a:rPr>
              <a:t>Prompt</a:t>
            </a:r>
            <a:r>
              <a:rPr lang="nl-BE" dirty="0">
                <a:solidFill>
                  <a:srgbClr val="EB5757"/>
                </a:solidFill>
                <a:effectLst/>
                <a:latin typeface="SFMono-Regular"/>
              </a:rPr>
              <a:t>: Write a haiku about how crazy pineapple on a pizza</a:t>
            </a:r>
            <a:br>
              <a:rPr lang="nl-BE" b="1" dirty="0">
                <a:solidFill>
                  <a:srgbClr val="EB5757"/>
                </a:solidFill>
                <a:effectLst/>
                <a:latin typeface="SFMono-Regular"/>
              </a:rPr>
            </a:br>
            <a:r>
              <a:rPr lang="nl-BE" dirty="0">
                <a:solidFill>
                  <a:schemeClr val="accent6"/>
                </a:solidFill>
                <a:effectLst/>
                <a:latin typeface="SFMono-Regular"/>
              </a:rPr>
              <a:t>A:  Sweet, tangy fruit's delight </a:t>
            </a:r>
            <a:r>
              <a:rPr lang="nl-BE" dirty="0"/>
              <a:t>(6) </a:t>
            </a:r>
            <a:br>
              <a:rPr lang="nl-BE" dirty="0"/>
            </a:br>
            <a:r>
              <a:rPr lang="nl-BE" dirty="0"/>
              <a:t>     </a:t>
            </a:r>
            <a:r>
              <a:rPr lang="nl-BE" dirty="0">
                <a:solidFill>
                  <a:schemeClr val="accent6"/>
                </a:solidFill>
                <a:effectLst/>
                <a:latin typeface="SFMono-Regular"/>
              </a:rPr>
              <a:t>On savory dough, a clash so grand</a:t>
            </a:r>
            <a:r>
              <a:rPr lang="nl-BE" dirty="0">
                <a:solidFill>
                  <a:srgbClr val="EB5757"/>
                </a:solidFill>
                <a:effectLst/>
                <a:latin typeface="SFMono-Regular"/>
              </a:rPr>
              <a:t> </a:t>
            </a:r>
            <a:r>
              <a:rPr lang="nl-BE" dirty="0"/>
              <a:t>(9) </a:t>
            </a:r>
            <a:br>
              <a:rPr lang="nl-BE" dirty="0"/>
            </a:br>
            <a:r>
              <a:rPr lang="nl-BE" dirty="0"/>
              <a:t>     </a:t>
            </a:r>
            <a:r>
              <a:rPr lang="nl-BE" dirty="0">
                <a:solidFill>
                  <a:schemeClr val="accent6"/>
                </a:solidFill>
                <a:effectLst/>
                <a:latin typeface="SFMono-Regular"/>
              </a:rPr>
              <a:t>A culinary crime </a:t>
            </a:r>
            <a:r>
              <a:rPr lang="nl-BE" dirty="0"/>
              <a:t>(6) </a:t>
            </a:r>
          </a:p>
          <a:p>
            <a:endParaRPr lang="nl-BE" dirty="0"/>
          </a:p>
          <a:p>
            <a:endParaRPr lang="nl-BE" dirty="0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C3A3572C-E414-77F1-E51E-D6D758340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Computerwetenschappen - DTAI</a:t>
            </a:r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CE32E959-913E-D6DC-AA4B-B62975652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3</a:t>
            </a:fld>
            <a:endParaRPr lang="nl-NL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EA600A08-04C0-FC5E-903F-BB3A52BF1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Context</a:t>
            </a:r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C854C7E0-EAEC-AC5B-B529-9CA13CF18F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1791" y="3518282"/>
            <a:ext cx="4793040" cy="2396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421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DB99AFFA-D311-7183-8BE2-5CCC15FBAF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Hoe </a:t>
            </a:r>
            <a:r>
              <a:rPr lang="nl-NL" dirty="0" err="1"/>
              <a:t>LLM’s</a:t>
            </a:r>
            <a:r>
              <a:rPr lang="nl-NL" dirty="0"/>
              <a:t> forceren om zich aan de regels te houden</a:t>
            </a:r>
          </a:p>
          <a:p>
            <a:r>
              <a:rPr lang="nl-NL" dirty="0"/>
              <a:t>Creative tekst </a:t>
            </a:r>
            <a:r>
              <a:rPr lang="nl-NL" dirty="0">
                <a:sym typeface="Wingdings" pitchFamily="2" charset="2"/>
              </a:rPr>
              <a:t> Parodie</a:t>
            </a:r>
          </a:p>
          <a:p>
            <a:r>
              <a:rPr lang="nl-NL" dirty="0">
                <a:sym typeface="Wingdings" pitchFamily="2" charset="2"/>
              </a:rPr>
              <a:t>Regels: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BE" dirty="0"/>
              <a:t>Het aantal lettergrepen per lijn is hetzelfde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BE" dirty="0"/>
              <a:t>Het aantal lijnen is hetzelfde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BE" dirty="0"/>
              <a:t>Het rijmschema moet behouden blijven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BE" dirty="0"/>
              <a:t>De POS-tag moet behouden blijven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BE" dirty="0"/>
              <a:t>(Het moet grappig zijn)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BE" dirty="0"/>
              <a:t>Veel vooruitgang in open-source LLM’s </a:t>
            </a:r>
            <a:r>
              <a:rPr lang="nl-BE" dirty="0">
                <a:sym typeface="Wingdings" pitchFamily="2" charset="2"/>
              </a:rPr>
              <a:t> Autoregressieve modellen</a:t>
            </a:r>
            <a:endParaRPr lang="nl-BE" dirty="0"/>
          </a:p>
          <a:p>
            <a:endParaRPr lang="nl-NL" dirty="0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5E9867D6-54AD-2700-DE6A-1322DB0AF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Computerwetenschappen - DTAI</a:t>
            </a:r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9D1D63A-71F7-624A-BF01-12670846B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4</a:t>
            </a:fld>
            <a:endParaRPr lang="nl-NL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97638853-1E75-5408-1B27-324E541C8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Motivatie</a:t>
            </a:r>
          </a:p>
        </p:txBody>
      </p:sp>
    </p:spTree>
    <p:extLst>
      <p:ext uri="{BB962C8B-B14F-4D97-AF65-F5344CB8AC3E}">
        <p14:creationId xmlns:p14="http://schemas.microsoft.com/office/powerpoint/2010/main" val="206294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ijdelijke aanduiding voor inhoud 8">
            <a:extLst>
              <a:ext uri="{FF2B5EF4-FFF2-40B4-BE49-F238E27FC236}">
                <a16:creationId xmlns:a16="http://schemas.microsoft.com/office/drawing/2014/main" id="{C25AF855-9CC6-2D75-9C06-FC5BD24397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9615402"/>
              </p:ext>
            </p:extLst>
          </p:nvPr>
        </p:nvGraphicFramePr>
        <p:xfrm>
          <a:off x="344967" y="1237958"/>
          <a:ext cx="11502066" cy="4815374"/>
        </p:xfrm>
        <a:graphic>
          <a:graphicData uri="http://schemas.openxmlformats.org/drawingml/2006/table">
            <a:tbl>
              <a:tblPr>
                <a:solidFill>
                  <a:schemeClr val="tx1">
                    <a:lumMod val="75000"/>
                    <a:lumOff val="25000"/>
                  </a:schemeClr>
                </a:solidFill>
              </a:tblPr>
              <a:tblGrid>
                <a:gridCol w="2357299">
                  <a:extLst>
                    <a:ext uri="{9D8B030D-6E8A-4147-A177-3AD203B41FA5}">
                      <a16:colId xmlns:a16="http://schemas.microsoft.com/office/drawing/2014/main" val="2622925843"/>
                    </a:ext>
                  </a:extLst>
                </a:gridCol>
                <a:gridCol w="730756">
                  <a:extLst>
                    <a:ext uri="{9D8B030D-6E8A-4147-A177-3AD203B41FA5}">
                      <a16:colId xmlns:a16="http://schemas.microsoft.com/office/drawing/2014/main" val="2839354106"/>
                    </a:ext>
                  </a:extLst>
                </a:gridCol>
                <a:gridCol w="763657">
                  <a:extLst>
                    <a:ext uri="{9D8B030D-6E8A-4147-A177-3AD203B41FA5}">
                      <a16:colId xmlns:a16="http://schemas.microsoft.com/office/drawing/2014/main" val="3509908558"/>
                    </a:ext>
                  </a:extLst>
                </a:gridCol>
                <a:gridCol w="730756">
                  <a:extLst>
                    <a:ext uri="{9D8B030D-6E8A-4147-A177-3AD203B41FA5}">
                      <a16:colId xmlns:a16="http://schemas.microsoft.com/office/drawing/2014/main" val="3481310987"/>
                    </a:ext>
                  </a:extLst>
                </a:gridCol>
                <a:gridCol w="686544">
                  <a:extLst>
                    <a:ext uri="{9D8B030D-6E8A-4147-A177-3AD203B41FA5}">
                      <a16:colId xmlns:a16="http://schemas.microsoft.com/office/drawing/2014/main" val="747086526"/>
                    </a:ext>
                  </a:extLst>
                </a:gridCol>
                <a:gridCol w="686544">
                  <a:extLst>
                    <a:ext uri="{9D8B030D-6E8A-4147-A177-3AD203B41FA5}">
                      <a16:colId xmlns:a16="http://schemas.microsoft.com/office/drawing/2014/main" val="856468281"/>
                    </a:ext>
                  </a:extLst>
                </a:gridCol>
                <a:gridCol w="730756">
                  <a:extLst>
                    <a:ext uri="{9D8B030D-6E8A-4147-A177-3AD203B41FA5}">
                      <a16:colId xmlns:a16="http://schemas.microsoft.com/office/drawing/2014/main" val="2914805114"/>
                    </a:ext>
                  </a:extLst>
                </a:gridCol>
                <a:gridCol w="1019832">
                  <a:extLst>
                    <a:ext uri="{9D8B030D-6E8A-4147-A177-3AD203B41FA5}">
                      <a16:colId xmlns:a16="http://schemas.microsoft.com/office/drawing/2014/main" val="2725807150"/>
                    </a:ext>
                  </a:extLst>
                </a:gridCol>
                <a:gridCol w="442808">
                  <a:extLst>
                    <a:ext uri="{9D8B030D-6E8A-4147-A177-3AD203B41FA5}">
                      <a16:colId xmlns:a16="http://schemas.microsoft.com/office/drawing/2014/main" val="3738434139"/>
                    </a:ext>
                  </a:extLst>
                </a:gridCol>
                <a:gridCol w="462066">
                  <a:extLst>
                    <a:ext uri="{9D8B030D-6E8A-4147-A177-3AD203B41FA5}">
                      <a16:colId xmlns:a16="http://schemas.microsoft.com/office/drawing/2014/main" val="2312464603"/>
                    </a:ext>
                  </a:extLst>
                </a:gridCol>
                <a:gridCol w="803593">
                  <a:extLst>
                    <a:ext uri="{9D8B030D-6E8A-4147-A177-3AD203B41FA5}">
                      <a16:colId xmlns:a16="http://schemas.microsoft.com/office/drawing/2014/main" val="3249098314"/>
                    </a:ext>
                  </a:extLst>
                </a:gridCol>
                <a:gridCol w="703144">
                  <a:extLst>
                    <a:ext uri="{9D8B030D-6E8A-4147-A177-3AD203B41FA5}">
                      <a16:colId xmlns:a16="http://schemas.microsoft.com/office/drawing/2014/main" val="2864430658"/>
                    </a:ext>
                  </a:extLst>
                </a:gridCol>
                <a:gridCol w="652921">
                  <a:extLst>
                    <a:ext uri="{9D8B030D-6E8A-4147-A177-3AD203B41FA5}">
                      <a16:colId xmlns:a16="http://schemas.microsoft.com/office/drawing/2014/main" val="3171427851"/>
                    </a:ext>
                  </a:extLst>
                </a:gridCol>
                <a:gridCol w="731390">
                  <a:extLst>
                    <a:ext uri="{9D8B030D-6E8A-4147-A177-3AD203B41FA5}">
                      <a16:colId xmlns:a16="http://schemas.microsoft.com/office/drawing/2014/main" val="633544157"/>
                    </a:ext>
                  </a:extLst>
                </a:gridCol>
              </a:tblGrid>
              <a:tr h="56579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nl-BE" sz="900" b="1" kern="1200" cap="none" spc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Paper Title</a:t>
                      </a:r>
                    </a:p>
                  </a:txBody>
                  <a:tcPr marL="78248" marR="10098" marT="60191" marB="60191" anchor="ctr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900" b="1" cap="none" spc="0" dirty="0">
                          <a:solidFill>
                            <a:schemeClr val="bg1"/>
                          </a:solidFill>
                        </a:rPr>
                        <a:t>Generating Parodies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900" b="1" cap="none" spc="0" dirty="0">
                          <a:solidFill>
                            <a:schemeClr val="bg1"/>
                          </a:solidFill>
                        </a:rPr>
                        <a:t>Generating Song Lyrics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900" b="1" cap="none" spc="0" dirty="0">
                          <a:solidFill>
                            <a:schemeClr val="bg1"/>
                          </a:solidFill>
                        </a:rPr>
                        <a:t>Generating Rap Lyrics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900" b="1" cap="none" spc="0" dirty="0">
                          <a:solidFill>
                            <a:schemeClr val="bg1"/>
                          </a:solidFill>
                        </a:rPr>
                        <a:t>Rhyming Constraint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900" b="1" cap="none" spc="0" dirty="0">
                          <a:solidFill>
                            <a:schemeClr val="bg1"/>
                          </a:solidFill>
                        </a:rPr>
                        <a:t>Syllable Constraint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900" b="1" cap="none" spc="0" dirty="0">
                          <a:solidFill>
                            <a:schemeClr val="bg1"/>
                          </a:solidFill>
                        </a:rPr>
                        <a:t>Reverse Generation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900" b="1" cap="none" spc="0" dirty="0">
                          <a:solidFill>
                            <a:schemeClr val="bg1"/>
                          </a:solidFill>
                        </a:rPr>
                        <a:t>Autoregressive Transformer Models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900" b="1" cap="none" spc="0" dirty="0">
                          <a:solidFill>
                            <a:schemeClr val="bg1"/>
                          </a:solidFill>
                        </a:rPr>
                        <a:t>BERT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900" b="1" cap="none" spc="0" dirty="0">
                          <a:solidFill>
                            <a:schemeClr val="bg1"/>
                          </a:solidFill>
                        </a:rPr>
                        <a:t>LSTM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900" b="1" cap="none" spc="0" dirty="0">
                          <a:solidFill>
                            <a:schemeClr val="bg1"/>
                          </a:solidFill>
                        </a:rPr>
                        <a:t>Word Embeddings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900" b="1" cap="none" spc="0" dirty="0">
                          <a:solidFill>
                            <a:schemeClr val="bg1"/>
                          </a:solidFill>
                        </a:rPr>
                        <a:t>Finetuning of Models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900" b="1" cap="none" spc="0" dirty="0">
                          <a:solidFill>
                            <a:schemeClr val="bg1"/>
                          </a:solidFill>
                        </a:rPr>
                        <a:t>For Chinese Language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900" b="1" cap="none" spc="0" dirty="0">
                          <a:solidFill>
                            <a:schemeClr val="bg1"/>
                          </a:solidFill>
                        </a:rPr>
                        <a:t>Generieke aanpak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3859464"/>
                  </a:ext>
                </a:extLst>
              </a:tr>
              <a:tr h="284904">
                <a:tc>
                  <a:txBody>
                    <a:bodyPr/>
                    <a:lstStyle/>
                    <a:p>
                      <a:r>
                        <a:rPr lang="nl-BE" sz="900" b="1" cap="none" spc="0" dirty="0">
                          <a:solidFill>
                            <a:schemeClr val="bg1"/>
                          </a:solidFill>
                        </a:rPr>
                        <a:t>Weird AI Yankovic (Reidl)</a:t>
                      </a:r>
                    </a:p>
                  </a:txBody>
                  <a:tcPr marL="78248" marR="10098" marT="60191" marB="60191" anchor="ctr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b="1" cap="none" spc="0" dirty="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✓ (GPT-2)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sz="1200" cap="none" spc="0" dirty="0">
                        <a:solidFill>
                          <a:schemeClr val="bg1"/>
                        </a:solidFill>
                      </a:endParaRP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600197"/>
                  </a:ext>
                </a:extLst>
              </a:tr>
              <a:tr h="425349">
                <a:tc>
                  <a:txBody>
                    <a:bodyPr/>
                    <a:lstStyle/>
                    <a:p>
                      <a:r>
                        <a:rPr lang="nl-BE" sz="900" b="1" cap="none" spc="0" dirty="0">
                          <a:solidFill>
                            <a:schemeClr val="bg1"/>
                          </a:solidFill>
                        </a:rPr>
                        <a:t>Lyrics Generation supported by Pre-trained Models</a:t>
                      </a:r>
                    </a:p>
                  </a:txBody>
                  <a:tcPr marL="78248" marR="10098" marT="60191" marB="60191" anchor="ctr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✓(GPT-2)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sz="1200" cap="none" spc="0" dirty="0">
                        <a:solidFill>
                          <a:schemeClr val="bg1"/>
                        </a:solidFill>
                      </a:endParaRP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0087775"/>
                  </a:ext>
                </a:extLst>
              </a:tr>
              <a:tr h="425349">
                <a:tc>
                  <a:txBody>
                    <a:bodyPr/>
                    <a:lstStyle/>
                    <a:p>
                      <a:r>
                        <a:rPr lang="nl-BE" sz="900" b="1" cap="none" spc="0" dirty="0">
                          <a:solidFill>
                            <a:schemeClr val="bg1"/>
                          </a:solidFill>
                        </a:rPr>
                        <a:t>Singability enhanced lyric generator with music style transfer</a:t>
                      </a:r>
                    </a:p>
                  </a:txBody>
                  <a:tcPr marL="78248" marR="10098" marT="60191" marB="60191" anchor="ctr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sz="1200" cap="none" spc="0" dirty="0">
                        <a:solidFill>
                          <a:schemeClr val="bg1"/>
                        </a:solidFill>
                      </a:endParaRP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✓(GPT-2)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sz="1200" cap="none" spc="0" dirty="0">
                        <a:solidFill>
                          <a:schemeClr val="bg1"/>
                        </a:solidFill>
                      </a:endParaRP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5682843"/>
                  </a:ext>
                </a:extLst>
              </a:tr>
              <a:tr h="284904">
                <a:tc>
                  <a:txBody>
                    <a:bodyPr/>
                    <a:lstStyle/>
                    <a:p>
                      <a:r>
                        <a:rPr lang="nl-BE" sz="900" b="1" cap="none" spc="0" dirty="0">
                          <a:solidFill>
                            <a:schemeClr val="bg1"/>
                          </a:solidFill>
                        </a:rPr>
                        <a:t>Application of Machine Learning Model</a:t>
                      </a:r>
                    </a:p>
                  </a:txBody>
                  <a:tcPr marL="78248" marR="10098" marT="60191" marB="60191" anchor="ctr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✓(GPT-2)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sz="1200" cap="none" spc="0" dirty="0">
                        <a:solidFill>
                          <a:schemeClr val="bg1"/>
                        </a:solidFill>
                      </a:endParaRP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072366"/>
                  </a:ext>
                </a:extLst>
              </a:tr>
              <a:tr h="425349">
                <a:tc>
                  <a:txBody>
                    <a:bodyPr/>
                    <a:lstStyle/>
                    <a:p>
                      <a:r>
                        <a:rPr lang="nl-BE" sz="900" b="1" cap="none" spc="0" dirty="0">
                          <a:solidFill>
                            <a:schemeClr val="bg1"/>
                          </a:solidFill>
                        </a:rPr>
                        <a:t>Say What? Collaborative Pop Lyric Generation</a:t>
                      </a:r>
                    </a:p>
                  </a:txBody>
                  <a:tcPr marL="78248" marR="10098" marT="60191" marB="60191" anchor="ctr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sz="1200" cap="none" spc="0" dirty="0">
                        <a:solidFill>
                          <a:schemeClr val="bg1"/>
                        </a:solidFill>
                      </a:endParaRP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✓ (T5)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sz="1200" cap="none" spc="0" dirty="0">
                        <a:solidFill>
                          <a:schemeClr val="bg1"/>
                        </a:solidFill>
                      </a:endParaRP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7989670"/>
                  </a:ext>
                </a:extLst>
              </a:tr>
              <a:tr h="284904">
                <a:tc>
                  <a:txBody>
                    <a:bodyPr/>
                    <a:lstStyle/>
                    <a:p>
                      <a:r>
                        <a:rPr lang="nl-BE" sz="900" b="1" cap="none" spc="0" dirty="0">
                          <a:solidFill>
                            <a:schemeClr val="bg1"/>
                          </a:solidFill>
                        </a:rPr>
                        <a:t>DeepRapper</a:t>
                      </a:r>
                    </a:p>
                  </a:txBody>
                  <a:tcPr marL="78248" marR="10098" marT="60191" marB="60191" anchor="ctr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sz="1200" cap="none" spc="0" dirty="0">
                        <a:solidFill>
                          <a:schemeClr val="bg1"/>
                        </a:solidFill>
                      </a:endParaRP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1371108"/>
                  </a:ext>
                </a:extLst>
              </a:tr>
              <a:tr h="284904">
                <a:tc>
                  <a:txBody>
                    <a:bodyPr/>
                    <a:lstStyle/>
                    <a:p>
                      <a:r>
                        <a:rPr lang="nl-BE" sz="900" b="1" cap="none" spc="0" dirty="0">
                          <a:solidFill>
                            <a:schemeClr val="bg1"/>
                          </a:solidFill>
                        </a:rPr>
                        <a:t>Chipsong</a:t>
                      </a:r>
                    </a:p>
                  </a:txBody>
                  <a:tcPr marL="78248" marR="10098" marT="60191" marB="60191" anchor="ctr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sz="1200" cap="none" spc="0" dirty="0">
                        <a:solidFill>
                          <a:schemeClr val="bg1"/>
                        </a:solidFill>
                      </a:endParaRP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484478"/>
                  </a:ext>
                </a:extLst>
              </a:tr>
              <a:tr h="425349">
                <a:tc>
                  <a:txBody>
                    <a:bodyPr/>
                    <a:lstStyle/>
                    <a:p>
                      <a:r>
                        <a:rPr lang="nl-BE" sz="900" b="1" cap="none" spc="0" dirty="0">
                          <a:solidFill>
                            <a:schemeClr val="bg1"/>
                          </a:solidFill>
                        </a:rPr>
                        <a:t>Exploring a Masked Language Model for Creative Text Transformation</a:t>
                      </a:r>
                    </a:p>
                  </a:txBody>
                  <a:tcPr marL="78248" marR="10098" marT="60191" marB="60191" anchor="ctr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sz="1200" cap="none" spc="0" dirty="0">
                        <a:solidFill>
                          <a:schemeClr val="bg1"/>
                        </a:solidFill>
                      </a:endParaRP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951460"/>
                  </a:ext>
                </a:extLst>
              </a:tr>
              <a:tr h="425349">
                <a:tc>
                  <a:txBody>
                    <a:bodyPr/>
                    <a:lstStyle/>
                    <a:p>
                      <a:r>
                        <a:rPr lang="nl-BE" sz="900" b="1" cap="none" spc="0" dirty="0">
                          <a:solidFill>
                            <a:schemeClr val="bg1"/>
                          </a:solidFill>
                        </a:rPr>
                        <a:t>GhostWriter: Using an LSTM for Automatic Rap Lyric Generation</a:t>
                      </a:r>
                    </a:p>
                  </a:txBody>
                  <a:tcPr marL="78248" marR="10098" marT="60191" marB="60191" anchor="ctr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sz="1200" cap="none" spc="0" dirty="0">
                        <a:solidFill>
                          <a:schemeClr val="bg1"/>
                        </a:solidFill>
                      </a:endParaRP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4702801"/>
                  </a:ext>
                </a:extLst>
              </a:tr>
              <a:tr h="284904">
                <a:tc>
                  <a:txBody>
                    <a:bodyPr/>
                    <a:lstStyle/>
                    <a:p>
                      <a:r>
                        <a:rPr lang="nl-BE" sz="900" b="1" cap="none" spc="0" dirty="0">
                          <a:solidFill>
                            <a:schemeClr val="bg1"/>
                          </a:solidFill>
                        </a:rPr>
                        <a:t>WeirdAnalogyMatic</a:t>
                      </a:r>
                    </a:p>
                  </a:txBody>
                  <a:tcPr marL="78248" marR="10098" marT="60191" marB="60191" anchor="ctr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sz="1200" cap="none" spc="0" dirty="0">
                        <a:solidFill>
                          <a:schemeClr val="bg1"/>
                        </a:solidFill>
                      </a:endParaRP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476572"/>
                  </a:ext>
                </a:extLst>
              </a:tr>
              <a:tr h="284904">
                <a:tc>
                  <a:txBody>
                    <a:bodyPr/>
                    <a:lstStyle/>
                    <a:p>
                      <a:r>
                        <a:rPr lang="nl-BE" sz="900" b="1" cap="none" spc="0" dirty="0">
                          <a:solidFill>
                            <a:schemeClr val="bg1"/>
                          </a:solidFill>
                        </a:rPr>
                        <a:t>To Sing Like a Mockingbird</a:t>
                      </a:r>
                    </a:p>
                  </a:txBody>
                  <a:tcPr marL="78248" marR="10098" marT="60191" marB="60191" anchor="ctr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sz="1200" cap="none" spc="0" dirty="0">
                        <a:solidFill>
                          <a:schemeClr val="bg1"/>
                        </a:solidFill>
                      </a:endParaRP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1386204"/>
                  </a:ext>
                </a:extLst>
              </a:tr>
              <a:tr h="284904">
                <a:tc>
                  <a:txBody>
                    <a:bodyPr/>
                    <a:lstStyle/>
                    <a:p>
                      <a:r>
                        <a:rPr lang="nl-BE" sz="900" b="1" cap="none" spc="0" dirty="0">
                          <a:solidFill>
                            <a:schemeClr val="bg1"/>
                          </a:solidFill>
                        </a:rPr>
                        <a:t>Mijn Thesis</a:t>
                      </a:r>
                    </a:p>
                  </a:txBody>
                  <a:tcPr marL="78248" marR="10098" marT="60191" marB="60191" anchor="ctr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38100" cap="flat" cmpd="sng" algn="ctr">
                      <a:noFill/>
                      <a:prstDash val="soli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38100" cap="flat" cmpd="sng" algn="ctr">
                      <a:noFill/>
                      <a:prstDash val="soli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sz="1200" cap="none" spc="0" dirty="0">
                        <a:solidFill>
                          <a:schemeClr val="bg1"/>
                        </a:solidFill>
                      </a:endParaRP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38100" cap="flat" cmpd="sng" algn="ctr">
                      <a:noFill/>
                      <a:prstDash val="soli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sz="1200" cap="none" spc="0" dirty="0">
                        <a:solidFill>
                          <a:schemeClr val="bg1"/>
                        </a:solidFill>
                      </a:endParaRP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38100" cap="flat" cmpd="sng" algn="ctr">
                      <a:noFill/>
                      <a:prstDash val="soli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38100" cap="flat" cmpd="sng" algn="ctr">
                      <a:noFill/>
                      <a:prstDash val="soli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38100" cap="flat" cmpd="sng" algn="ctr">
                      <a:noFill/>
                      <a:prstDash val="soli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sz="1200" cap="none" spc="0" dirty="0">
                        <a:solidFill>
                          <a:schemeClr val="bg1"/>
                        </a:solidFill>
                      </a:endParaRP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38100" cap="flat" cmpd="sng" algn="ctr">
                      <a:noFill/>
                      <a:prstDash val="soli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✓ (any)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38100" cap="flat" cmpd="sng" algn="ctr">
                      <a:noFill/>
                      <a:prstDash val="soli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sz="1200" cap="none" spc="0" dirty="0">
                        <a:solidFill>
                          <a:schemeClr val="bg1"/>
                        </a:solidFill>
                      </a:endParaRP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38100" cap="flat" cmpd="sng" algn="ctr">
                      <a:noFill/>
                      <a:prstDash val="soli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sz="1200" cap="none" spc="0" dirty="0">
                        <a:solidFill>
                          <a:schemeClr val="bg1"/>
                        </a:solidFill>
                      </a:endParaRP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38100" cap="flat" cmpd="sng" algn="ctr">
                      <a:noFill/>
                      <a:prstDash val="soli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sz="1200" cap="none" spc="0" dirty="0">
                        <a:solidFill>
                          <a:schemeClr val="bg1"/>
                        </a:solidFill>
                      </a:endParaRP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38100" cap="flat" cmpd="sng" algn="ctr">
                      <a:noFill/>
                      <a:prstDash val="soli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sz="1200" cap="none" spc="0" dirty="0">
                        <a:solidFill>
                          <a:schemeClr val="bg1"/>
                        </a:solidFill>
                      </a:endParaRP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38100" cap="flat" cmpd="sng" algn="ctr">
                      <a:noFill/>
                      <a:prstDash val="soli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sz="1200" cap="none" spc="0" dirty="0">
                        <a:solidFill>
                          <a:schemeClr val="bg1"/>
                        </a:solidFill>
                      </a:endParaRP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38100" cap="flat" cmpd="sng" algn="ctr">
                      <a:noFill/>
                      <a:prstDash val="soli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</a:lnB>
                    <a:solidFill>
                      <a:srgbClr val="1D8D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4211774"/>
                  </a:ext>
                </a:extLst>
              </a:tr>
            </a:tbl>
          </a:graphicData>
        </a:graphic>
      </p:graphicFrame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393B1B6D-D8B2-3DF8-154A-1CFC41640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Computerwetenschappen - DTAI</a:t>
            </a:r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F692D338-93FC-14B6-ADAD-53C861C22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5</a:t>
            </a:fld>
            <a:endParaRPr lang="nl-NL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B6EC6D21-AF15-9B82-297C-8EC75E470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/>
              <a:t>Positionering – </a:t>
            </a:r>
            <a:r>
              <a:rPr lang="nl-NL" dirty="0" err="1"/>
              <a:t>Parody</a:t>
            </a:r>
            <a:r>
              <a:rPr lang="nl-NL" dirty="0"/>
              <a:t> </a:t>
            </a:r>
            <a:r>
              <a:rPr lang="nl-NL" dirty="0" err="1"/>
              <a:t>Generation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360534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393B1B6D-D8B2-3DF8-154A-1CFC41640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Computerwetenschappen - DTAI</a:t>
            </a:r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F692D338-93FC-14B6-ADAD-53C861C22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6</a:t>
            </a:fld>
            <a:endParaRPr lang="nl-NL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B6EC6D21-AF15-9B82-297C-8EC75E470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/>
              <a:t>Positionering – </a:t>
            </a:r>
            <a:r>
              <a:rPr lang="nl-NL" dirty="0" err="1"/>
              <a:t>Poetry</a:t>
            </a:r>
            <a:r>
              <a:rPr lang="nl-NL" dirty="0"/>
              <a:t> </a:t>
            </a:r>
            <a:r>
              <a:rPr lang="nl-NL" dirty="0" err="1"/>
              <a:t>Generation</a:t>
            </a:r>
            <a:endParaRPr lang="nl-NL" dirty="0"/>
          </a:p>
        </p:txBody>
      </p:sp>
      <p:graphicFrame>
        <p:nvGraphicFramePr>
          <p:cNvPr id="8" name="Tijdelijke aanduiding voor inhoud 7">
            <a:extLst>
              <a:ext uri="{FF2B5EF4-FFF2-40B4-BE49-F238E27FC236}">
                <a16:creationId xmlns:a16="http://schemas.microsoft.com/office/drawing/2014/main" id="{F5BC017D-E2E1-FD5A-52A2-5320145784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1115687"/>
              </p:ext>
            </p:extLst>
          </p:nvPr>
        </p:nvGraphicFramePr>
        <p:xfrm>
          <a:off x="574801" y="1155775"/>
          <a:ext cx="10898740" cy="5028149"/>
        </p:xfrm>
        <a:graphic>
          <a:graphicData uri="http://schemas.openxmlformats.org/drawingml/2006/table">
            <a:tbl>
              <a:tblPr/>
              <a:tblGrid>
                <a:gridCol w="1089874">
                  <a:extLst>
                    <a:ext uri="{9D8B030D-6E8A-4147-A177-3AD203B41FA5}">
                      <a16:colId xmlns:a16="http://schemas.microsoft.com/office/drawing/2014/main" val="484996717"/>
                    </a:ext>
                  </a:extLst>
                </a:gridCol>
                <a:gridCol w="1089874">
                  <a:extLst>
                    <a:ext uri="{9D8B030D-6E8A-4147-A177-3AD203B41FA5}">
                      <a16:colId xmlns:a16="http://schemas.microsoft.com/office/drawing/2014/main" val="3936830530"/>
                    </a:ext>
                  </a:extLst>
                </a:gridCol>
                <a:gridCol w="1089874">
                  <a:extLst>
                    <a:ext uri="{9D8B030D-6E8A-4147-A177-3AD203B41FA5}">
                      <a16:colId xmlns:a16="http://schemas.microsoft.com/office/drawing/2014/main" val="1957262621"/>
                    </a:ext>
                  </a:extLst>
                </a:gridCol>
                <a:gridCol w="1089874">
                  <a:extLst>
                    <a:ext uri="{9D8B030D-6E8A-4147-A177-3AD203B41FA5}">
                      <a16:colId xmlns:a16="http://schemas.microsoft.com/office/drawing/2014/main" val="258418500"/>
                    </a:ext>
                  </a:extLst>
                </a:gridCol>
                <a:gridCol w="1089874">
                  <a:extLst>
                    <a:ext uri="{9D8B030D-6E8A-4147-A177-3AD203B41FA5}">
                      <a16:colId xmlns:a16="http://schemas.microsoft.com/office/drawing/2014/main" val="1754337137"/>
                    </a:ext>
                  </a:extLst>
                </a:gridCol>
                <a:gridCol w="1089874">
                  <a:extLst>
                    <a:ext uri="{9D8B030D-6E8A-4147-A177-3AD203B41FA5}">
                      <a16:colId xmlns:a16="http://schemas.microsoft.com/office/drawing/2014/main" val="1132168921"/>
                    </a:ext>
                  </a:extLst>
                </a:gridCol>
                <a:gridCol w="1089874">
                  <a:extLst>
                    <a:ext uri="{9D8B030D-6E8A-4147-A177-3AD203B41FA5}">
                      <a16:colId xmlns:a16="http://schemas.microsoft.com/office/drawing/2014/main" val="3805276475"/>
                    </a:ext>
                  </a:extLst>
                </a:gridCol>
                <a:gridCol w="1089874">
                  <a:extLst>
                    <a:ext uri="{9D8B030D-6E8A-4147-A177-3AD203B41FA5}">
                      <a16:colId xmlns:a16="http://schemas.microsoft.com/office/drawing/2014/main" val="3108871114"/>
                    </a:ext>
                  </a:extLst>
                </a:gridCol>
                <a:gridCol w="1089874">
                  <a:extLst>
                    <a:ext uri="{9D8B030D-6E8A-4147-A177-3AD203B41FA5}">
                      <a16:colId xmlns:a16="http://schemas.microsoft.com/office/drawing/2014/main" val="1672510478"/>
                    </a:ext>
                  </a:extLst>
                </a:gridCol>
                <a:gridCol w="1089874">
                  <a:extLst>
                    <a:ext uri="{9D8B030D-6E8A-4147-A177-3AD203B41FA5}">
                      <a16:colId xmlns:a16="http://schemas.microsoft.com/office/drawing/2014/main" val="1784086390"/>
                    </a:ext>
                  </a:extLst>
                </a:gridCol>
              </a:tblGrid>
              <a:tr h="381543">
                <a:tc>
                  <a:txBody>
                    <a:bodyPr/>
                    <a:lstStyle/>
                    <a:p>
                      <a:r>
                        <a:rPr lang="nl-BE" sz="900" b="1" dirty="0">
                          <a:solidFill>
                            <a:schemeClr val="bg1"/>
                          </a:solidFill>
                        </a:rPr>
                        <a:t>Paper Title</a:t>
                      </a: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900" b="1" dirty="0">
                          <a:solidFill>
                            <a:schemeClr val="bg1"/>
                          </a:solidFill>
                        </a:rPr>
                        <a:t>Generation Technique</a:t>
                      </a: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900" b="1">
                          <a:solidFill>
                            <a:schemeClr val="bg1"/>
                          </a:solidFill>
                        </a:rPr>
                        <a:t>Rhyme Scheme</a:t>
                      </a: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900" b="1">
                          <a:solidFill>
                            <a:schemeClr val="bg1"/>
                          </a:solidFill>
                        </a:rPr>
                        <a:t>Syllable Control</a:t>
                      </a: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900" b="1">
                          <a:solidFill>
                            <a:schemeClr val="bg1"/>
                          </a:solidFill>
                        </a:rPr>
                        <a:t>Reverse Generation</a:t>
                      </a: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900" b="1">
                          <a:solidFill>
                            <a:schemeClr val="bg1"/>
                          </a:solidFill>
                        </a:rPr>
                        <a:t>Transformer Models</a:t>
                      </a: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900" b="1" dirty="0">
                          <a:solidFill>
                            <a:schemeClr val="bg1"/>
                          </a:solidFill>
                        </a:rPr>
                        <a:t>LSTM</a:t>
                      </a: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900" b="1" dirty="0">
                          <a:solidFill>
                            <a:schemeClr val="bg1"/>
                          </a:solidFill>
                        </a:rPr>
                        <a:t>RNN</a:t>
                      </a: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900" b="1">
                          <a:solidFill>
                            <a:schemeClr val="bg1"/>
                          </a:solidFill>
                        </a:rPr>
                        <a:t>Character-Based</a:t>
                      </a: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900" b="1" dirty="0">
                          <a:solidFill>
                            <a:schemeClr val="bg1"/>
                          </a:solidFill>
                        </a:rPr>
                        <a:t>Fine-Tuning</a:t>
                      </a: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5863677"/>
                  </a:ext>
                </a:extLst>
              </a:tr>
              <a:tr h="381543">
                <a:tc>
                  <a:txBody>
                    <a:bodyPr/>
                    <a:lstStyle/>
                    <a:p>
                      <a:r>
                        <a:rPr lang="nl-BE" sz="900" b="1" dirty="0">
                          <a:solidFill>
                            <a:schemeClr val="bg1"/>
                          </a:solidFill>
                        </a:rPr>
                        <a:t>ByGPT5 (Belouadi and Eger)</a:t>
                      </a: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900">
                          <a:solidFill>
                            <a:schemeClr val="bg1"/>
                          </a:solidFill>
                        </a:rPr>
                        <a:t>Quatrain Generation</a:t>
                      </a: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90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90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sz="900">
                        <a:solidFill>
                          <a:schemeClr val="bg1"/>
                        </a:solidFill>
                      </a:endParaRP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90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sz="900">
                        <a:solidFill>
                          <a:schemeClr val="bg1"/>
                        </a:solidFill>
                      </a:endParaRP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sz="900">
                        <a:solidFill>
                          <a:schemeClr val="bg1"/>
                        </a:solidFill>
                      </a:endParaRP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90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90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847717"/>
                  </a:ext>
                </a:extLst>
              </a:tr>
              <a:tr h="496006">
                <a:tc>
                  <a:txBody>
                    <a:bodyPr/>
                    <a:lstStyle/>
                    <a:p>
                      <a:r>
                        <a:rPr lang="nl-BE" sz="900" b="1">
                          <a:solidFill>
                            <a:schemeClr val="bg1"/>
                          </a:solidFill>
                        </a:rPr>
                        <a:t>GPoet (Popescu-Belis et al.)</a:t>
                      </a: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900">
                          <a:solidFill>
                            <a:schemeClr val="bg1"/>
                          </a:solidFill>
                        </a:rPr>
                        <a:t>Rhyming Line Generation</a:t>
                      </a: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90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90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sz="900">
                        <a:solidFill>
                          <a:schemeClr val="bg1"/>
                        </a:solidFill>
                      </a:endParaRP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90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sz="900">
                        <a:solidFill>
                          <a:schemeClr val="bg1"/>
                        </a:solidFill>
                      </a:endParaRP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sz="900">
                        <a:solidFill>
                          <a:schemeClr val="bg1"/>
                        </a:solidFill>
                      </a:endParaRP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sz="900">
                        <a:solidFill>
                          <a:schemeClr val="bg1"/>
                        </a:solidFill>
                      </a:endParaRP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90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4457392"/>
                  </a:ext>
                </a:extLst>
              </a:tr>
              <a:tr h="839394">
                <a:tc>
                  <a:txBody>
                    <a:bodyPr/>
                    <a:lstStyle/>
                    <a:p>
                      <a:r>
                        <a:rPr lang="nl-BE" sz="900" b="1">
                          <a:solidFill>
                            <a:schemeClr val="bg1"/>
                          </a:solidFill>
                        </a:rPr>
                        <a:t>Automatic Poetry Generation from Prosaic Text (Van de Cruys)</a:t>
                      </a: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900" dirty="0">
                          <a:solidFill>
                            <a:schemeClr val="bg1"/>
                          </a:solidFill>
                        </a:rPr>
                        <a:t>Poetry from Prosaic Text</a:t>
                      </a: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90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sz="900">
                        <a:solidFill>
                          <a:schemeClr val="bg1"/>
                        </a:solidFill>
                      </a:endParaRP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90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sz="900">
                        <a:solidFill>
                          <a:schemeClr val="bg1"/>
                        </a:solidFill>
                      </a:endParaRP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sz="900" dirty="0">
                        <a:solidFill>
                          <a:schemeClr val="bg1"/>
                        </a:solidFill>
                      </a:endParaRP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900" dirty="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sz="900">
                        <a:solidFill>
                          <a:schemeClr val="bg1"/>
                        </a:solidFill>
                      </a:endParaRP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sz="900">
                        <a:solidFill>
                          <a:schemeClr val="bg1"/>
                        </a:solidFill>
                      </a:endParaRP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7092841"/>
                  </a:ext>
                </a:extLst>
              </a:tr>
              <a:tr h="381543">
                <a:tc>
                  <a:txBody>
                    <a:bodyPr/>
                    <a:lstStyle/>
                    <a:p>
                      <a:r>
                        <a:rPr lang="nl-BE" sz="900" b="1">
                          <a:solidFill>
                            <a:schemeClr val="bg1"/>
                          </a:solidFill>
                        </a:rPr>
                        <a:t>PoeLM (Ormazabal et al.)</a:t>
                      </a: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900" dirty="0">
                          <a:solidFill>
                            <a:schemeClr val="bg1"/>
                          </a:solidFill>
                        </a:rPr>
                        <a:t>User-Specified Poems</a:t>
                      </a: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90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90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sz="900">
                        <a:solidFill>
                          <a:schemeClr val="bg1"/>
                        </a:solidFill>
                      </a:endParaRP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90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sz="900">
                        <a:solidFill>
                          <a:schemeClr val="bg1"/>
                        </a:solidFill>
                      </a:endParaRP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sz="900">
                        <a:solidFill>
                          <a:schemeClr val="bg1"/>
                        </a:solidFill>
                      </a:endParaRP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sz="900">
                        <a:solidFill>
                          <a:schemeClr val="bg1"/>
                        </a:solidFill>
                      </a:endParaRP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90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7993570"/>
                  </a:ext>
                </a:extLst>
              </a:tr>
              <a:tr h="381543">
                <a:tc>
                  <a:txBody>
                    <a:bodyPr/>
                    <a:lstStyle/>
                    <a:p>
                      <a:r>
                        <a:rPr lang="nl-BE" sz="900" b="1">
                          <a:solidFill>
                            <a:schemeClr val="bg1"/>
                          </a:solidFill>
                        </a:rPr>
                        <a:t>CoPoet (Chakrabarty et al.)</a:t>
                      </a: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900">
                          <a:solidFill>
                            <a:schemeClr val="bg1"/>
                          </a:solidFill>
                        </a:rPr>
                        <a:t>Interactive Poetry Writing</a:t>
                      </a: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900">
                          <a:solidFill>
                            <a:schemeClr val="bg1"/>
                          </a:solidFill>
                        </a:rPr>
                        <a:t>Specified in Prompt</a:t>
                      </a: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900">
                          <a:solidFill>
                            <a:schemeClr val="bg1"/>
                          </a:solidFill>
                        </a:rPr>
                        <a:t>Specified in Prompt</a:t>
                      </a: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sz="900">
                        <a:solidFill>
                          <a:schemeClr val="bg1"/>
                        </a:solidFill>
                      </a:endParaRP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90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sz="900">
                        <a:solidFill>
                          <a:schemeClr val="bg1"/>
                        </a:solidFill>
                      </a:endParaRP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sz="900">
                        <a:solidFill>
                          <a:schemeClr val="bg1"/>
                        </a:solidFill>
                      </a:endParaRP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sz="900">
                        <a:solidFill>
                          <a:schemeClr val="bg1"/>
                        </a:solidFill>
                      </a:endParaRP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90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6232527"/>
                  </a:ext>
                </a:extLst>
              </a:tr>
              <a:tr h="381543">
                <a:tc>
                  <a:txBody>
                    <a:bodyPr/>
                    <a:lstStyle/>
                    <a:p>
                      <a:r>
                        <a:rPr lang="nl-BE" sz="900" b="1">
                          <a:solidFill>
                            <a:schemeClr val="bg1"/>
                          </a:solidFill>
                        </a:rPr>
                        <a:t>GPoet-2 (Lo et al.)</a:t>
                      </a: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900">
                          <a:solidFill>
                            <a:schemeClr val="bg1"/>
                          </a:solidFill>
                        </a:rPr>
                        <a:t>Limerick Generation</a:t>
                      </a: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90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sz="900">
                        <a:solidFill>
                          <a:schemeClr val="bg1"/>
                        </a:solidFill>
                      </a:endParaRP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sz="900">
                        <a:solidFill>
                          <a:schemeClr val="bg1"/>
                        </a:solidFill>
                      </a:endParaRP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90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sz="900">
                        <a:solidFill>
                          <a:schemeClr val="bg1"/>
                        </a:solidFill>
                      </a:endParaRP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sz="900">
                        <a:solidFill>
                          <a:schemeClr val="bg1"/>
                        </a:solidFill>
                      </a:endParaRP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sz="900">
                        <a:solidFill>
                          <a:schemeClr val="bg1"/>
                        </a:solidFill>
                      </a:endParaRP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90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7317533"/>
                  </a:ext>
                </a:extLst>
              </a:tr>
              <a:tr h="724931">
                <a:tc>
                  <a:txBody>
                    <a:bodyPr/>
                    <a:lstStyle/>
                    <a:p>
                      <a:r>
                        <a:rPr lang="nl-BE" sz="900" b="1" dirty="0">
                          <a:solidFill>
                            <a:schemeClr val="bg1"/>
                          </a:solidFill>
                        </a:rPr>
                        <a:t>Rythmic Verse Generation (Hopkins and Kiela)</a:t>
                      </a: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900">
                          <a:solidFill>
                            <a:schemeClr val="bg1"/>
                          </a:solidFill>
                        </a:rPr>
                        <a:t>Rythmic Poetry</a:t>
                      </a: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900">
                          <a:solidFill>
                            <a:schemeClr val="bg1"/>
                          </a:solidFill>
                        </a:rPr>
                        <a:t>Controlled at Word Level</a:t>
                      </a: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900">
                          <a:solidFill>
                            <a:schemeClr val="bg1"/>
                          </a:solidFill>
                        </a:rPr>
                        <a:t>Increased for Thematic Words</a:t>
                      </a: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sz="900">
                        <a:solidFill>
                          <a:schemeClr val="bg1"/>
                        </a:solidFill>
                      </a:endParaRP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sz="900">
                        <a:solidFill>
                          <a:schemeClr val="bg1"/>
                        </a:solidFill>
                      </a:endParaRP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90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sz="900">
                        <a:solidFill>
                          <a:schemeClr val="bg1"/>
                        </a:solidFill>
                      </a:endParaRP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sz="900">
                        <a:solidFill>
                          <a:schemeClr val="bg1"/>
                        </a:solidFill>
                      </a:endParaRP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sz="900">
                        <a:solidFill>
                          <a:schemeClr val="bg1"/>
                        </a:solidFill>
                      </a:endParaRP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6841253"/>
                  </a:ext>
                </a:extLst>
              </a:tr>
              <a:tr h="496006">
                <a:tc>
                  <a:txBody>
                    <a:bodyPr/>
                    <a:lstStyle/>
                    <a:p>
                      <a:r>
                        <a:rPr lang="nl-BE" sz="900" b="1" dirty="0">
                          <a:solidFill>
                            <a:schemeClr val="bg1"/>
                          </a:solidFill>
                        </a:rPr>
                        <a:t>ZEST (Tian and Peng)</a:t>
                      </a: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900">
                          <a:solidFill>
                            <a:schemeClr val="bg1"/>
                          </a:solidFill>
                        </a:rPr>
                        <a:t>Zero-Shot Sonnet Generation</a:t>
                      </a: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900" dirty="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sz="900">
                        <a:solidFill>
                          <a:schemeClr val="bg1"/>
                        </a:solidFill>
                      </a:endParaRP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900">
                          <a:solidFill>
                            <a:schemeClr val="bg1"/>
                          </a:solidFill>
                        </a:rPr>
                        <a:t>Reverse Generation for Rhymes</a:t>
                      </a: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90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sz="900">
                        <a:solidFill>
                          <a:schemeClr val="bg1"/>
                        </a:solidFill>
                      </a:endParaRP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sz="900" dirty="0">
                        <a:solidFill>
                          <a:schemeClr val="bg1"/>
                        </a:solidFill>
                      </a:endParaRP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sz="900">
                        <a:solidFill>
                          <a:schemeClr val="bg1"/>
                        </a:solidFill>
                      </a:endParaRP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900" dirty="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9377905"/>
                  </a:ext>
                </a:extLst>
              </a:tr>
              <a:tr h="496006">
                <a:tc>
                  <a:txBody>
                    <a:bodyPr/>
                    <a:lstStyle/>
                    <a:p>
                      <a:r>
                        <a:rPr lang="nl-BE" sz="900" b="1" dirty="0">
                          <a:solidFill>
                            <a:schemeClr val="bg1"/>
                          </a:solidFill>
                        </a:rPr>
                        <a:t>Mijn Thesis</a:t>
                      </a: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900" dirty="0">
                          <a:solidFill>
                            <a:schemeClr val="bg1"/>
                          </a:solidFill>
                        </a:rPr>
                        <a:t>Parody Generation</a:t>
                      </a: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900" dirty="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900" dirty="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sz="900">
                        <a:solidFill>
                          <a:schemeClr val="bg1"/>
                        </a:solidFill>
                      </a:endParaRP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900" dirty="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sz="900" dirty="0">
                        <a:solidFill>
                          <a:schemeClr val="bg1"/>
                        </a:solidFill>
                      </a:endParaRP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sz="900" dirty="0">
                        <a:solidFill>
                          <a:schemeClr val="bg1"/>
                        </a:solidFill>
                      </a:endParaRP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sz="900" dirty="0">
                        <a:solidFill>
                          <a:schemeClr val="bg1"/>
                        </a:solidFill>
                      </a:endParaRP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sz="900" dirty="0">
                        <a:solidFill>
                          <a:schemeClr val="bg1"/>
                        </a:solidFill>
                      </a:endParaRP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98482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2255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393B1B6D-D8B2-3DF8-154A-1CFC41640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Computerwetenschappen - DTAI</a:t>
            </a:r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F692D338-93FC-14B6-ADAD-53C861C22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7</a:t>
            </a:fld>
            <a:endParaRPr lang="nl-NL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B6EC6D21-AF15-9B82-297C-8EC75E470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/>
              <a:t>Positionering – </a:t>
            </a:r>
            <a:r>
              <a:rPr lang="nl-NL" dirty="0" err="1"/>
              <a:t>Constrained</a:t>
            </a:r>
            <a:r>
              <a:rPr lang="nl-NL" dirty="0"/>
              <a:t> </a:t>
            </a:r>
            <a:r>
              <a:rPr lang="nl-NL" dirty="0" err="1"/>
              <a:t>Generation</a:t>
            </a:r>
            <a:r>
              <a:rPr lang="nl-NL" dirty="0"/>
              <a:t>: Fine </a:t>
            </a:r>
            <a:r>
              <a:rPr lang="nl-NL" dirty="0" err="1"/>
              <a:t>Tuning</a:t>
            </a:r>
            <a:endParaRPr lang="nl-NL" dirty="0"/>
          </a:p>
        </p:txBody>
      </p:sp>
      <p:graphicFrame>
        <p:nvGraphicFramePr>
          <p:cNvPr id="2" name="Tabel 1">
            <a:extLst>
              <a:ext uri="{FF2B5EF4-FFF2-40B4-BE49-F238E27FC236}">
                <a16:creationId xmlns:a16="http://schemas.microsoft.com/office/drawing/2014/main" id="{1EBFD21A-1B10-81C8-BC4F-6EB0B5B367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302830"/>
              </p:ext>
            </p:extLst>
          </p:nvPr>
        </p:nvGraphicFramePr>
        <p:xfrm>
          <a:off x="574800" y="1137232"/>
          <a:ext cx="10655176" cy="4996868"/>
        </p:xfrm>
        <a:graphic>
          <a:graphicData uri="http://schemas.openxmlformats.org/drawingml/2006/table">
            <a:tbl>
              <a:tblPr/>
              <a:tblGrid>
                <a:gridCol w="1522168">
                  <a:extLst>
                    <a:ext uri="{9D8B030D-6E8A-4147-A177-3AD203B41FA5}">
                      <a16:colId xmlns:a16="http://schemas.microsoft.com/office/drawing/2014/main" val="2683097264"/>
                    </a:ext>
                  </a:extLst>
                </a:gridCol>
                <a:gridCol w="1522168">
                  <a:extLst>
                    <a:ext uri="{9D8B030D-6E8A-4147-A177-3AD203B41FA5}">
                      <a16:colId xmlns:a16="http://schemas.microsoft.com/office/drawing/2014/main" val="1693649405"/>
                    </a:ext>
                  </a:extLst>
                </a:gridCol>
                <a:gridCol w="1522168">
                  <a:extLst>
                    <a:ext uri="{9D8B030D-6E8A-4147-A177-3AD203B41FA5}">
                      <a16:colId xmlns:a16="http://schemas.microsoft.com/office/drawing/2014/main" val="2413074386"/>
                    </a:ext>
                  </a:extLst>
                </a:gridCol>
                <a:gridCol w="1522168">
                  <a:extLst>
                    <a:ext uri="{9D8B030D-6E8A-4147-A177-3AD203B41FA5}">
                      <a16:colId xmlns:a16="http://schemas.microsoft.com/office/drawing/2014/main" val="2183007907"/>
                    </a:ext>
                  </a:extLst>
                </a:gridCol>
                <a:gridCol w="1522168">
                  <a:extLst>
                    <a:ext uri="{9D8B030D-6E8A-4147-A177-3AD203B41FA5}">
                      <a16:colId xmlns:a16="http://schemas.microsoft.com/office/drawing/2014/main" val="2026106681"/>
                    </a:ext>
                  </a:extLst>
                </a:gridCol>
                <a:gridCol w="1522168">
                  <a:extLst>
                    <a:ext uri="{9D8B030D-6E8A-4147-A177-3AD203B41FA5}">
                      <a16:colId xmlns:a16="http://schemas.microsoft.com/office/drawing/2014/main" val="1953262992"/>
                    </a:ext>
                  </a:extLst>
                </a:gridCol>
                <a:gridCol w="1522168">
                  <a:extLst>
                    <a:ext uri="{9D8B030D-6E8A-4147-A177-3AD203B41FA5}">
                      <a16:colId xmlns:a16="http://schemas.microsoft.com/office/drawing/2014/main" val="3197723525"/>
                    </a:ext>
                  </a:extLst>
                </a:gridCol>
              </a:tblGrid>
              <a:tr h="363353">
                <a:tc>
                  <a:txBody>
                    <a:bodyPr/>
                    <a:lstStyle/>
                    <a:p>
                      <a:r>
                        <a:rPr lang="nl-BE" sz="1000" b="1">
                          <a:solidFill>
                            <a:schemeClr val="bg1"/>
                          </a:solidFill>
                        </a:rPr>
                        <a:t>Paper Title</a:t>
                      </a:r>
                    </a:p>
                  </a:txBody>
                  <a:tcPr marL="51908" marR="51908" marT="25954" marB="2595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000" b="1">
                          <a:solidFill>
                            <a:schemeClr val="bg1"/>
                          </a:solidFill>
                        </a:rPr>
                        <a:t>Constraint Types</a:t>
                      </a:r>
                    </a:p>
                  </a:txBody>
                  <a:tcPr marL="51908" marR="51908" marT="25954" marB="2595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000" b="1">
                          <a:solidFill>
                            <a:schemeClr val="bg1"/>
                          </a:solidFill>
                        </a:rPr>
                        <a:t>Fine-Tuning of Model</a:t>
                      </a:r>
                    </a:p>
                  </a:txBody>
                  <a:tcPr marL="51908" marR="51908" marT="25954" marB="2595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000" b="1">
                          <a:solidFill>
                            <a:schemeClr val="bg1"/>
                          </a:solidFill>
                        </a:rPr>
                        <a:t>Transformer Models Used</a:t>
                      </a:r>
                    </a:p>
                  </a:txBody>
                  <a:tcPr marL="51908" marR="51908" marT="25954" marB="2595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000" b="1">
                          <a:solidFill>
                            <a:schemeClr val="bg1"/>
                          </a:solidFill>
                        </a:rPr>
                        <a:t>Auxiliary Model</a:t>
                      </a:r>
                    </a:p>
                  </a:txBody>
                  <a:tcPr marL="51908" marR="51908" marT="25954" marB="2595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000" b="1">
                          <a:solidFill>
                            <a:schemeClr val="bg1"/>
                          </a:solidFill>
                        </a:rPr>
                        <a:t>Plug-and-Play</a:t>
                      </a:r>
                    </a:p>
                  </a:txBody>
                  <a:tcPr marL="51908" marR="51908" marT="25954" marB="2595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000" b="1" dirty="0">
                          <a:solidFill>
                            <a:schemeClr val="bg1"/>
                          </a:solidFill>
                        </a:rPr>
                        <a:t>Multi-Objective</a:t>
                      </a:r>
                    </a:p>
                  </a:txBody>
                  <a:tcPr marL="51908" marR="51908" marT="25954" marB="2595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4543891"/>
                  </a:ext>
                </a:extLst>
              </a:tr>
              <a:tr h="519076">
                <a:tc>
                  <a:txBody>
                    <a:bodyPr/>
                    <a:lstStyle/>
                    <a:p>
                      <a:r>
                        <a:rPr lang="nl-BE" sz="1000" b="1" dirty="0">
                          <a:solidFill>
                            <a:schemeClr val="bg1"/>
                          </a:solidFill>
                        </a:rPr>
                        <a:t>DExperts (Liu et al.)</a:t>
                      </a:r>
                    </a:p>
                  </a:txBody>
                  <a:tcPr marL="51908" marR="51908" marT="25954" marB="2595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000">
                          <a:solidFill>
                            <a:schemeClr val="bg1"/>
                          </a:solidFill>
                        </a:rPr>
                        <a:t>Toxicity, Sentiment</a:t>
                      </a:r>
                    </a:p>
                  </a:txBody>
                  <a:tcPr marL="51908" marR="51908" marT="25954" marB="2595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00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51908" marR="51908" marT="25954" marB="2595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00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51908" marR="51908" marT="25954" marB="2595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000">
                          <a:solidFill>
                            <a:schemeClr val="bg1"/>
                          </a:solidFill>
                        </a:rPr>
                        <a:t>Expert and Anti-Expert Models</a:t>
                      </a:r>
                    </a:p>
                  </a:txBody>
                  <a:tcPr marL="51908" marR="51908" marT="25954" marB="2595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sz="1000">
                        <a:solidFill>
                          <a:schemeClr val="bg1"/>
                        </a:solidFill>
                      </a:endParaRPr>
                    </a:p>
                  </a:txBody>
                  <a:tcPr marL="51908" marR="51908" marT="25954" marB="2595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sz="1000">
                        <a:solidFill>
                          <a:schemeClr val="bg1"/>
                        </a:solidFill>
                      </a:endParaRPr>
                    </a:p>
                  </a:txBody>
                  <a:tcPr marL="51908" marR="51908" marT="25954" marB="2595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3516689"/>
                  </a:ext>
                </a:extLst>
              </a:tr>
              <a:tr h="519076">
                <a:tc>
                  <a:txBody>
                    <a:bodyPr/>
                    <a:lstStyle/>
                    <a:p>
                      <a:r>
                        <a:rPr lang="nl-BE" sz="1000" b="1">
                          <a:solidFill>
                            <a:schemeClr val="bg1"/>
                          </a:solidFill>
                        </a:rPr>
                        <a:t>PPLM (Dathathri et al.)</a:t>
                      </a:r>
                    </a:p>
                  </a:txBody>
                  <a:tcPr marL="51908" marR="51908" marT="25954" marB="2595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000">
                          <a:solidFill>
                            <a:schemeClr val="bg1"/>
                          </a:solidFill>
                        </a:rPr>
                        <a:t>Topic, Style, Sentiment</a:t>
                      </a:r>
                    </a:p>
                  </a:txBody>
                  <a:tcPr marL="51908" marR="51908" marT="25954" marB="2595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sz="1000">
                        <a:solidFill>
                          <a:schemeClr val="bg1"/>
                        </a:solidFill>
                      </a:endParaRPr>
                    </a:p>
                  </a:txBody>
                  <a:tcPr marL="51908" marR="51908" marT="25954" marB="2595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00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51908" marR="51908" marT="25954" marB="2595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000">
                          <a:solidFill>
                            <a:schemeClr val="bg1"/>
                          </a:solidFill>
                        </a:rPr>
                        <a:t>Attribute Models</a:t>
                      </a:r>
                    </a:p>
                  </a:txBody>
                  <a:tcPr marL="51908" marR="51908" marT="25954" marB="2595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00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51908" marR="51908" marT="25954" marB="2595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sz="1000">
                        <a:solidFill>
                          <a:schemeClr val="bg1"/>
                        </a:solidFill>
                      </a:endParaRPr>
                    </a:p>
                  </a:txBody>
                  <a:tcPr marL="51908" marR="51908" marT="25954" marB="2595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9167069"/>
                  </a:ext>
                </a:extLst>
              </a:tr>
              <a:tr h="519076">
                <a:tc>
                  <a:txBody>
                    <a:bodyPr/>
                    <a:lstStyle/>
                    <a:p>
                      <a:r>
                        <a:rPr lang="nl-BE" sz="1000" b="1">
                          <a:solidFill>
                            <a:schemeClr val="bg1"/>
                          </a:solidFill>
                        </a:rPr>
                        <a:t>GeDi (Krause et al.)</a:t>
                      </a:r>
                    </a:p>
                  </a:txBody>
                  <a:tcPr marL="51908" marR="51908" marT="25954" marB="2595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000">
                          <a:solidFill>
                            <a:schemeClr val="bg1"/>
                          </a:solidFill>
                        </a:rPr>
                        <a:t>Topic, Sentiment</a:t>
                      </a:r>
                    </a:p>
                  </a:txBody>
                  <a:tcPr marL="51908" marR="51908" marT="25954" marB="2595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00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51908" marR="51908" marT="25954" marB="2595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00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51908" marR="51908" marT="25954" marB="2595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000">
                          <a:solidFill>
                            <a:schemeClr val="bg1"/>
                          </a:solidFill>
                        </a:rPr>
                        <a:t>Class-Conditional LM</a:t>
                      </a:r>
                    </a:p>
                  </a:txBody>
                  <a:tcPr marL="51908" marR="51908" marT="25954" marB="2595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sz="1000">
                        <a:solidFill>
                          <a:schemeClr val="bg1"/>
                        </a:solidFill>
                      </a:endParaRPr>
                    </a:p>
                  </a:txBody>
                  <a:tcPr marL="51908" marR="51908" marT="25954" marB="2595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sz="1000">
                        <a:solidFill>
                          <a:schemeClr val="bg1"/>
                        </a:solidFill>
                      </a:endParaRPr>
                    </a:p>
                  </a:txBody>
                  <a:tcPr marL="51908" marR="51908" marT="25954" marB="2595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5078273"/>
                  </a:ext>
                </a:extLst>
              </a:tr>
              <a:tr h="674798">
                <a:tc>
                  <a:txBody>
                    <a:bodyPr/>
                    <a:lstStyle/>
                    <a:p>
                      <a:r>
                        <a:rPr lang="nl-BE" sz="1000" b="1">
                          <a:solidFill>
                            <a:schemeClr val="bg1"/>
                          </a:solidFill>
                        </a:rPr>
                        <a:t>InstructCTG (Zhou et al.)</a:t>
                      </a:r>
                    </a:p>
                  </a:txBody>
                  <a:tcPr marL="51908" marR="51908" marT="25954" marB="2595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000">
                          <a:solidFill>
                            <a:schemeClr val="bg1"/>
                          </a:solidFill>
                        </a:rPr>
                        <a:t>Lexical, Syntactic, Semantic, Style, Length</a:t>
                      </a:r>
                    </a:p>
                  </a:txBody>
                  <a:tcPr marL="51908" marR="51908" marT="25954" marB="2595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00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51908" marR="51908" marT="25954" marB="2595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00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51908" marR="51908" marT="25954" marB="2595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sz="1000">
                        <a:solidFill>
                          <a:schemeClr val="bg1"/>
                        </a:solidFill>
                      </a:endParaRPr>
                    </a:p>
                  </a:txBody>
                  <a:tcPr marL="51908" marR="51908" marT="25954" marB="2595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sz="1000">
                        <a:solidFill>
                          <a:schemeClr val="bg1"/>
                        </a:solidFill>
                      </a:endParaRPr>
                    </a:p>
                  </a:txBody>
                  <a:tcPr marL="51908" marR="51908" marT="25954" marB="2595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sz="1000">
                        <a:solidFill>
                          <a:schemeClr val="bg1"/>
                        </a:solidFill>
                      </a:endParaRPr>
                    </a:p>
                  </a:txBody>
                  <a:tcPr marL="51908" marR="51908" marT="25954" marB="2595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6759177"/>
                  </a:ext>
                </a:extLst>
              </a:tr>
              <a:tr h="674798">
                <a:tc>
                  <a:txBody>
                    <a:bodyPr/>
                    <a:lstStyle/>
                    <a:p>
                      <a:r>
                        <a:rPr lang="nl-BE" sz="1000" b="1">
                          <a:solidFill>
                            <a:schemeClr val="bg1"/>
                          </a:solidFill>
                        </a:rPr>
                        <a:t>Regular Expression Instruction (Zheng et al.)</a:t>
                      </a:r>
                    </a:p>
                  </a:txBody>
                  <a:tcPr marL="51908" marR="51908" marT="25954" marB="2595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000">
                          <a:solidFill>
                            <a:schemeClr val="bg1"/>
                          </a:solidFill>
                        </a:rPr>
                        <a:t>Varied</a:t>
                      </a:r>
                    </a:p>
                  </a:txBody>
                  <a:tcPr marL="51908" marR="51908" marT="25954" marB="2595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00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51908" marR="51908" marT="25954" marB="2595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00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51908" marR="51908" marT="25954" marB="2595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sz="1000">
                        <a:solidFill>
                          <a:schemeClr val="bg1"/>
                        </a:solidFill>
                      </a:endParaRPr>
                    </a:p>
                  </a:txBody>
                  <a:tcPr marL="51908" marR="51908" marT="25954" marB="2595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sz="1000">
                        <a:solidFill>
                          <a:schemeClr val="bg1"/>
                        </a:solidFill>
                      </a:endParaRPr>
                    </a:p>
                  </a:txBody>
                  <a:tcPr marL="51908" marR="51908" marT="25954" marB="2595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sz="1000">
                        <a:solidFill>
                          <a:schemeClr val="bg1"/>
                        </a:solidFill>
                      </a:endParaRPr>
                    </a:p>
                  </a:txBody>
                  <a:tcPr marL="51908" marR="51908" marT="25954" marB="2595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015136"/>
                  </a:ext>
                </a:extLst>
              </a:tr>
              <a:tr h="363353">
                <a:tc>
                  <a:txBody>
                    <a:bodyPr/>
                    <a:lstStyle/>
                    <a:p>
                      <a:r>
                        <a:rPr lang="nl-BE" sz="1000" b="1">
                          <a:solidFill>
                            <a:schemeClr val="bg1"/>
                          </a:solidFill>
                        </a:rPr>
                        <a:t>NRETM (Wang et al.)</a:t>
                      </a:r>
                    </a:p>
                  </a:txBody>
                  <a:tcPr marL="51908" marR="51908" marT="25954" marB="2595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000">
                          <a:solidFill>
                            <a:schemeClr val="bg1"/>
                          </a:solidFill>
                        </a:rPr>
                        <a:t>Varied</a:t>
                      </a:r>
                    </a:p>
                  </a:txBody>
                  <a:tcPr marL="51908" marR="51908" marT="25954" marB="2595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00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51908" marR="51908" marT="25954" marB="2595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00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51908" marR="51908" marT="25954" marB="2595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sz="1000">
                        <a:solidFill>
                          <a:schemeClr val="bg1"/>
                        </a:solidFill>
                      </a:endParaRPr>
                    </a:p>
                  </a:txBody>
                  <a:tcPr marL="51908" marR="51908" marT="25954" marB="2595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sz="1000">
                        <a:solidFill>
                          <a:schemeClr val="bg1"/>
                        </a:solidFill>
                      </a:endParaRPr>
                    </a:p>
                  </a:txBody>
                  <a:tcPr marL="51908" marR="51908" marT="25954" marB="2595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sz="1000">
                        <a:solidFill>
                          <a:schemeClr val="bg1"/>
                        </a:solidFill>
                      </a:endParaRPr>
                    </a:p>
                  </a:txBody>
                  <a:tcPr marL="51908" marR="51908" marT="25954" marB="2595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3693000"/>
                  </a:ext>
                </a:extLst>
              </a:tr>
              <a:tr h="830521">
                <a:tc>
                  <a:txBody>
                    <a:bodyPr/>
                    <a:lstStyle/>
                    <a:p>
                      <a:r>
                        <a:rPr lang="nl-BE" sz="1000" b="1" dirty="0">
                          <a:solidFill>
                            <a:schemeClr val="bg1"/>
                          </a:solidFill>
                        </a:rPr>
                        <a:t>MuCoCO (Kumar et al.)</a:t>
                      </a:r>
                    </a:p>
                  </a:txBody>
                  <a:tcPr marL="51908" marR="51908" marT="25954" marB="2595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000">
                          <a:solidFill>
                            <a:schemeClr val="bg1"/>
                          </a:solidFill>
                        </a:rPr>
                        <a:t>Style Transfer, Controlled Machine Translation</a:t>
                      </a:r>
                    </a:p>
                  </a:txBody>
                  <a:tcPr marL="51908" marR="51908" marT="25954" marB="2595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sz="1000">
                        <a:solidFill>
                          <a:schemeClr val="bg1"/>
                        </a:solidFill>
                      </a:endParaRPr>
                    </a:p>
                  </a:txBody>
                  <a:tcPr marL="51908" marR="51908" marT="25954" marB="2595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00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51908" marR="51908" marT="25954" marB="2595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sz="1000">
                        <a:solidFill>
                          <a:schemeClr val="bg1"/>
                        </a:solidFill>
                      </a:endParaRPr>
                    </a:p>
                  </a:txBody>
                  <a:tcPr marL="51908" marR="51908" marT="25954" marB="2595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sz="1000">
                        <a:solidFill>
                          <a:schemeClr val="bg1"/>
                        </a:solidFill>
                      </a:endParaRPr>
                    </a:p>
                  </a:txBody>
                  <a:tcPr marL="51908" marR="51908" marT="25954" marB="2595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000" dirty="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51908" marR="51908" marT="25954" marB="2595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713848"/>
                  </a:ext>
                </a:extLst>
              </a:tr>
              <a:tr h="532817">
                <a:tc>
                  <a:txBody>
                    <a:bodyPr/>
                    <a:lstStyle/>
                    <a:p>
                      <a:r>
                        <a:rPr lang="nl-BE" sz="1000" b="1" dirty="0">
                          <a:solidFill>
                            <a:schemeClr val="bg1"/>
                          </a:solidFill>
                        </a:rPr>
                        <a:t>Mijn Thesis</a:t>
                      </a:r>
                    </a:p>
                  </a:txBody>
                  <a:tcPr marL="51908" marR="51908" marT="25954" marB="2595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000" dirty="0">
                          <a:solidFill>
                            <a:schemeClr val="bg1"/>
                          </a:solidFill>
                        </a:rPr>
                        <a:t>Syllable,</a:t>
                      </a:r>
                      <a:br>
                        <a:rPr lang="nl-BE" sz="1000" dirty="0">
                          <a:solidFill>
                            <a:schemeClr val="bg1"/>
                          </a:solidFill>
                        </a:rPr>
                      </a:br>
                      <a:r>
                        <a:rPr lang="nl-BE" sz="1000" dirty="0">
                          <a:solidFill>
                            <a:schemeClr val="bg1"/>
                          </a:solidFill>
                        </a:rPr>
                        <a:t>Rhyming,</a:t>
                      </a:r>
                      <a:br>
                        <a:rPr lang="nl-BE" sz="1000" dirty="0">
                          <a:solidFill>
                            <a:schemeClr val="bg1"/>
                          </a:solidFill>
                        </a:rPr>
                      </a:br>
                      <a:r>
                        <a:rPr lang="nl-BE" sz="1000" dirty="0">
                          <a:solidFill>
                            <a:schemeClr val="bg1"/>
                          </a:solidFill>
                        </a:rPr>
                        <a:t>Pos-tags</a:t>
                      </a:r>
                    </a:p>
                  </a:txBody>
                  <a:tcPr marL="51908" marR="51908" marT="25954" marB="2595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sz="1000" dirty="0">
                        <a:solidFill>
                          <a:schemeClr val="bg1"/>
                        </a:solidFill>
                      </a:endParaRPr>
                    </a:p>
                  </a:txBody>
                  <a:tcPr marL="51908" marR="51908" marT="25954" marB="2595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000" dirty="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51908" marR="51908" marT="25954" marB="2595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sz="1000">
                        <a:solidFill>
                          <a:schemeClr val="bg1"/>
                        </a:solidFill>
                      </a:endParaRPr>
                    </a:p>
                  </a:txBody>
                  <a:tcPr marL="51908" marR="51908" marT="25954" marB="2595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000" dirty="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51908" marR="51908" marT="25954" marB="2595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000" dirty="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51908" marR="51908" marT="25954" marB="2595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7316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5056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393B1B6D-D8B2-3DF8-154A-1CFC41640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Computerwetenschappen - DTAI</a:t>
            </a:r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F692D338-93FC-14B6-ADAD-53C861C22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8</a:t>
            </a:fld>
            <a:endParaRPr lang="nl-NL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B6EC6D21-AF15-9B82-297C-8EC75E470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200" dirty="0"/>
              <a:t>Positionering – </a:t>
            </a:r>
            <a:r>
              <a:rPr lang="nl-NL" sz="3200" dirty="0" err="1"/>
              <a:t>Constrained</a:t>
            </a:r>
            <a:r>
              <a:rPr lang="nl-NL" sz="3200" dirty="0"/>
              <a:t> </a:t>
            </a:r>
            <a:r>
              <a:rPr lang="nl-NL" sz="3200" dirty="0" err="1"/>
              <a:t>Generation</a:t>
            </a:r>
            <a:r>
              <a:rPr lang="nl-NL" sz="3200" dirty="0"/>
              <a:t>: </a:t>
            </a:r>
            <a:r>
              <a:rPr lang="nl-NL" sz="3200" dirty="0" err="1"/>
              <a:t>Adapting</a:t>
            </a:r>
            <a:r>
              <a:rPr lang="nl-NL" sz="3200" dirty="0"/>
              <a:t> Decoding</a:t>
            </a:r>
          </a:p>
        </p:txBody>
      </p:sp>
      <p:graphicFrame>
        <p:nvGraphicFramePr>
          <p:cNvPr id="6" name="Tabel 5">
            <a:extLst>
              <a:ext uri="{FF2B5EF4-FFF2-40B4-BE49-F238E27FC236}">
                <a16:creationId xmlns:a16="http://schemas.microsoft.com/office/drawing/2014/main" id="{69074CC3-68C8-80C0-7679-477A05970B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6794547"/>
              </p:ext>
            </p:extLst>
          </p:nvPr>
        </p:nvGraphicFramePr>
        <p:xfrm>
          <a:off x="574800" y="1111250"/>
          <a:ext cx="10787330" cy="5017731"/>
        </p:xfrm>
        <a:graphic>
          <a:graphicData uri="http://schemas.openxmlformats.org/drawingml/2006/table">
            <a:tbl>
              <a:tblPr/>
              <a:tblGrid>
                <a:gridCol w="1078733">
                  <a:extLst>
                    <a:ext uri="{9D8B030D-6E8A-4147-A177-3AD203B41FA5}">
                      <a16:colId xmlns:a16="http://schemas.microsoft.com/office/drawing/2014/main" val="3020334335"/>
                    </a:ext>
                  </a:extLst>
                </a:gridCol>
                <a:gridCol w="1078733">
                  <a:extLst>
                    <a:ext uri="{9D8B030D-6E8A-4147-A177-3AD203B41FA5}">
                      <a16:colId xmlns:a16="http://schemas.microsoft.com/office/drawing/2014/main" val="3906245953"/>
                    </a:ext>
                  </a:extLst>
                </a:gridCol>
                <a:gridCol w="1078733">
                  <a:extLst>
                    <a:ext uri="{9D8B030D-6E8A-4147-A177-3AD203B41FA5}">
                      <a16:colId xmlns:a16="http://schemas.microsoft.com/office/drawing/2014/main" val="3665880502"/>
                    </a:ext>
                  </a:extLst>
                </a:gridCol>
                <a:gridCol w="1078733">
                  <a:extLst>
                    <a:ext uri="{9D8B030D-6E8A-4147-A177-3AD203B41FA5}">
                      <a16:colId xmlns:a16="http://schemas.microsoft.com/office/drawing/2014/main" val="4025821398"/>
                    </a:ext>
                  </a:extLst>
                </a:gridCol>
                <a:gridCol w="1078733">
                  <a:extLst>
                    <a:ext uri="{9D8B030D-6E8A-4147-A177-3AD203B41FA5}">
                      <a16:colId xmlns:a16="http://schemas.microsoft.com/office/drawing/2014/main" val="3597783860"/>
                    </a:ext>
                  </a:extLst>
                </a:gridCol>
                <a:gridCol w="1078733">
                  <a:extLst>
                    <a:ext uri="{9D8B030D-6E8A-4147-A177-3AD203B41FA5}">
                      <a16:colId xmlns:a16="http://schemas.microsoft.com/office/drawing/2014/main" val="327948213"/>
                    </a:ext>
                  </a:extLst>
                </a:gridCol>
                <a:gridCol w="1078733">
                  <a:extLst>
                    <a:ext uri="{9D8B030D-6E8A-4147-A177-3AD203B41FA5}">
                      <a16:colId xmlns:a16="http://schemas.microsoft.com/office/drawing/2014/main" val="112688121"/>
                    </a:ext>
                  </a:extLst>
                </a:gridCol>
                <a:gridCol w="1078733">
                  <a:extLst>
                    <a:ext uri="{9D8B030D-6E8A-4147-A177-3AD203B41FA5}">
                      <a16:colId xmlns:a16="http://schemas.microsoft.com/office/drawing/2014/main" val="3868724601"/>
                    </a:ext>
                  </a:extLst>
                </a:gridCol>
                <a:gridCol w="1078733">
                  <a:extLst>
                    <a:ext uri="{9D8B030D-6E8A-4147-A177-3AD203B41FA5}">
                      <a16:colId xmlns:a16="http://schemas.microsoft.com/office/drawing/2014/main" val="3640341098"/>
                    </a:ext>
                  </a:extLst>
                </a:gridCol>
                <a:gridCol w="1078733">
                  <a:extLst>
                    <a:ext uri="{9D8B030D-6E8A-4147-A177-3AD203B41FA5}">
                      <a16:colId xmlns:a16="http://schemas.microsoft.com/office/drawing/2014/main" val="3084464811"/>
                    </a:ext>
                  </a:extLst>
                </a:gridCol>
              </a:tblGrid>
              <a:tr h="449865">
                <a:tc>
                  <a:txBody>
                    <a:bodyPr/>
                    <a:lstStyle/>
                    <a:p>
                      <a:r>
                        <a:rPr lang="nl-BE" sz="900" b="1">
                          <a:solidFill>
                            <a:schemeClr val="bg1"/>
                          </a:solidFill>
                        </a:rPr>
                        <a:t>Paper Title</a:t>
                      </a: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900" b="1">
                          <a:solidFill>
                            <a:schemeClr val="bg1"/>
                          </a:solidFill>
                        </a:rPr>
                        <a:t>Constraint Types</a:t>
                      </a: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900" b="1">
                          <a:solidFill>
                            <a:schemeClr val="bg1"/>
                          </a:solidFill>
                        </a:rPr>
                        <a:t>Lexical Constraints</a:t>
                      </a: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900" b="1">
                          <a:solidFill>
                            <a:schemeClr val="bg1"/>
                          </a:solidFill>
                        </a:rPr>
                        <a:t>Syntactic Constraints</a:t>
                      </a: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900" b="1">
                          <a:solidFill>
                            <a:schemeClr val="bg1"/>
                          </a:solidFill>
                        </a:rPr>
                        <a:t>Semantic Constraints</a:t>
                      </a: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900" b="1">
                          <a:solidFill>
                            <a:schemeClr val="bg1"/>
                          </a:solidFill>
                        </a:rPr>
                        <a:t>Style Constraints</a:t>
                      </a: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900" b="1">
                          <a:solidFill>
                            <a:schemeClr val="bg1"/>
                          </a:solidFill>
                        </a:rPr>
                        <a:t>Length Constraints</a:t>
                      </a: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900" b="1">
                          <a:solidFill>
                            <a:schemeClr val="bg1"/>
                          </a:solidFill>
                        </a:rPr>
                        <a:t>Energy-Based Model</a:t>
                      </a: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900" b="1" dirty="0">
                          <a:solidFill>
                            <a:schemeClr val="bg1"/>
                          </a:solidFill>
                        </a:rPr>
                        <a:t>Using Finite-State Machine</a:t>
                      </a: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900" b="1" dirty="0">
                          <a:solidFill>
                            <a:schemeClr val="bg1"/>
                          </a:solidFill>
                        </a:rPr>
                        <a:t>Beam Search</a:t>
                      </a: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097205"/>
                  </a:ext>
                </a:extLst>
              </a:tr>
              <a:tr h="553681">
                <a:tc>
                  <a:txBody>
                    <a:bodyPr/>
                    <a:lstStyle/>
                    <a:p>
                      <a:r>
                        <a:rPr lang="nl-BE" sz="900" b="1">
                          <a:solidFill>
                            <a:schemeClr val="bg1"/>
                          </a:solidFill>
                        </a:rPr>
                        <a:t>Constrained Beam Search (Anderson et al.)</a:t>
                      </a: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900">
                          <a:solidFill>
                            <a:schemeClr val="bg1"/>
                          </a:solidFill>
                        </a:rPr>
                        <a:t>Image Captioning with Tags</a:t>
                      </a: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90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sz="900">
                        <a:solidFill>
                          <a:schemeClr val="bg1"/>
                        </a:solidFill>
                      </a:endParaRP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sz="900">
                        <a:solidFill>
                          <a:schemeClr val="bg1"/>
                        </a:solidFill>
                      </a:endParaRP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sz="900">
                        <a:solidFill>
                          <a:schemeClr val="bg1"/>
                        </a:solidFill>
                      </a:endParaRP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sz="900">
                        <a:solidFill>
                          <a:schemeClr val="bg1"/>
                        </a:solidFill>
                      </a:endParaRP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sz="900">
                        <a:solidFill>
                          <a:schemeClr val="bg1"/>
                        </a:solidFill>
                      </a:endParaRP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900" dirty="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900" dirty="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4245205"/>
                  </a:ext>
                </a:extLst>
              </a:tr>
              <a:tr h="553681">
                <a:tc>
                  <a:txBody>
                    <a:bodyPr/>
                    <a:lstStyle/>
                    <a:p>
                      <a:r>
                        <a:rPr lang="nl-BE" sz="900" b="1">
                          <a:solidFill>
                            <a:schemeClr val="bg1"/>
                          </a:solidFill>
                        </a:rPr>
                        <a:t>Grid Beam Search (Hokamp and Liu)</a:t>
                      </a: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900">
                          <a:solidFill>
                            <a:schemeClr val="bg1"/>
                          </a:solidFill>
                        </a:rPr>
                        <a:t>Lexical</a:t>
                      </a: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90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sz="900">
                        <a:solidFill>
                          <a:schemeClr val="bg1"/>
                        </a:solidFill>
                      </a:endParaRP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sz="900">
                        <a:solidFill>
                          <a:schemeClr val="bg1"/>
                        </a:solidFill>
                      </a:endParaRP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sz="900">
                        <a:solidFill>
                          <a:schemeClr val="bg1"/>
                        </a:solidFill>
                      </a:endParaRP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sz="900">
                        <a:solidFill>
                          <a:schemeClr val="bg1"/>
                        </a:solidFill>
                      </a:endParaRP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sz="900">
                        <a:solidFill>
                          <a:schemeClr val="bg1"/>
                        </a:solidFill>
                      </a:endParaRP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90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900" dirty="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5481682"/>
                  </a:ext>
                </a:extLst>
              </a:tr>
              <a:tr h="553681">
                <a:tc>
                  <a:txBody>
                    <a:bodyPr/>
                    <a:lstStyle/>
                    <a:p>
                      <a:r>
                        <a:rPr lang="nl-BE" sz="900" b="1">
                          <a:solidFill>
                            <a:schemeClr val="bg1"/>
                          </a:solidFill>
                        </a:rPr>
                        <a:t>Dynamic Beam Allocation (Post and Vilar)</a:t>
                      </a: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900">
                          <a:solidFill>
                            <a:schemeClr val="bg1"/>
                          </a:solidFill>
                        </a:rPr>
                        <a:t>Lexical</a:t>
                      </a: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90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sz="900">
                        <a:solidFill>
                          <a:schemeClr val="bg1"/>
                        </a:solidFill>
                      </a:endParaRP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sz="900">
                        <a:solidFill>
                          <a:schemeClr val="bg1"/>
                        </a:solidFill>
                      </a:endParaRP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sz="900">
                        <a:solidFill>
                          <a:schemeClr val="bg1"/>
                        </a:solidFill>
                      </a:endParaRP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sz="900">
                        <a:solidFill>
                          <a:schemeClr val="bg1"/>
                        </a:solidFill>
                      </a:endParaRP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sz="900">
                        <a:solidFill>
                          <a:schemeClr val="bg1"/>
                        </a:solidFill>
                      </a:endParaRP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90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900" dirty="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9908287"/>
                  </a:ext>
                </a:extLst>
              </a:tr>
              <a:tr h="346050">
                <a:tc>
                  <a:txBody>
                    <a:bodyPr/>
                    <a:lstStyle/>
                    <a:p>
                      <a:r>
                        <a:rPr lang="nl-BE" sz="900" b="1">
                          <a:solidFill>
                            <a:schemeClr val="bg1"/>
                          </a:solidFill>
                        </a:rPr>
                        <a:t>RESEAL (Chen et al.)</a:t>
                      </a: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900">
                          <a:solidFill>
                            <a:schemeClr val="bg1"/>
                          </a:solidFill>
                        </a:rPr>
                        <a:t>Lexical and Relational</a:t>
                      </a: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90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sz="900">
                        <a:solidFill>
                          <a:schemeClr val="bg1"/>
                        </a:solidFill>
                      </a:endParaRP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90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sz="900">
                        <a:solidFill>
                          <a:schemeClr val="bg1"/>
                        </a:solidFill>
                      </a:endParaRP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sz="900">
                        <a:solidFill>
                          <a:schemeClr val="bg1"/>
                        </a:solidFill>
                      </a:endParaRP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sz="900">
                        <a:solidFill>
                          <a:schemeClr val="bg1"/>
                        </a:solidFill>
                      </a:endParaRP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90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900" dirty="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785418"/>
                  </a:ext>
                </a:extLst>
              </a:tr>
              <a:tr h="553681">
                <a:tc>
                  <a:txBody>
                    <a:bodyPr/>
                    <a:lstStyle/>
                    <a:p>
                      <a:r>
                        <a:rPr lang="nl-BE" sz="900" b="1">
                          <a:solidFill>
                            <a:schemeClr val="bg1"/>
                          </a:solidFill>
                        </a:rPr>
                        <a:t>Directed Beam Search (Pascual et al.)</a:t>
                      </a: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900">
                          <a:solidFill>
                            <a:schemeClr val="bg1"/>
                          </a:solidFill>
                        </a:rPr>
                        <a:t>Lexical</a:t>
                      </a: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90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sz="900">
                        <a:solidFill>
                          <a:schemeClr val="bg1"/>
                        </a:solidFill>
                      </a:endParaRP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sz="900">
                        <a:solidFill>
                          <a:schemeClr val="bg1"/>
                        </a:solidFill>
                      </a:endParaRP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sz="900">
                        <a:solidFill>
                          <a:schemeClr val="bg1"/>
                        </a:solidFill>
                      </a:endParaRP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sz="900">
                        <a:solidFill>
                          <a:schemeClr val="bg1"/>
                        </a:solidFill>
                      </a:endParaRP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sz="900">
                        <a:solidFill>
                          <a:schemeClr val="bg1"/>
                        </a:solidFill>
                      </a:endParaRP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sz="900">
                        <a:solidFill>
                          <a:schemeClr val="bg1"/>
                        </a:solidFill>
                      </a:endParaRP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900" dirty="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973452"/>
                  </a:ext>
                </a:extLst>
              </a:tr>
              <a:tr h="449865">
                <a:tc>
                  <a:txBody>
                    <a:bodyPr/>
                    <a:lstStyle/>
                    <a:p>
                      <a:r>
                        <a:rPr lang="nl-BE" sz="900" b="1">
                          <a:solidFill>
                            <a:schemeClr val="bg1"/>
                          </a:solidFill>
                        </a:rPr>
                        <a:t>NeuroLogic Decoding (Lu et al.)</a:t>
                      </a: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900">
                          <a:solidFill>
                            <a:schemeClr val="bg1"/>
                          </a:solidFill>
                        </a:rPr>
                        <a:t>Lexical, Predicate Logic</a:t>
                      </a: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90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sz="900">
                        <a:solidFill>
                          <a:schemeClr val="bg1"/>
                        </a:solidFill>
                      </a:endParaRP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sz="900">
                        <a:solidFill>
                          <a:schemeClr val="bg1"/>
                        </a:solidFill>
                      </a:endParaRP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sz="900">
                        <a:solidFill>
                          <a:schemeClr val="bg1"/>
                        </a:solidFill>
                      </a:endParaRP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sz="900">
                        <a:solidFill>
                          <a:schemeClr val="bg1"/>
                        </a:solidFill>
                      </a:endParaRP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sz="900">
                        <a:solidFill>
                          <a:schemeClr val="bg1"/>
                        </a:solidFill>
                      </a:endParaRP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sz="900">
                        <a:solidFill>
                          <a:schemeClr val="bg1"/>
                        </a:solidFill>
                      </a:endParaRP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900" dirty="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3977581"/>
                  </a:ext>
                </a:extLst>
              </a:tr>
              <a:tr h="449865">
                <a:tc>
                  <a:txBody>
                    <a:bodyPr/>
                    <a:lstStyle/>
                    <a:p>
                      <a:r>
                        <a:rPr lang="nl-BE" sz="900" b="1">
                          <a:solidFill>
                            <a:schemeClr val="bg1"/>
                          </a:solidFill>
                        </a:rPr>
                        <a:t>COLD Decoding (Qin et al.)</a:t>
                      </a: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900">
                          <a:solidFill>
                            <a:schemeClr val="bg1"/>
                          </a:solidFill>
                        </a:rPr>
                        <a:t>Varied</a:t>
                      </a: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90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90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90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90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90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90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sz="900">
                        <a:solidFill>
                          <a:schemeClr val="bg1"/>
                        </a:solidFill>
                      </a:endParaRP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900" dirty="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2825375"/>
                  </a:ext>
                </a:extLst>
              </a:tr>
              <a:tr h="553681">
                <a:tc>
                  <a:txBody>
                    <a:bodyPr/>
                    <a:lstStyle/>
                    <a:p>
                      <a:r>
                        <a:rPr lang="nl-BE" sz="900" b="1" dirty="0">
                          <a:solidFill>
                            <a:schemeClr val="bg1"/>
                          </a:solidFill>
                        </a:rPr>
                        <a:t>NeuroStructural Decoding (Bastan et al.)</a:t>
                      </a: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900">
                          <a:solidFill>
                            <a:schemeClr val="bg1"/>
                          </a:solidFill>
                        </a:rPr>
                        <a:t>Syntactic, Semantic</a:t>
                      </a: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sz="900">
                        <a:solidFill>
                          <a:schemeClr val="bg1"/>
                        </a:solidFill>
                      </a:endParaRP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900" dirty="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90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sz="900">
                        <a:solidFill>
                          <a:schemeClr val="bg1"/>
                        </a:solidFill>
                      </a:endParaRP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sz="900">
                        <a:solidFill>
                          <a:schemeClr val="bg1"/>
                        </a:solidFill>
                      </a:endParaRP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sz="900">
                        <a:solidFill>
                          <a:schemeClr val="bg1"/>
                        </a:solidFill>
                      </a:endParaRP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sz="900" dirty="0">
                        <a:solidFill>
                          <a:schemeClr val="bg1"/>
                        </a:solidFill>
                      </a:endParaRP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900" dirty="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244288"/>
                  </a:ext>
                </a:extLst>
              </a:tr>
              <a:tr h="553681">
                <a:tc>
                  <a:txBody>
                    <a:bodyPr/>
                    <a:lstStyle/>
                    <a:p>
                      <a:r>
                        <a:rPr lang="nl-BE" sz="900" b="1" dirty="0">
                          <a:solidFill>
                            <a:schemeClr val="bg1"/>
                          </a:solidFill>
                        </a:rPr>
                        <a:t>Mijn Thesis</a:t>
                      </a: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900" dirty="0">
                          <a:solidFill>
                            <a:schemeClr val="bg1"/>
                          </a:solidFill>
                        </a:rPr>
                        <a:t>Syllable,</a:t>
                      </a:r>
                      <a:br>
                        <a:rPr lang="nl-BE" sz="900" dirty="0">
                          <a:solidFill>
                            <a:schemeClr val="bg1"/>
                          </a:solidFill>
                        </a:rPr>
                      </a:br>
                      <a:r>
                        <a:rPr lang="nl-BE" sz="900" dirty="0">
                          <a:solidFill>
                            <a:schemeClr val="bg1"/>
                          </a:solidFill>
                        </a:rPr>
                        <a:t>Rhyming,</a:t>
                      </a:r>
                      <a:br>
                        <a:rPr lang="nl-BE" sz="900" dirty="0">
                          <a:solidFill>
                            <a:schemeClr val="bg1"/>
                          </a:solidFill>
                        </a:rPr>
                      </a:br>
                      <a:r>
                        <a:rPr lang="nl-BE" sz="900" dirty="0">
                          <a:solidFill>
                            <a:schemeClr val="bg1"/>
                          </a:solidFill>
                        </a:rPr>
                        <a:t>Pos-tags</a:t>
                      </a: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sz="900">
                        <a:solidFill>
                          <a:schemeClr val="bg1"/>
                        </a:solidFill>
                      </a:endParaRP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900" dirty="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900" dirty="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sz="900">
                        <a:solidFill>
                          <a:schemeClr val="bg1"/>
                        </a:solidFill>
                      </a:endParaRP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900" dirty="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sz="900">
                        <a:solidFill>
                          <a:schemeClr val="bg1"/>
                        </a:solidFill>
                      </a:endParaRP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sz="900" dirty="0">
                        <a:solidFill>
                          <a:schemeClr val="bg1"/>
                        </a:solidFill>
                      </a:endParaRP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900" dirty="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64710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64215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C4336ACE-32D2-53E7-4666-046BD290B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nl-BE" dirty="0"/>
              <a:t>Beperkt vorig onderzoek </a:t>
            </a:r>
          </a:p>
          <a:p>
            <a:pPr lvl="2"/>
            <a:r>
              <a:rPr lang="nl-BE" dirty="0"/>
              <a:t>Vooral op oude modellen</a:t>
            </a:r>
          </a:p>
          <a:p>
            <a:pPr lvl="1"/>
            <a:r>
              <a:rPr lang="nl-BE" dirty="0"/>
              <a:t>Constraints toepassen op generieke manier tijdens generatie</a:t>
            </a:r>
          </a:p>
          <a:p>
            <a:pPr lvl="1"/>
            <a:r>
              <a:rPr lang="nl-BE" dirty="0"/>
              <a:t>Soorten constraints (= testbaar)</a:t>
            </a:r>
          </a:p>
          <a:p>
            <a:pPr lvl="2"/>
            <a:r>
              <a:rPr lang="nl-BE" dirty="0"/>
              <a:t>Harde constraints (aantal lettergrepen, regels per sectie) </a:t>
            </a:r>
          </a:p>
          <a:p>
            <a:pPr lvl="2"/>
            <a:r>
              <a:rPr lang="nl-BE" dirty="0"/>
              <a:t>Zachte constraints ((half)rijm, pos-tag gelijkenis)</a:t>
            </a:r>
          </a:p>
          <a:p>
            <a:pPr lvl="1"/>
            <a:r>
              <a:rPr lang="nl-BE" dirty="0"/>
              <a:t>Humor is moeilijk te kwantificeren of testbaar</a:t>
            </a:r>
          </a:p>
          <a:p>
            <a:pPr lvl="2"/>
            <a:r>
              <a:rPr lang="nl-BE" dirty="0"/>
              <a:t>Beoordeling gaat vooral subjectief zijn </a:t>
            </a:r>
            <a:r>
              <a:rPr lang="nl-BE" dirty="0">
                <a:sym typeface="Wingdings" pitchFamily="2" charset="2"/>
              </a:rPr>
              <a:t> menselijke studie nodig</a:t>
            </a:r>
            <a:endParaRPr lang="nl-BE" dirty="0"/>
          </a:p>
          <a:p>
            <a:pPr lvl="1"/>
            <a:endParaRPr lang="nl-BE" dirty="0"/>
          </a:p>
          <a:p>
            <a:pPr lvl="1"/>
            <a:endParaRPr lang="nl-BE" dirty="0"/>
          </a:p>
          <a:p>
            <a:endParaRPr lang="nl-BE" dirty="0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C78FF567-110D-7CBC-04FF-376E82F4A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Computerwetenschappen - DTAI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4EC0DF5F-D8C0-9164-8CBD-07F71A383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9</a:t>
            </a:fld>
            <a:endParaRPr lang="nl-NL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063339B4-BEFF-2D55-F99A-C1E7EA482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b="1" dirty="0"/>
              <a:t>Mijn onderzoek: </a:t>
            </a:r>
            <a:r>
              <a:rPr lang="nl-BE" sz="2800" dirty="0"/>
              <a:t>Creatieve constraints voor autoregressieve modellen toegepast op parodieën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023604879"/>
      </p:ext>
    </p:extLst>
  </p:cSld>
  <p:clrMapOvr>
    <a:masterClrMapping/>
  </p:clrMapOvr>
</p:sld>
</file>

<file path=ppt/theme/theme1.xml><?xml version="1.0" encoding="utf-8"?>
<a:theme xmlns:a="http://schemas.openxmlformats.org/drawingml/2006/main" name="KU Leuven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U Leuven Sedes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U Leuven" id="{BC384CAF-57B4-4083-BC3D-22218BF4A46A}" vid="{75672E21-F18C-4958-94B8-19E54344552B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14">
    <a:dk1>
      <a:srgbClr val="2F4D5D"/>
    </a:dk1>
    <a:lt1>
      <a:srgbClr val="FFFFFF"/>
    </a:lt1>
    <a:dk2>
      <a:srgbClr val="1D8DB0"/>
    </a:dk2>
    <a:lt2>
      <a:srgbClr val="DCE7F0"/>
    </a:lt2>
    <a:accent1>
      <a:srgbClr val="1D8DB0"/>
    </a:accent1>
    <a:accent2>
      <a:srgbClr val="2F4D5D"/>
    </a:accent2>
    <a:accent3>
      <a:srgbClr val="52BDEC"/>
    </a:accent3>
    <a:accent4>
      <a:srgbClr val="466E87"/>
    </a:accent4>
    <a:accent5>
      <a:srgbClr val="E7B037"/>
    </a:accent5>
    <a:accent6>
      <a:srgbClr val="D4D842"/>
    </a:accent6>
    <a:hlink>
      <a:srgbClr val="466E87"/>
    </a:hlink>
    <a:folHlink>
      <a:srgbClr val="1D8DB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KU Leuven</Template>
  <TotalTime>0</TotalTime>
  <Words>2413</Words>
  <Application>Microsoft Macintosh PowerPoint</Application>
  <PresentationFormat>Breedbeeld</PresentationFormat>
  <Paragraphs>545</Paragraphs>
  <Slides>25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2</vt:i4>
      </vt:variant>
      <vt:variant>
        <vt:lpstr>Diatitels</vt:lpstr>
      </vt:variant>
      <vt:variant>
        <vt:i4>25</vt:i4>
      </vt:variant>
    </vt:vector>
  </HeadingPairs>
  <TitlesOfParts>
    <vt:vector size="31" baseType="lpstr">
      <vt:lpstr>Arial</vt:lpstr>
      <vt:lpstr>Calibri</vt:lpstr>
      <vt:lpstr>SFMono-Regular</vt:lpstr>
      <vt:lpstr>Wingdings</vt:lpstr>
      <vt:lpstr>KU Leuven</vt:lpstr>
      <vt:lpstr>KU Leuven Sedes</vt:lpstr>
      <vt:lpstr>Thesis: Enforcing creative constraints in autoregressive language models during generation for musical parodies</vt:lpstr>
      <vt:lpstr>Context</vt:lpstr>
      <vt:lpstr>Context</vt:lpstr>
      <vt:lpstr>Motivatie</vt:lpstr>
      <vt:lpstr>Positionering – Parody Generation</vt:lpstr>
      <vt:lpstr>Positionering – Poetry Generation</vt:lpstr>
      <vt:lpstr>Positionering – Constrained Generation: Fine Tuning</vt:lpstr>
      <vt:lpstr>Positionering – Constrained Generation: Adapting Decoding</vt:lpstr>
      <vt:lpstr>Mijn onderzoek: Creatieve constraints voor autoregressieve modellen toegepast op parodieën </vt:lpstr>
      <vt:lpstr>Huidig onderzoek: Focus op syllable constraint</vt:lpstr>
      <vt:lpstr>Huidig onderzoek: Focus op syllable constraint</vt:lpstr>
      <vt:lpstr>Huidig onderzoek: Toevoegen van Constraints</vt:lpstr>
      <vt:lpstr>Huidig onderzoek: Syllable Constraint | Oplossing 1</vt:lpstr>
      <vt:lpstr>Huidig onderzoek: Syllable Constraint | Oplossing 1</vt:lpstr>
      <vt:lpstr>Huidig onderzoek: Syllable Constraint | Oplossing 2</vt:lpstr>
      <vt:lpstr>Huidig onderzoek: Syllable Constraint | Oplossing 2</vt:lpstr>
      <vt:lpstr>Huidig onderzoek: Syllable Constraint | Discussie</vt:lpstr>
      <vt:lpstr>Huidig onderzoek: Rhyming Constraint</vt:lpstr>
      <vt:lpstr>Huidig onderzoek: Rhyming Constraint Toepassen</vt:lpstr>
      <vt:lpstr>Huidig onderzoek: POS-tag Constraint</vt:lpstr>
      <vt:lpstr>Huidig onderzoek: POS-tag Constraint</vt:lpstr>
      <vt:lpstr>Huidig onderzoek: POS-tag Constraint Toepassen</vt:lpstr>
      <vt:lpstr>Huidig onderzoek: Evaluatie</vt:lpstr>
      <vt:lpstr>Verder onderzoek</vt:lpstr>
      <vt:lpstr>Planning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2017-09-13T11:47:32Z</dcterms:created>
  <dcterms:modified xsi:type="dcterms:W3CDTF">2024-03-22T12:37:05Z</dcterms:modified>
</cp:coreProperties>
</file>