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7" r:id="rId5"/>
    <p:sldId id="268" r:id="rId6"/>
    <p:sldId id="269" r:id="rId7"/>
    <p:sldId id="280" r:id="rId8"/>
    <p:sldId id="281" r:id="rId9"/>
    <p:sldId id="282" r:id="rId10"/>
    <p:sldId id="264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3" r:id="rId20"/>
    <p:sldId id="284" r:id="rId21"/>
    <p:sldId id="285" r:id="rId22"/>
    <p:sldId id="287" r:id="rId23"/>
    <p:sldId id="288" r:id="rId24"/>
    <p:sldId id="278" r:id="rId25"/>
    <p:sldId id="265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1D8DB0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16" autoAdjust="0"/>
    <p:restoredTop sz="94652"/>
  </p:normalViewPr>
  <p:slideViewPr>
    <p:cSldViewPr snapToGrid="0" snapToObjects="1">
      <p:cViewPr varScale="1">
        <p:scale>
          <a:sx n="206" d="100"/>
          <a:sy n="206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26-03-2024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26-03-2024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Third Intermediate Presentation | 27.03.23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221749" cy="446400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</a:t>
            </a:r>
            <a:r>
              <a:rPr lang="nl-NL" b="1" dirty="0"/>
              <a:t>46/59</a:t>
            </a:r>
            <a:r>
              <a:rPr lang="nl-NL" dirty="0"/>
              <a:t> lijnen gegenereerd </a:t>
            </a:r>
            <a:r>
              <a:rPr lang="nl-NL" dirty="0">
                <a:sym typeface="Wingdings" pitchFamily="2" charset="2"/>
              </a:rPr>
              <a:t> </a:t>
            </a:r>
            <a:r>
              <a:rPr lang="nl-NL" b="1" dirty="0">
                <a:sym typeface="Wingdings" pitchFamily="2" charset="2"/>
              </a:rPr>
              <a:t>18/46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1.5), </a:t>
            </a:r>
            <a:r>
              <a:rPr lang="nl-NL" b="1" dirty="0">
                <a:sym typeface="Wingdings" pitchFamily="2" charset="2"/>
              </a:rPr>
              <a:t>9/12</a:t>
            </a:r>
            <a:r>
              <a:rPr lang="nl-NL" dirty="0">
                <a:sym typeface="Wingdings" pitchFamily="2" charset="2"/>
              </a:rPr>
              <a:t> correcte rijm paren, </a:t>
            </a:r>
            <a:r>
              <a:rPr lang="nl-NL" b="1" dirty="0">
                <a:sym typeface="Wingdings" pitchFamily="2" charset="2"/>
              </a:rPr>
              <a:t>8/46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0.75)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</a:t>
            </a:r>
            <a:r>
              <a:rPr lang="nl-NL" b="1" dirty="0">
                <a:sym typeface="Wingdings" pitchFamily="2" charset="2"/>
              </a:rPr>
              <a:t>60/59</a:t>
            </a:r>
            <a:r>
              <a:rPr lang="nl-NL" dirty="0">
                <a:sym typeface="Wingdings" pitchFamily="2" charset="2"/>
              </a:rPr>
              <a:t> lijnen gegenereerd  </a:t>
            </a:r>
            <a:r>
              <a:rPr lang="nl-NL" b="1" dirty="0">
                <a:sym typeface="Wingdings" pitchFamily="2" charset="2"/>
              </a:rPr>
              <a:t>37/59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0.6),  </a:t>
            </a:r>
            <a:r>
              <a:rPr lang="nl-NL" b="1" dirty="0">
                <a:sym typeface="Wingdings" pitchFamily="2" charset="2"/>
              </a:rPr>
              <a:t>12/12</a:t>
            </a:r>
            <a:r>
              <a:rPr lang="nl-NL" dirty="0">
                <a:sym typeface="Wingdings" pitchFamily="2" charset="2"/>
              </a:rPr>
              <a:t> correcte rijm paren, </a:t>
            </a:r>
            <a:r>
              <a:rPr lang="nl-NL" b="1" dirty="0">
                <a:sym typeface="Wingdings" pitchFamily="2" charset="2"/>
              </a:rPr>
              <a:t>22/59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0.90)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de constraints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1.23), 8/12 correct rijm paren, 20/57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0.87)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59/59 lijnen gegenereerd  24/59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1.67), 7/12 correct rijm paren, 22/59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1.73), 8/10 correct rijm paren, 24/59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0.86) 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0.78), 9/11 correct rijm paren, 38/56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0.93) 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de constraints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30" y="3475744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841306" cy="4464000"/>
          </a:xfrm>
        </p:spPr>
        <p:txBody>
          <a:bodyPr>
            <a:normAutofit/>
          </a:bodyPr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Log </a:t>
            </a:r>
            <a:r>
              <a:rPr lang="nl-NL" dirty="0" err="1"/>
              <a:t>prob</a:t>
            </a:r>
            <a:r>
              <a:rPr lang="nl-NL" dirty="0"/>
              <a:t> som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r>
              <a:rPr lang="nl-NL" dirty="0"/>
              <a:t>Backtracking om </a:t>
            </a:r>
            <a:r>
              <a:rPr lang="nl-NL" dirty="0" err="1"/>
              <a:t>constraints</a:t>
            </a:r>
            <a:r>
              <a:rPr lang="nl-NL" dirty="0"/>
              <a:t> te garanderen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 err="1"/>
              <a:t>Beam’s</a:t>
            </a:r>
            <a:r>
              <a:rPr lang="nl-NL" dirty="0"/>
              <a:t> log </a:t>
            </a:r>
            <a:r>
              <a:rPr lang="nl-NL" dirty="0" err="1"/>
              <a:t>prob</a:t>
            </a:r>
            <a:r>
              <a:rPr lang="nl-NL" dirty="0"/>
              <a:t> som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som/10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Focus enkel op eindrijm</a:t>
            </a:r>
          </a:p>
          <a:p>
            <a:r>
              <a:rPr lang="nl-NL" dirty="0"/>
              <a:t>Drie verschillende vormen van rijmen:</a:t>
            </a:r>
          </a:p>
          <a:p>
            <a:pPr lvl="1"/>
            <a:r>
              <a:rPr lang="nl-NL" dirty="0"/>
              <a:t>Perfect rijm: de laatste lettergreep is exact hetzelfde</a:t>
            </a:r>
          </a:p>
          <a:p>
            <a:pPr lvl="1"/>
            <a:r>
              <a:rPr lang="nl-NL" dirty="0"/>
              <a:t>Bijna perfecte rijm: de laatste lettergreep is ongeveer hetzelfde </a:t>
            </a:r>
          </a:p>
          <a:p>
            <a:pPr lvl="1"/>
            <a:r>
              <a:rPr lang="nl-NL" dirty="0"/>
              <a:t>Assonant rijm: enkel de klinkers komen overeen</a:t>
            </a:r>
          </a:p>
          <a:p>
            <a:r>
              <a:rPr lang="nl-NL" dirty="0"/>
              <a:t>Strikt toepassen van rijm VS suggereren van rijm</a:t>
            </a:r>
          </a:p>
          <a:p>
            <a:pPr lvl="1"/>
            <a:r>
              <a:rPr lang="nl-NL" dirty="0"/>
              <a:t>Strikt toepassen van rijm: # lettergrepen voor rijmwoord vast leggen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6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616001" cy="4464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endParaRPr lang="nl-NL" dirty="0"/>
          </a:p>
          <a:p>
            <a:pPr marL="457200" indent="-457200">
              <a:buAutoNum type="arabicPeriod"/>
            </a:pPr>
            <a:r>
              <a:rPr lang="nl-NL" b="1" dirty="0"/>
              <a:t>Voorbereiding</a:t>
            </a:r>
          </a:p>
          <a:p>
            <a:pPr marL="914400" lvl="1" indent="-457200">
              <a:buFont typeface="Arial"/>
              <a:buAutoNum type="arabicPeriod"/>
            </a:pPr>
            <a:r>
              <a:rPr lang="nl-NL" dirty="0"/>
              <a:t>De rijm structuur van het originele lied opmeten</a:t>
            </a:r>
          </a:p>
          <a:p>
            <a:pPr marL="914400" lvl="1" indent="-457200">
              <a:buAutoNum type="arabicPeriod"/>
            </a:pPr>
            <a:r>
              <a:rPr lang="nl-NL" dirty="0"/>
              <a:t>Lijn moet rijmen op een vorige lijn, waarvan het </a:t>
            </a:r>
            <a:r>
              <a:rPr lang="nl-NL" dirty="0">
                <a:sym typeface="Wingdings" pitchFamily="2" charset="2"/>
              </a:rPr>
              <a:t>laatste woord het rijm woord wordt</a:t>
            </a:r>
          </a:p>
          <a:p>
            <a:pPr marL="914400" lvl="1" indent="-457200">
              <a:buAutoNum type="arabicPeriod"/>
            </a:pPr>
            <a:r>
              <a:rPr lang="nl-NL" dirty="0">
                <a:sym typeface="Wingdings" pitchFamily="2" charset="2"/>
              </a:rPr>
              <a:t>De mogelijke rijm woorden worden geselecteerd</a:t>
            </a:r>
          </a:p>
          <a:p>
            <a:pPr marL="457200" indent="-457200">
              <a:buAutoNum type="arabicPeriod"/>
            </a:pPr>
            <a:r>
              <a:rPr lang="nl-NL" b="1" dirty="0">
                <a:sym typeface="Wingdings" pitchFamily="2" charset="2"/>
              </a:rPr>
              <a:t>Generatie</a:t>
            </a:r>
          </a:p>
          <a:p>
            <a:pPr marL="914400" lvl="1" indent="-457200">
              <a:buAutoNum type="arabicPeriod"/>
            </a:pPr>
            <a:r>
              <a:rPr lang="nl-NL" dirty="0"/>
              <a:t>Bij elke lijn wordt er gekeken wanneer het laatste woord kan toegevoegd worden</a:t>
            </a:r>
          </a:p>
          <a:p>
            <a:pPr marL="914400" lvl="1" indent="-457200">
              <a:buAutoNum type="arabicPeriod"/>
            </a:pPr>
            <a:r>
              <a:rPr lang="nl-NL" dirty="0"/>
              <a:t>Wanneer mogelijk worden de 10 beste rijm woorden hun score </a:t>
            </a:r>
            <a:r>
              <a:rPr lang="nl-NL" dirty="0" err="1"/>
              <a:t>geboost</a:t>
            </a:r>
            <a:endParaRPr lang="nl-NL" dirty="0"/>
          </a:p>
          <a:p>
            <a:pPr marL="914400" lvl="1" indent="-457200">
              <a:buAutoNum type="arabicPeriod"/>
            </a:pPr>
            <a:r>
              <a:rPr lang="nl-NL" dirty="0"/>
              <a:t>Als er een rijm woord geselecteerd is, zal enkel dit worden verder gegenereerd</a:t>
            </a:r>
          </a:p>
          <a:p>
            <a:pPr marL="457200" indent="-457200">
              <a:buAutoNum type="arabicPeriod"/>
            </a:pPr>
            <a:r>
              <a:rPr lang="nl-NL" b="1" dirty="0"/>
              <a:t>Controle</a:t>
            </a:r>
            <a:r>
              <a:rPr lang="nl-NL" dirty="0"/>
              <a:t>		</a:t>
            </a:r>
          </a:p>
          <a:p>
            <a:pPr marL="914400" lvl="1" indent="-457200">
              <a:buAutoNum type="arabicPeriod"/>
            </a:pPr>
            <a:r>
              <a:rPr lang="nl-NL" dirty="0"/>
              <a:t>De </a:t>
            </a:r>
            <a:r>
              <a:rPr lang="nl-NL" dirty="0" err="1"/>
              <a:t>beams</a:t>
            </a:r>
            <a:r>
              <a:rPr lang="nl-NL" dirty="0"/>
              <a:t> die rijmen worden geprefereerd </a:t>
            </a:r>
          </a:p>
          <a:p>
            <a:pPr marL="914400" lvl="1" indent="-457200">
              <a:buAutoNum type="arabicPeriod"/>
            </a:pPr>
            <a:r>
              <a:rPr lang="nl-NL" dirty="0"/>
              <a:t>Als geen rijm aanwezig is, backtracking naar midden van lijn </a:t>
            </a:r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4C0F6D-E66F-564A-B701-90595B47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23" y="1048027"/>
            <a:ext cx="5190353" cy="12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26" y="2649492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D957F36-45E6-9225-91FC-50E3511D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Zelfde oplossing voor lijn per lijn &amp; in één keer </a:t>
                </a:r>
              </a:p>
              <a:p>
                <a:r>
                  <a:rPr lang="nl-NL" dirty="0"/>
                  <a:t>Doel: de lijnen van parodie hebben zelfde POS-tag sequentie als origineel</a:t>
                </a:r>
              </a:p>
              <a:p>
                <a:r>
                  <a:rPr lang="nl-NL" dirty="0"/>
                  <a:t>Gebruiken de simpelste universele tag set</a:t>
                </a:r>
              </a:p>
              <a:p>
                <a:pPr lvl="1"/>
                <a:r>
                  <a:rPr lang="nl-NL" dirty="0"/>
                  <a:t>Maakt geen onderscheid tussen tijden van werkwoorden</a:t>
                </a:r>
              </a:p>
              <a:p>
                <a:r>
                  <a:rPr lang="nl-NL" dirty="0"/>
                  <a:t> Gelijkenis meten tussen de POS-tag sequenties:</a:t>
                </a:r>
              </a:p>
              <a:p>
                <a:pPr lvl="1"/>
                <a:r>
                  <a:rPr lang="nl-NL" dirty="0"/>
                  <a:t>Euclidische afstand nemen</a:t>
                </a:r>
              </a:p>
              <a:p>
                <a:pPr lvl="1"/>
                <a:r>
                  <a:rPr lang="nl-NL" dirty="0"/>
                  <a:t>DTW afstand nemen</a:t>
                </a:r>
              </a:p>
              <a:p>
                <a:pPr lvl="2"/>
                <a:r>
                  <a:rPr lang="nl-NL" dirty="0"/>
                  <a:t>Gelijkenis =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𝑑𝑡𝑤𝐷𝑖𝑠𝑡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/(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3"/>
                <a:r>
                  <a:rPr lang="nl-NL" dirty="0"/>
                  <a:t>Gelijkenis voorbeeld = 0.88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D957F36-45E6-9225-91FC-50E3511D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5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09BBE2-6255-5C53-A7CD-BC3FC72E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292" y="4067775"/>
            <a:ext cx="3762708" cy="18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Voorbereiding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POS-tag sequentie per originele lijn wordt gemaakt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Generatie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k-beste volgende tokens worden genomen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Voor elke token wordt gekeken welke pos-tag ze zouden toevoegen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Als de gelijkenis t.o.v. ervoor verbeterd wordt die token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Controle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dirty="0" err="1"/>
              <a:t>beam</a:t>
            </a:r>
            <a:r>
              <a:rPr lang="nl-NL" dirty="0"/>
              <a:t> met de betere pos-tag sequentie wordt geprefereerd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31C801-0FE6-6C3C-69E4-217A3403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23" y="1048027"/>
            <a:ext cx="5190353" cy="12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# lijnen en paragrafen correct?</a:t>
            </a:r>
          </a:p>
          <a:p>
            <a:r>
              <a:rPr lang="nl-NL" dirty="0"/>
              <a:t># lettergrepen per lijn correct?</a:t>
            </a:r>
          </a:p>
          <a:p>
            <a:r>
              <a:rPr lang="nl-NL" dirty="0"/>
              <a:t>Correcte eindrijm?</a:t>
            </a:r>
          </a:p>
          <a:p>
            <a:r>
              <a:rPr lang="nl-NL" dirty="0"/>
              <a:t>Correcte POS-tag sequentie?</a:t>
            </a:r>
          </a:p>
          <a:p>
            <a:r>
              <a:rPr lang="nl-NL" dirty="0" err="1"/>
              <a:t>Perplexity</a:t>
            </a:r>
            <a:endParaRPr lang="nl-NL" dirty="0"/>
          </a:p>
          <a:p>
            <a:r>
              <a:rPr lang="nl-NL" dirty="0"/>
              <a:t>Overlap met originele song</a:t>
            </a:r>
          </a:p>
          <a:p>
            <a:r>
              <a:rPr lang="nl-NL" dirty="0" err="1"/>
              <a:t>Repetition</a:t>
            </a:r>
            <a:r>
              <a:rPr lang="nl-NL" dirty="0"/>
              <a:t> score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Evaluatie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Fine tunen van de hyperparameters</a:t>
            </a:r>
          </a:p>
          <a:p>
            <a:r>
              <a:rPr lang="nl-NL" dirty="0"/>
              <a:t>Optimaliseren van algoritme </a:t>
            </a:r>
          </a:p>
          <a:p>
            <a:pPr lvl="1"/>
            <a:r>
              <a:rPr lang="nl-NL" dirty="0"/>
              <a:t>Voor betere rijm resultaten te bereiken </a:t>
            </a:r>
            <a:r>
              <a:rPr lang="nl-NL" dirty="0">
                <a:sym typeface="Wingdings" pitchFamily="2" charset="2"/>
              </a:rPr>
              <a:t> bij slecht resultaat lijn opnieuw doen</a:t>
            </a:r>
          </a:p>
          <a:p>
            <a:pPr lvl="1"/>
            <a:r>
              <a:rPr lang="nl-NL" dirty="0">
                <a:sym typeface="Wingdings" pitchFamily="2" charset="2"/>
              </a:rPr>
              <a:t>Laatste kleine fouten doen</a:t>
            </a:r>
          </a:p>
          <a:p>
            <a:r>
              <a:rPr lang="nl-NL" dirty="0"/>
              <a:t>De verschillende modellen op de techniek vergelijken</a:t>
            </a:r>
          </a:p>
          <a:p>
            <a:r>
              <a:rPr lang="nl-NL" dirty="0"/>
              <a:t>Een menselijke enquête doen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656000"/>
            <a:ext cx="11041200" cy="4464000"/>
          </a:xfrm>
        </p:spPr>
        <p:txBody>
          <a:bodyPr>
            <a:normAutofit/>
          </a:bodyPr>
          <a:lstStyle/>
          <a:p>
            <a:r>
              <a:rPr lang="nl-BE" sz="1800" b="1" dirty="0"/>
              <a:t>March:</a:t>
            </a:r>
          </a:p>
          <a:p>
            <a:pPr lvl="1"/>
            <a:r>
              <a:rPr lang="nl-BE" sz="1800" dirty="0"/>
              <a:t>Fine tune hyperparameters </a:t>
            </a:r>
          </a:p>
          <a:p>
            <a:pPr lvl="1"/>
            <a:r>
              <a:rPr lang="nl-BE" sz="1800" dirty="0"/>
              <a:t>Evaluate different models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Launch human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Optimize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</a:t>
            </a:r>
            <a:r>
              <a:rPr lang="nl-BE" sz="1800" b="1" dirty="0"/>
              <a:t>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De POS-tag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0114"/>
              </p:ext>
            </p:extLst>
          </p:nvPr>
        </p:nvGraphicFramePr>
        <p:xfrm>
          <a:off x="344967" y="1159235"/>
          <a:ext cx="11502066" cy="49982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7299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63657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1019832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62066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52921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  <a:gridCol w="731390">
                  <a:extLst>
                    <a:ext uri="{9D8B030D-6E8A-4147-A177-3AD203B41FA5}">
                      <a16:colId xmlns:a16="http://schemas.microsoft.com/office/drawing/2014/main" val="633544157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900" b="1" kern="1200" cap="none" spc="0" dirty="0">
                          <a:solidFill>
                            <a:srgbClr val="2F4D5D"/>
                          </a:solidFill>
                        </a:rPr>
                        <a:t>Paper Title</a:t>
                      </a:r>
                      <a:endParaRPr lang="nl-BE" sz="900" b="1" kern="1200" cap="none" spc="0" dirty="0">
                        <a:solidFill>
                          <a:srgbClr val="2F4D5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Generieke aanpak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  <a:p>
                      <a:endParaRPr lang="nl-BE" sz="1200" b="1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✅(T5)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✅(any)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211774"/>
                  </a:ext>
                </a:extLst>
              </a:tr>
            </a:tbl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Parody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53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Poetry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F5BC017D-E2E1-FD5A-52A2-53201457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454893"/>
              </p:ext>
            </p:extLst>
          </p:nvPr>
        </p:nvGraphicFramePr>
        <p:xfrm>
          <a:off x="574801" y="1155775"/>
          <a:ext cx="10898740" cy="5028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9874">
                  <a:extLst>
                    <a:ext uri="{9D8B030D-6E8A-4147-A177-3AD203B41FA5}">
                      <a16:colId xmlns:a16="http://schemas.microsoft.com/office/drawing/2014/main" val="48499671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93683053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9572626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25841850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5433713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1321689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805276475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108871114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672510478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84086390"/>
                    </a:ext>
                  </a:extLst>
                </a:gridCol>
              </a:tblGrid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Generation Technique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Rhyme Scheme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Syllable Control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Reverse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Transformer Models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LSTM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RNN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Character-Based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Fine-Tuning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86367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ByGPT5 (Belouadi and Eger)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Quatrain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847717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GPoet (Popescu-Belis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Rhyming Line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4457392"/>
                  </a:ext>
                </a:extLst>
              </a:tr>
              <a:tr h="839394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Automatic Poetry Generation from Prosaic Text (Van de Cruys)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Poetry from Prosaic Text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092841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PoeLM (Ormazabal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User-Specified Poems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99357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CoPoet (Chakrabarty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Interactive Poetry Writing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23252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GPoet-2 (Lo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Limerick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17533"/>
                  </a:ext>
                </a:extLst>
              </a:tr>
              <a:tr h="72493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Rythmic Verse Generation (Hopkins and Kiela)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Rythmic Poetry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Controlled at Word Level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Increased for Thematic Words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841253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ZEST (Tian and Peng)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Zero-Shot Sonnet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Reverse Generation for Rhymes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377905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Parody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8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: Fine </a:t>
            </a:r>
            <a:r>
              <a:rPr lang="nl-NL" dirty="0" err="1"/>
              <a:t>Tuning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EBFD21A-1B10-81C8-BC4F-6EB0B5B3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2791"/>
              </p:ext>
            </p:extLst>
          </p:nvPr>
        </p:nvGraphicFramePr>
        <p:xfrm>
          <a:off x="574800" y="1137232"/>
          <a:ext cx="10655176" cy="49968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2168">
                  <a:extLst>
                    <a:ext uri="{9D8B030D-6E8A-4147-A177-3AD203B41FA5}">
                      <a16:colId xmlns:a16="http://schemas.microsoft.com/office/drawing/2014/main" val="2683097264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693649405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413074386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183007907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026106681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953262992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3197723525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Constraint Types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Fine-Tuning of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Transformer Models Used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Auxiliary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Plug-and-Play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Multi-Objective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543891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DExperts (Liu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Toxicity,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Expert and Anti-Expert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1668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PPLM (Dathathri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Topic, Style,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Attribute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6706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GeDi (Krause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Topic,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Class-Conditional LM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078273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InstructCTG (Zhou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Lexical, Syntactic, Semantic, Style, Length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759177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Regular Expression Instruction (Zheng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 dirty="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136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NRETM (Wang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93000"/>
                  </a:ext>
                </a:extLst>
              </a:tr>
              <a:tr h="830521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MuCoCO (Kumar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Style Transfer, Controlled Machine Translation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13848"/>
                  </a:ext>
                </a:extLst>
              </a:tr>
              <a:tr h="532817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Syllable,</a:t>
                      </a:r>
                      <a:br>
                        <a:rPr lang="nl-BE" sz="10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Rhyming,</a:t>
                      </a:r>
                      <a:br>
                        <a:rPr lang="nl-BE" sz="10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Pos-tags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Possible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Possible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Positionering – </a:t>
            </a:r>
            <a:r>
              <a:rPr lang="nl-NL" sz="3200" dirty="0" err="1"/>
              <a:t>Constrained</a:t>
            </a:r>
            <a:r>
              <a:rPr lang="nl-NL" sz="3200" dirty="0"/>
              <a:t> </a:t>
            </a:r>
            <a:r>
              <a:rPr lang="nl-NL" sz="3200" dirty="0" err="1"/>
              <a:t>Generation</a:t>
            </a:r>
            <a:r>
              <a:rPr lang="nl-NL" sz="3200" dirty="0"/>
              <a:t>: </a:t>
            </a:r>
            <a:r>
              <a:rPr lang="nl-NL" sz="3200" dirty="0" err="1"/>
              <a:t>Adapting</a:t>
            </a:r>
            <a:r>
              <a:rPr lang="nl-NL" sz="3200" dirty="0"/>
              <a:t> Decoding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9074CC3-68C8-80C0-7679-477A0597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54328"/>
              </p:ext>
            </p:extLst>
          </p:nvPr>
        </p:nvGraphicFramePr>
        <p:xfrm>
          <a:off x="574800" y="1111250"/>
          <a:ext cx="10787330" cy="501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8733">
                  <a:extLst>
                    <a:ext uri="{9D8B030D-6E8A-4147-A177-3AD203B41FA5}">
                      <a16:colId xmlns:a16="http://schemas.microsoft.com/office/drawing/2014/main" val="3020334335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90624595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65880502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40258213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597783860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2794821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1268812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86872460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403410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084464811"/>
                    </a:ext>
                  </a:extLst>
                </a:gridCol>
              </a:tblGrid>
              <a:tr h="449865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Constraint Types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Lexical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Syntactic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Semantic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Style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Length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Energy-Based Model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Using Finite-State Machine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Beam Search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7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Constrained Beam Search (Anderson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Image Captioning with 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45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Grid Beam Search (Hokamp and Liu)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81682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Dynamic Beam Allocation (Post and Vilar)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08287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RESEAL (Chen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 and Relational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541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Directed Beam Search (Pascual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73452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NeuroLogic Decoding (Lu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Lexical, Predicate Logic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977581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COLD Decoding (Qin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2537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NeuroStructural Decoding (Bastan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Syntactic, Semantic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4428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Syllable,</a:t>
                      </a:r>
                      <a:br>
                        <a:rPr lang="nl-BE" sz="9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Rhyming,</a:t>
                      </a:r>
                      <a:br>
                        <a:rPr lang="nl-BE" sz="9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Pos-tags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 (some-sort)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4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2F4D5D"/>
    </a:dk1>
    <a:lt1>
      <a:srgbClr val="FFFFFF"/>
    </a:lt1>
    <a:dk2>
      <a:srgbClr val="1D8DB0"/>
    </a:dk2>
    <a:lt2>
      <a:srgbClr val="DCE7F0"/>
    </a:lt2>
    <a:accent1>
      <a:srgbClr val="1D8DB0"/>
    </a:accent1>
    <a:accent2>
      <a:srgbClr val="2F4D5D"/>
    </a:accent2>
    <a:accent3>
      <a:srgbClr val="52BDEC"/>
    </a:accent3>
    <a:accent4>
      <a:srgbClr val="466E87"/>
    </a:accent4>
    <a:accent5>
      <a:srgbClr val="E7B037"/>
    </a:accent5>
    <a:accent6>
      <a:srgbClr val="D4D842"/>
    </a:accent6>
    <a:hlink>
      <a:srgbClr val="466E87"/>
    </a:hlink>
    <a:folHlink>
      <a:srgbClr val="1D8D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2501</Words>
  <Application>Microsoft Macintosh PowerPoint</Application>
  <PresentationFormat>Breedbeeld</PresentationFormat>
  <Paragraphs>553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 – Parody Generation</vt:lpstr>
      <vt:lpstr>Positionering – Poetry Generation</vt:lpstr>
      <vt:lpstr>Positionering – Constrained Generation: Fine Tuning</vt:lpstr>
      <vt:lpstr>Positionering – Constrained Generation: Adapting Decoding</vt:lpstr>
      <vt:lpstr>Mijn onderzoek: Creatieve constraints voor autoregressieve modellen toegepast op parodieën </vt:lpstr>
      <vt:lpstr>Huidig onderzoek: Focus op de constraints</vt:lpstr>
      <vt:lpstr>Huidig onderzoek: Focus op de constraints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Huidig onderzoek: Rhyming Constraint</vt:lpstr>
      <vt:lpstr>Huidig onderzoek: Rhyming Constraint Toepassen</vt:lpstr>
      <vt:lpstr>Huidig onderzoek: POS-tag Constraint</vt:lpstr>
      <vt:lpstr>Huidig onderzoek: POS-tag Constraint Toepassen</vt:lpstr>
      <vt:lpstr>Huidig onderzoek: Evaluatie</vt:lpstr>
      <vt:lpstr>Verder onderzoek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2024-03-26T21:23:36Z</dcterms:modified>
</cp:coreProperties>
</file>