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8"/>
  </p:notesMasterIdLst>
  <p:handoutMasterIdLst>
    <p:handoutMasterId r:id="rId29"/>
  </p:handoutMasterIdLst>
  <p:sldIdLst>
    <p:sldId id="261" r:id="rId3"/>
    <p:sldId id="262" r:id="rId4"/>
    <p:sldId id="267" r:id="rId5"/>
    <p:sldId id="268" r:id="rId6"/>
    <p:sldId id="269" r:id="rId7"/>
    <p:sldId id="280" r:id="rId8"/>
    <p:sldId id="281" r:id="rId9"/>
    <p:sldId id="282" r:id="rId10"/>
    <p:sldId id="264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83" r:id="rId20"/>
    <p:sldId id="284" r:id="rId21"/>
    <p:sldId id="285" r:id="rId22"/>
    <p:sldId id="287" r:id="rId23"/>
    <p:sldId id="289" r:id="rId24"/>
    <p:sldId id="288" r:id="rId25"/>
    <p:sldId id="278" r:id="rId26"/>
    <p:sldId id="265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1D8DB0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3" autoAdjust="0"/>
    <p:restoredTop sz="94652"/>
  </p:normalViewPr>
  <p:slideViewPr>
    <p:cSldViewPr snapToGrid="0" snapToObjects="1">
      <p:cViewPr varScale="1">
        <p:scale>
          <a:sx n="206" d="100"/>
          <a:sy n="206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26-03-2024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26-03-2024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841B-26D5-A148-9974-F3723C7F22C3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DA3B-269F-0145-B69F-4430A10EF83F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16D7-E67B-9741-83C7-A577C3DA8ACC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BECF-12AB-B341-A39E-155CF6C0555C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34D8-18F0-4748-A1D6-358AF3BCB82B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nl-NL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3CB8-500C-2E4B-B0D3-9DC27B868875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021B-F65A-7349-ABF4-B4520E5CB143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69A7-5F50-9642-A13C-EB0042410F8D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81B8-6A75-0F46-A350-6055B3F8327A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CCB1-DBF5-174F-B799-8BB50F6A9FB6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A54FD9F-4B2B-954E-A77B-81EE79CD2FB1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4239E4-A5DD-5441-88AD-DDA6434ECD71}" type="datetime1">
              <a:rPr lang="nl-BE" smtClean="0"/>
              <a:t>26/03/2024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Computerwetenschappen - DTAI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7" y="1080000"/>
            <a:ext cx="11440411" cy="4024798"/>
          </a:xfrm>
        </p:spPr>
        <p:txBody>
          <a:bodyPr>
            <a:normAutofit/>
          </a:bodyPr>
          <a:lstStyle/>
          <a:p>
            <a:r>
              <a:rPr lang="en-US" b="1" dirty="0"/>
              <a:t>Thesis: </a:t>
            </a:r>
            <a:r>
              <a:rPr lang="nl-BE" dirty="0"/>
              <a:t>Enforcing creative constraints in autoregressive language models during generation for musical parodies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749140" cy="12366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Third Intermediate Presentation | 27.03.23</a:t>
            </a:r>
          </a:p>
          <a:p>
            <a:pPr>
              <a:spcBef>
                <a:spcPts val="400"/>
              </a:spcBef>
            </a:pPr>
            <a:r>
              <a:rPr lang="en-US" dirty="0"/>
              <a:t>Anton </a:t>
            </a:r>
            <a:r>
              <a:rPr lang="en-US" dirty="0" err="1"/>
              <a:t>Lintermans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Prof. De </a:t>
            </a:r>
            <a:r>
              <a:rPr lang="en-US" dirty="0" err="1"/>
              <a:t>Raedt</a:t>
            </a:r>
            <a:r>
              <a:rPr lang="en-US" dirty="0"/>
              <a:t> | T. Winters</a:t>
            </a: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221749" cy="446400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Hoe goed zijn huidige </a:t>
            </a:r>
            <a:r>
              <a:rPr lang="nl-NL" dirty="0" err="1"/>
              <a:t>LLM’s</a:t>
            </a:r>
            <a:r>
              <a:rPr lang="nl-NL" dirty="0"/>
              <a:t> in het generen van parodieën</a:t>
            </a:r>
          </a:p>
          <a:p>
            <a:r>
              <a:rPr lang="nl-NL" dirty="0"/>
              <a:t>Taylor Swift – “Is </a:t>
            </a:r>
            <a:r>
              <a:rPr lang="nl-NL" dirty="0" err="1"/>
              <a:t>it</a:t>
            </a:r>
            <a:r>
              <a:rPr lang="nl-NL" dirty="0"/>
              <a:t> over </a:t>
            </a:r>
            <a:r>
              <a:rPr lang="nl-NL" dirty="0" err="1"/>
              <a:t>now</a:t>
            </a:r>
            <a:r>
              <a:rPr lang="nl-NL" dirty="0"/>
              <a:t>”</a:t>
            </a:r>
          </a:p>
          <a:p>
            <a:r>
              <a:rPr lang="nl-BE" dirty="0"/>
              <a:t>“how crazy pineapple on a pizza is”</a:t>
            </a:r>
          </a:p>
          <a:p>
            <a:r>
              <a:rPr lang="nl-BE" dirty="0"/>
              <a:t>Met en zonder expliciet vermelden van constraints (EX)</a:t>
            </a:r>
            <a:endParaRPr lang="nl-NL" dirty="0"/>
          </a:p>
          <a:p>
            <a:r>
              <a:rPr lang="nl-NL" b="1" dirty="0" err="1"/>
              <a:t>ChatGPT</a:t>
            </a:r>
            <a:r>
              <a:rPr lang="nl-NL" b="1" dirty="0"/>
              <a:t> (3.5):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</a:t>
            </a:r>
            <a:r>
              <a:rPr lang="nl-NL" b="1" dirty="0"/>
              <a:t>46/59</a:t>
            </a:r>
            <a:r>
              <a:rPr lang="nl-NL" dirty="0"/>
              <a:t> lijnen gegenereerd </a:t>
            </a:r>
            <a:r>
              <a:rPr lang="nl-NL" dirty="0">
                <a:sym typeface="Wingdings" pitchFamily="2" charset="2"/>
              </a:rPr>
              <a:t> </a:t>
            </a:r>
            <a:r>
              <a:rPr lang="nl-NL" b="1" dirty="0">
                <a:sym typeface="Wingdings" pitchFamily="2" charset="2"/>
              </a:rPr>
              <a:t>18/46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1.5), </a:t>
            </a:r>
            <a:r>
              <a:rPr lang="nl-NL" b="1" dirty="0">
                <a:sym typeface="Wingdings" pitchFamily="2" charset="2"/>
              </a:rPr>
              <a:t>9/12</a:t>
            </a:r>
            <a:r>
              <a:rPr lang="nl-NL" dirty="0">
                <a:sym typeface="Wingdings" pitchFamily="2" charset="2"/>
              </a:rPr>
              <a:t> correcte rijm paren, </a:t>
            </a:r>
            <a:r>
              <a:rPr lang="nl-NL" b="1" dirty="0">
                <a:sym typeface="Wingdings" pitchFamily="2" charset="2"/>
              </a:rPr>
              <a:t>8/46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0.75)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</a:t>
            </a:r>
            <a:r>
              <a:rPr lang="nl-NL" b="1" dirty="0">
                <a:sym typeface="Wingdings" pitchFamily="2" charset="2"/>
              </a:rPr>
              <a:t>60/59</a:t>
            </a:r>
            <a:r>
              <a:rPr lang="nl-NL" dirty="0">
                <a:sym typeface="Wingdings" pitchFamily="2" charset="2"/>
              </a:rPr>
              <a:t> lijnen gegenereerd  </a:t>
            </a:r>
            <a:r>
              <a:rPr lang="nl-NL" b="1" dirty="0">
                <a:sym typeface="Wingdings" pitchFamily="2" charset="2"/>
              </a:rPr>
              <a:t>37/59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0.6),  </a:t>
            </a:r>
            <a:r>
              <a:rPr lang="nl-NL" b="1" dirty="0">
                <a:sym typeface="Wingdings" pitchFamily="2" charset="2"/>
              </a:rPr>
              <a:t>12/12</a:t>
            </a:r>
            <a:r>
              <a:rPr lang="nl-NL" dirty="0">
                <a:sym typeface="Wingdings" pitchFamily="2" charset="2"/>
              </a:rPr>
              <a:t> correcte rijm paren, </a:t>
            </a:r>
            <a:r>
              <a:rPr lang="nl-NL" b="1" dirty="0">
                <a:sym typeface="Wingdings" pitchFamily="2" charset="2"/>
              </a:rPr>
              <a:t>22/59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0.90)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de constraints</a:t>
            </a:r>
          </a:p>
        </p:txBody>
      </p:sp>
    </p:spTree>
    <p:extLst>
      <p:ext uri="{BB962C8B-B14F-4D97-AF65-F5344CB8AC3E}">
        <p14:creationId xmlns:p14="http://schemas.microsoft.com/office/powerpoint/2010/main" val="382205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6E26B0-FA39-B696-FBE0-2650511C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b="1" dirty="0"/>
              <a:t>BARD (</a:t>
            </a:r>
            <a:r>
              <a:rPr lang="nl-NL" b="1" dirty="0" err="1"/>
              <a:t>with</a:t>
            </a:r>
            <a:r>
              <a:rPr lang="nl-NL" b="1" dirty="0"/>
              <a:t> GEMINI): 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</a:t>
            </a:r>
            <a:r>
              <a:rPr lang="nl-NL" b="1" dirty="0"/>
              <a:t>57/59</a:t>
            </a:r>
            <a:r>
              <a:rPr lang="nl-NL" dirty="0"/>
              <a:t> lijnen gegenereerd </a:t>
            </a:r>
            <a:r>
              <a:rPr lang="nl-NL" dirty="0">
                <a:sym typeface="Wingdings" pitchFamily="2" charset="2"/>
              </a:rPr>
              <a:t> </a:t>
            </a:r>
            <a:r>
              <a:rPr lang="nl-NL" b="1" dirty="0">
                <a:sym typeface="Wingdings" pitchFamily="2" charset="2"/>
              </a:rPr>
              <a:t>28/57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1.23), </a:t>
            </a:r>
            <a:r>
              <a:rPr lang="nl-NL" b="1" dirty="0">
                <a:sym typeface="Wingdings" pitchFamily="2" charset="2"/>
              </a:rPr>
              <a:t>8/12</a:t>
            </a:r>
            <a:r>
              <a:rPr lang="nl-NL" dirty="0">
                <a:sym typeface="Wingdings" pitchFamily="2" charset="2"/>
              </a:rPr>
              <a:t> correct rijm paren, </a:t>
            </a:r>
            <a:r>
              <a:rPr lang="nl-NL" b="1" dirty="0">
                <a:sym typeface="Wingdings" pitchFamily="2" charset="2"/>
              </a:rPr>
              <a:t>20/57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0.87)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59/59 lijnen gegenereerd  </a:t>
            </a:r>
            <a:r>
              <a:rPr lang="nl-NL" b="1" dirty="0">
                <a:sym typeface="Wingdings" pitchFamily="2" charset="2"/>
              </a:rPr>
              <a:t>24/59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1.67), </a:t>
            </a:r>
            <a:r>
              <a:rPr lang="nl-NL" b="1" dirty="0">
                <a:sym typeface="Wingdings" pitchFamily="2" charset="2"/>
              </a:rPr>
              <a:t>7/12</a:t>
            </a:r>
            <a:r>
              <a:rPr lang="nl-NL" dirty="0">
                <a:sym typeface="Wingdings" pitchFamily="2" charset="2"/>
              </a:rPr>
              <a:t> correct rijm paren, </a:t>
            </a:r>
            <a:r>
              <a:rPr lang="nl-NL" b="1" dirty="0">
                <a:sym typeface="Wingdings" pitchFamily="2" charset="2"/>
              </a:rPr>
              <a:t>22/59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0.86)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r>
              <a:rPr lang="nl-NL" b="1" dirty="0" err="1">
                <a:sym typeface="Wingdings" pitchFamily="2" charset="2"/>
              </a:rPr>
              <a:t>Llama</a:t>
            </a:r>
            <a:r>
              <a:rPr lang="nl-NL" b="1" dirty="0">
                <a:sym typeface="Wingdings" pitchFamily="2" charset="2"/>
              </a:rPr>
              <a:t> 2 (70b chat):</a:t>
            </a:r>
          </a:p>
          <a:p>
            <a:pPr lvl="1"/>
            <a:r>
              <a:rPr lang="nl-NL" u="sng" dirty="0"/>
              <a:t>Zonder EX</a:t>
            </a:r>
            <a:r>
              <a:rPr lang="nl-NL" dirty="0"/>
              <a:t>: </a:t>
            </a:r>
            <a:r>
              <a:rPr lang="nl-NL" b="1" dirty="0"/>
              <a:t>49/59</a:t>
            </a:r>
            <a:r>
              <a:rPr lang="nl-NL" dirty="0"/>
              <a:t> lijnen gegenereerd </a:t>
            </a:r>
            <a:r>
              <a:rPr lang="nl-NL" dirty="0">
                <a:sym typeface="Wingdings" pitchFamily="2" charset="2"/>
              </a:rPr>
              <a:t> </a:t>
            </a:r>
            <a:r>
              <a:rPr lang="nl-NL" b="1" dirty="0">
                <a:sym typeface="Wingdings" pitchFamily="2" charset="2"/>
              </a:rPr>
              <a:t>23/49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1.73), </a:t>
            </a:r>
            <a:r>
              <a:rPr lang="nl-NL" b="1" dirty="0">
                <a:sym typeface="Wingdings" pitchFamily="2" charset="2"/>
              </a:rPr>
              <a:t>8/10</a:t>
            </a:r>
            <a:r>
              <a:rPr lang="nl-NL" dirty="0">
                <a:sym typeface="Wingdings" pitchFamily="2" charset="2"/>
              </a:rPr>
              <a:t> correct rijm paren, </a:t>
            </a:r>
            <a:r>
              <a:rPr lang="nl-NL" b="1" dirty="0">
                <a:sym typeface="Wingdings" pitchFamily="2" charset="2"/>
              </a:rPr>
              <a:t>24/59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0.86) </a:t>
            </a:r>
          </a:p>
          <a:p>
            <a:pPr lvl="1"/>
            <a:r>
              <a:rPr lang="nl-NL" u="sng" dirty="0">
                <a:sym typeface="Wingdings" pitchFamily="2" charset="2"/>
              </a:rPr>
              <a:t>Met EX</a:t>
            </a:r>
            <a:r>
              <a:rPr lang="nl-NL" dirty="0">
                <a:sym typeface="Wingdings" pitchFamily="2" charset="2"/>
              </a:rPr>
              <a:t>: </a:t>
            </a:r>
            <a:r>
              <a:rPr lang="nl-NL" b="1" dirty="0">
                <a:sym typeface="Wingdings" pitchFamily="2" charset="2"/>
              </a:rPr>
              <a:t>56/59</a:t>
            </a:r>
            <a:r>
              <a:rPr lang="nl-NL" dirty="0">
                <a:sym typeface="Wingdings" pitchFamily="2" charset="2"/>
              </a:rPr>
              <a:t> lijnen gegenereerd  </a:t>
            </a:r>
            <a:r>
              <a:rPr lang="nl-NL" b="1" dirty="0">
                <a:sym typeface="Wingdings" pitchFamily="2" charset="2"/>
              </a:rPr>
              <a:t>40/56</a:t>
            </a:r>
            <a:r>
              <a:rPr lang="nl-NL" dirty="0">
                <a:sym typeface="Wingdings" pitchFamily="2" charset="2"/>
              </a:rPr>
              <a:t> correct aantal lettergrepen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</a:t>
            </a:r>
            <a:r>
              <a:rPr lang="nl-NL" dirty="0" err="1">
                <a:sym typeface="Wingdings" pitchFamily="2" charset="2"/>
              </a:rPr>
              <a:t>diff</a:t>
            </a:r>
            <a:r>
              <a:rPr lang="nl-NL" dirty="0">
                <a:sym typeface="Wingdings" pitchFamily="2" charset="2"/>
              </a:rPr>
              <a:t>. 0.78), </a:t>
            </a:r>
            <a:r>
              <a:rPr lang="nl-NL" b="1" dirty="0">
                <a:sym typeface="Wingdings" pitchFamily="2" charset="2"/>
              </a:rPr>
              <a:t>9/11</a:t>
            </a:r>
            <a:r>
              <a:rPr lang="nl-NL" dirty="0">
                <a:sym typeface="Wingdings" pitchFamily="2" charset="2"/>
              </a:rPr>
              <a:t> correct rijm paren, </a:t>
            </a:r>
            <a:r>
              <a:rPr lang="nl-NL" b="1" dirty="0">
                <a:sym typeface="Wingdings" pitchFamily="2" charset="2"/>
              </a:rPr>
              <a:t>38/56</a:t>
            </a:r>
            <a:r>
              <a:rPr lang="nl-NL" dirty="0">
                <a:sym typeface="Wingdings" pitchFamily="2" charset="2"/>
              </a:rPr>
              <a:t> correct POS-tag sequenties (</a:t>
            </a:r>
            <a:r>
              <a:rPr lang="nl-NL" dirty="0" err="1">
                <a:sym typeface="Wingdings" pitchFamily="2" charset="2"/>
              </a:rPr>
              <a:t>avg</a:t>
            </a:r>
            <a:r>
              <a:rPr lang="nl-NL" dirty="0">
                <a:sym typeface="Wingdings" pitchFamily="2" charset="2"/>
              </a:rPr>
              <a:t>. sim. 0.93) </a:t>
            </a:r>
          </a:p>
          <a:p>
            <a:pPr lvl="1"/>
            <a:r>
              <a:rPr lang="nl-NL" dirty="0">
                <a:sym typeface="Wingdings" pitchFamily="2" charset="2"/>
              </a:rPr>
              <a:t>Beide al vrij grappig, goede tekst, veel van de rijmen behouden, het onderwerp goed besproken</a:t>
            </a:r>
          </a:p>
          <a:p>
            <a:pPr lvl="1"/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ED9DF15-96EE-5710-245B-76B59F85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41D2D9-08BB-FC25-5EF7-48056338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2BC2315-10A7-D10C-5C28-E5FAA01D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Huidig</a:t>
            </a:r>
            <a:r>
              <a:rPr lang="en-US" b="1" dirty="0"/>
              <a:t> </a:t>
            </a:r>
            <a:r>
              <a:rPr lang="en-US" b="1" dirty="0" err="1"/>
              <a:t>onderzoek</a:t>
            </a:r>
            <a:r>
              <a:rPr lang="en-US" b="1" dirty="0"/>
              <a:t>: </a:t>
            </a:r>
            <a:r>
              <a:rPr lang="en-US" dirty="0"/>
              <a:t>Focus op de constraints</a:t>
            </a:r>
          </a:p>
        </p:txBody>
      </p:sp>
    </p:spTree>
    <p:extLst>
      <p:ext uri="{BB962C8B-B14F-4D97-AF65-F5344CB8AC3E}">
        <p14:creationId xmlns:p14="http://schemas.microsoft.com/office/powerpoint/2010/main" val="18591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E55566C-9B0F-43E5-9A14-A8FAF080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30" y="3475744"/>
            <a:ext cx="3625976" cy="2709342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F3C8466-5997-42C3-67B7-626B4939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0841306" cy="4464000"/>
          </a:xfrm>
        </p:spPr>
        <p:txBody>
          <a:bodyPr>
            <a:normAutofit/>
          </a:bodyPr>
          <a:lstStyle/>
          <a:p>
            <a:r>
              <a:rPr lang="nl-NL" dirty="0" err="1"/>
              <a:t>Transformers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van </a:t>
            </a:r>
            <a:r>
              <a:rPr lang="nl-NL" dirty="0" err="1"/>
              <a:t>Hugging</a:t>
            </a:r>
            <a:r>
              <a:rPr lang="nl-NL" dirty="0"/>
              <a:t> Face (HF)</a:t>
            </a:r>
          </a:p>
          <a:p>
            <a:pPr lvl="1"/>
            <a:r>
              <a:rPr lang="nl-NL" dirty="0"/>
              <a:t>HF heeft bibliotheek met allerlei open source modellen</a:t>
            </a:r>
          </a:p>
          <a:p>
            <a:r>
              <a:rPr lang="nl-NL" dirty="0"/>
              <a:t>Bevatte al een </a:t>
            </a:r>
            <a:r>
              <a:rPr lang="nl-NL" dirty="0" err="1"/>
              <a:t>Constraint</a:t>
            </a:r>
            <a:r>
              <a:rPr lang="nl-NL" dirty="0"/>
              <a:t> class </a:t>
            </a:r>
            <a:r>
              <a:rPr lang="nl-NL" dirty="0">
                <a:sym typeface="Wingdings" pitchFamily="2" charset="2"/>
              </a:rPr>
              <a:t> te weinig flexibiliteit</a:t>
            </a:r>
          </a:p>
          <a:p>
            <a:r>
              <a:rPr lang="nl-NL" dirty="0">
                <a:sym typeface="Wingdings" pitchFamily="2" charset="2"/>
              </a:rPr>
              <a:t>Nieuwe </a:t>
            </a:r>
            <a:r>
              <a:rPr lang="nl-NL" dirty="0" err="1">
                <a:sym typeface="Wingdings" pitchFamily="2" charset="2"/>
              </a:rPr>
              <a:t>Constraint</a:t>
            </a:r>
            <a:r>
              <a:rPr lang="nl-NL" dirty="0">
                <a:sym typeface="Wingdings" pitchFamily="2" charset="2"/>
              </a:rPr>
              <a:t> Class gemaakt voor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search: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 err="1">
                <a:sym typeface="Wingdings" pitchFamily="2" charset="2"/>
              </a:rPr>
              <a:t>Logit</a:t>
            </a:r>
            <a:r>
              <a:rPr lang="nl-NL" dirty="0">
                <a:sym typeface="Wingdings" pitchFamily="2" charset="2"/>
              </a:rPr>
              <a:t> score aanpassen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Log </a:t>
            </a:r>
            <a:r>
              <a:rPr lang="nl-NL" dirty="0" err="1"/>
              <a:t>prob</a:t>
            </a:r>
            <a:r>
              <a:rPr lang="nl-NL" dirty="0"/>
              <a:t> som aanpassen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Stop criteria </a:t>
            </a:r>
          </a:p>
          <a:p>
            <a:r>
              <a:rPr lang="nl-NL" dirty="0"/>
              <a:t>Backtracking om </a:t>
            </a:r>
            <a:r>
              <a:rPr lang="nl-NL" dirty="0" err="1"/>
              <a:t>constraints</a:t>
            </a:r>
            <a:r>
              <a:rPr lang="nl-NL" dirty="0"/>
              <a:t> te garanderen</a:t>
            </a:r>
          </a:p>
          <a:p>
            <a:r>
              <a:rPr lang="nl-NL" dirty="0"/>
              <a:t>Lijn per lijn VS in één keer</a:t>
            </a:r>
          </a:p>
          <a:p>
            <a:pPr marL="914400" lvl="1" indent="-4572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D142FA-A8CE-54E6-D309-DAA3BE0F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3B2C7-6A0C-38B5-A78E-FC8F01A9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42AF39-926A-F91A-357F-EE43AF4D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Huidig onderzoek: </a:t>
            </a:r>
            <a:r>
              <a:rPr lang="nl-NL" dirty="0"/>
              <a:t>Toevoegen van </a:t>
            </a:r>
            <a:r>
              <a:rPr lang="nl-NL" dirty="0" err="1"/>
              <a:t>Constraints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76BD52-F709-ADE8-2AF5-CC21D2BD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271" y="1566000"/>
            <a:ext cx="1324529" cy="13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 per lijn generen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al gegenereerde parodie + de volgende lijn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Logits</a:t>
            </a:r>
            <a:r>
              <a:rPr lang="nl-NL" dirty="0"/>
              <a:t> worden niet aangepast</a:t>
            </a:r>
          </a:p>
          <a:p>
            <a:pPr lvl="1"/>
            <a:r>
              <a:rPr lang="nl-NL" dirty="0" err="1"/>
              <a:t>Beam’s</a:t>
            </a:r>
            <a:r>
              <a:rPr lang="nl-NL" dirty="0"/>
              <a:t> log </a:t>
            </a:r>
            <a:r>
              <a:rPr lang="nl-NL" dirty="0" err="1"/>
              <a:t>prob</a:t>
            </a:r>
            <a:r>
              <a:rPr lang="nl-NL" dirty="0"/>
              <a:t> som aangepast:</a:t>
            </a:r>
          </a:p>
          <a:p>
            <a:pPr lvl="2"/>
            <a:r>
              <a:rPr lang="nl-NL" dirty="0"/>
              <a:t># lettergrepen van de </a:t>
            </a:r>
            <a:r>
              <a:rPr lang="nl-NL" dirty="0" err="1"/>
              <a:t>beam</a:t>
            </a:r>
            <a:r>
              <a:rPr lang="nl-NL" dirty="0"/>
              <a:t> == het gevraagde </a:t>
            </a:r>
            <a:r>
              <a:rPr lang="nl-NL" dirty="0">
                <a:sym typeface="Wingdings" pitchFamily="2" charset="2"/>
              </a:rPr>
              <a:t> som/10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som*10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één van de </a:t>
            </a:r>
            <a:r>
              <a:rPr lang="nl-NL" dirty="0" err="1">
                <a:sym typeface="Wingdings" pitchFamily="2" charset="2"/>
              </a:rPr>
              <a:t>beams</a:t>
            </a:r>
            <a:r>
              <a:rPr lang="nl-NL" dirty="0">
                <a:sym typeface="Wingdings" pitchFamily="2" charset="2"/>
              </a:rPr>
              <a:t> het gevraagde # lettergrepen heeft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6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1 | GPT-2 | 3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1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Yeah I</a:t>
            </a:r>
            <a:br>
              <a:rPr lang="en-US" dirty="0"/>
            </a:br>
            <a:r>
              <a:rPr lang="en-US" dirty="0"/>
              <a:t>Are you sure you </a:t>
            </a:r>
            <a:r>
              <a:rPr lang="en-US" dirty="0" err="1"/>
              <a:t>wanna</a:t>
            </a:r>
            <a:br>
              <a:rPr lang="en-US" dirty="0"/>
            </a:br>
            <a:r>
              <a:rPr lang="en-US" dirty="0"/>
              <a:t>Uh-uh</a:t>
            </a:r>
            <a:br>
              <a:rPr lang="en-US" dirty="0"/>
            </a:br>
            <a:r>
              <a:rPr lang="en-US" dirty="0"/>
              <a:t>Well I guess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don´t know who </a:t>
            </a:r>
            <a:br>
              <a:rPr lang="en-US" dirty="0"/>
            </a:br>
            <a:r>
              <a:rPr lang="en-US" dirty="0"/>
              <a:t>They're all flashing and</a:t>
            </a:r>
            <a:br>
              <a:rPr lang="en-US" dirty="0"/>
            </a:br>
            <a:r>
              <a:rPr lang="en-US" dirty="0"/>
              <a:t>All I want is to see you cry</a:t>
            </a:r>
            <a:br>
              <a:rPr lang="en-US" dirty="0"/>
            </a:br>
            <a:r>
              <a:rPr lang="en-US" dirty="0"/>
              <a:t>For you to keep me from seeing</a:t>
            </a:r>
            <a:br>
              <a:rPr lang="en-US" dirty="0"/>
            </a:br>
            <a:r>
              <a:rPr lang="en-US" dirty="0"/>
              <a:t>Whoa whoa what are you talking about</a:t>
            </a:r>
            <a:br>
              <a:rPr lang="en-US" dirty="0"/>
            </a:br>
            <a:r>
              <a:rPr lang="en-US" dirty="0"/>
              <a:t>Pineapple should be off</a:t>
            </a:r>
            <a:br>
              <a:rPr lang="en-US" dirty="0"/>
            </a:br>
            <a:r>
              <a:rPr lang="en-US" dirty="0"/>
              <a:t>Ooh yeah I love you so much I</a:t>
            </a:r>
            <a:br>
              <a:rPr lang="en-US" dirty="0"/>
            </a:br>
            <a:r>
              <a:rPr lang="en-US" dirty="0"/>
              <a:t>On the roof of my head and</a:t>
            </a:r>
            <a:br>
              <a:rPr lang="en-US" dirty="0"/>
            </a:br>
            <a:r>
              <a:rPr lang="en-US" dirty="0"/>
              <a:t>Hey I </a:t>
            </a:r>
            <a:r>
              <a:rPr lang="en-US" dirty="0" err="1"/>
              <a:t>wanna</a:t>
            </a:r>
            <a:r>
              <a:rPr lang="en-US" dirty="0"/>
              <a:t> see your face (Come run</a:t>
            </a:r>
            <a:br>
              <a:rPr lang="en-US" dirty="0"/>
            </a:br>
            <a:r>
              <a:rPr lang="en-US" dirty="0"/>
              <a:t>Parody is an art form that uses a</a:t>
            </a:r>
            <a:br>
              <a:rPr lang="en-US" dirty="0"/>
            </a:br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20554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D288603-303F-0724-CCF3-141C085F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Tekst in één keer generen</a:t>
            </a:r>
          </a:p>
          <a:p>
            <a:r>
              <a:rPr lang="nl-NL" dirty="0"/>
              <a:t>Gebruikt meer memory</a:t>
            </a:r>
          </a:p>
          <a:p>
            <a:r>
              <a:rPr lang="nl-NL" dirty="0"/>
              <a:t>Prompt:</a:t>
            </a:r>
          </a:p>
          <a:p>
            <a:pPr lvl="1"/>
            <a:r>
              <a:rPr lang="nl-NL" dirty="0"/>
              <a:t>Context + nieuw onderwerp + (originele tekst)</a:t>
            </a:r>
          </a:p>
          <a:p>
            <a:r>
              <a:rPr lang="nl-NL" dirty="0" err="1"/>
              <a:t>Constraint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Als de huidige lijn &gt;= # lettergrepen heeft </a:t>
            </a:r>
            <a:r>
              <a:rPr lang="nl-NL" dirty="0">
                <a:sym typeface="Wingdings" pitchFamily="2" charset="2"/>
              </a:rPr>
              <a:t> ‘\n’ token geforceerd</a:t>
            </a:r>
            <a:endParaRPr lang="nl-NL" dirty="0"/>
          </a:p>
          <a:p>
            <a:pPr lvl="1"/>
            <a:r>
              <a:rPr lang="nl-NL" dirty="0"/>
              <a:t>Beam score aangepast:</a:t>
            </a:r>
          </a:p>
          <a:p>
            <a:pPr lvl="2"/>
            <a:r>
              <a:rPr lang="nl-NL" dirty="0">
                <a:sym typeface="Wingdings" pitchFamily="2" charset="2"/>
              </a:rPr>
              <a:t># lettergrepen van de </a:t>
            </a:r>
            <a:r>
              <a:rPr lang="nl-NL" dirty="0" err="1">
                <a:sym typeface="Wingdings" pitchFamily="2" charset="2"/>
              </a:rPr>
              <a:t>beam</a:t>
            </a:r>
            <a:r>
              <a:rPr lang="nl-NL" dirty="0">
                <a:sym typeface="Wingdings" pitchFamily="2" charset="2"/>
              </a:rPr>
              <a:t> &gt; het gevraagde  som*1.1</a:t>
            </a:r>
          </a:p>
          <a:p>
            <a:pPr lvl="1"/>
            <a:r>
              <a:rPr lang="nl-NL" dirty="0">
                <a:sym typeface="Wingdings" pitchFamily="2" charset="2"/>
              </a:rPr>
              <a:t>Generatie stopt als alle lijnen met het gevraagde # lettergrepen gegenereerd zijn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2E83D0-98F2-725C-37AD-F7A9F59D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1256A1-BFBE-9BE1-93E4-20ACD8C4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854D7-1AE3-F228-A4E5-6F63AEB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1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26263D6-814D-E57A-AB89-B2ABCA69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Origineel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594B7-B2F6-ECDD-D41B-2D5DAC3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 Is it?)</a:t>
            </a:r>
            <a:br>
              <a:rPr lang="en-US" dirty="0"/>
            </a:br>
            <a:r>
              <a:rPr lang="en-US" dirty="0"/>
              <a:t>Uh-huh</a:t>
            </a:r>
            <a:br>
              <a:rPr lang="en-US" dirty="0"/>
            </a:br>
            <a:r>
              <a:rPr lang="en-US" dirty="0"/>
              <a:t>(Is it? Is it?)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Think I didn't see you?</a:t>
            </a:r>
            <a:br>
              <a:rPr lang="en-US" dirty="0"/>
            </a:br>
            <a:r>
              <a:rPr lang="en-US" dirty="0"/>
              <a:t>There were </a:t>
            </a:r>
            <a:r>
              <a:rPr lang="en-US" dirty="0" err="1"/>
              <a:t>flashin</a:t>
            </a:r>
            <a:r>
              <a:rPr lang="en-US" dirty="0"/>
              <a:t>' lights</a:t>
            </a:r>
            <a:br>
              <a:rPr lang="en-US" dirty="0"/>
            </a:br>
            <a:r>
              <a:rPr lang="en-US" dirty="0"/>
              <a:t>At least I had the decency</a:t>
            </a:r>
            <a:br>
              <a:rPr lang="en-US" dirty="0"/>
            </a:br>
            <a:r>
              <a:rPr lang="en-US" dirty="0"/>
              <a:t>To keep my nights out of sight</a:t>
            </a:r>
            <a:br>
              <a:rPr lang="en-US" dirty="0"/>
            </a:br>
            <a:r>
              <a:rPr lang="en-US" dirty="0"/>
              <a:t>Only rumors 'bout my hips and thighs</a:t>
            </a:r>
            <a:br>
              <a:rPr lang="en-US" dirty="0"/>
            </a:br>
            <a:r>
              <a:rPr lang="en-US" dirty="0"/>
              <a:t>And my whispered sighs</a:t>
            </a:r>
            <a:br>
              <a:rPr lang="en-US" dirty="0"/>
            </a:br>
            <a:r>
              <a:rPr lang="en-US" dirty="0"/>
              <a:t>Oh, Lord, I think about </a:t>
            </a:r>
            <a:r>
              <a:rPr lang="en-US" dirty="0" err="1"/>
              <a:t>jumpin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Off of very tall somethings</a:t>
            </a:r>
            <a:br>
              <a:rPr lang="en-US" dirty="0"/>
            </a:br>
            <a:r>
              <a:rPr lang="en-US" dirty="0"/>
              <a:t>Just to see you come </a:t>
            </a:r>
            <a:r>
              <a:rPr lang="en-US" dirty="0" err="1"/>
              <a:t>runnin</a:t>
            </a:r>
            <a:r>
              <a:rPr lang="en-US" dirty="0"/>
              <a:t>' (</a:t>
            </a:r>
            <a:r>
              <a:rPr lang="en-US" dirty="0" err="1"/>
              <a:t>Runnin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And say the one thing I've been wanting, but no</a:t>
            </a:r>
            <a:br>
              <a:rPr lang="en-US" dirty="0"/>
            </a:br>
            <a:r>
              <a:rPr lang="en-US" dirty="0"/>
              <a:t>…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07E70A0-97C6-CF6B-BA23-341C986B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Oplossing</a:t>
            </a:r>
            <a:r>
              <a:rPr lang="en-US" dirty="0"/>
              <a:t> 2 | GPT-2 | 2 beams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94271A-79A7-D778-681E-8AC09F0F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201561-A237-2CA1-0D6A-DEA7015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46D607A-9B3D-58B0-3525-5F6CCE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Oplossing 2</a:t>
            </a:r>
            <a:endParaRPr lang="en-US" dirty="0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40F85C12-A3E7-46ED-F685-C8F0C7874057}"/>
              </a:ext>
            </a:extLst>
          </p:cNvPr>
          <p:cNvSpPr txBox="1">
            <a:spLocks/>
          </p:cNvSpPr>
          <p:nvPr/>
        </p:nvSpPr>
        <p:spPr>
          <a:xfrm>
            <a:off x="6194427" y="2263816"/>
            <a:ext cx="5421575" cy="3837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br>
              <a:rPr lang="en-US" dirty="0"/>
            </a:br>
            <a:r>
              <a:rPr lang="en-US" dirty="0"/>
              <a:t>[Post-Chorus]</a:t>
            </a:r>
            <a:br>
              <a:rPr lang="en-US" dirty="0"/>
            </a:br>
            <a:r>
              <a:rPr lang="en-US" dirty="0"/>
              <a:t>I've got</a:t>
            </a:r>
            <a:br>
              <a:rPr lang="en-US" dirty="0"/>
            </a:br>
            <a:r>
              <a:rPr lang="en-US" dirty="0"/>
              <a:t>a lot to say to you</a:t>
            </a:r>
            <a:br>
              <a:rPr lang="en-US" dirty="0"/>
            </a:br>
            <a:r>
              <a:rPr lang="en-US" dirty="0"/>
              <a:t>But I</a:t>
            </a:r>
            <a:br>
              <a:rPr lang="en-US" dirty="0"/>
            </a:br>
            <a:r>
              <a:rPr lang="en-US" dirty="0"/>
              <a:t>can't say it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en-US" dirty="0"/>
              <a:t>[Bridge]</a:t>
            </a:r>
            <a:br>
              <a:rPr lang="en-US" dirty="0"/>
            </a:br>
            <a:r>
              <a:rPr lang="en-US" dirty="0"/>
              <a:t>Because I don't know</a:t>
            </a:r>
            <a:br>
              <a:rPr lang="en-US" dirty="0"/>
            </a:br>
            <a:r>
              <a:rPr lang="en-US" dirty="0"/>
              <a:t>What you're </a:t>
            </a:r>
            <a:r>
              <a:rPr lang="en-US" dirty="0" err="1"/>
              <a:t>thinkin</a:t>
            </a:r>
            <a:r>
              <a:rPr lang="en-US" dirty="0"/>
              <a:t>', but</a:t>
            </a:r>
            <a:br>
              <a:rPr lang="en-US" dirty="0"/>
            </a:br>
            <a:r>
              <a:rPr lang="en-US" dirty="0"/>
              <a:t>It's not like I'm </a:t>
            </a:r>
            <a:r>
              <a:rPr lang="en-US" dirty="0" err="1"/>
              <a:t>talkin</a:t>
            </a:r>
            <a:r>
              <a:rPr lang="en-US" dirty="0"/>
              <a:t>'. I can</a:t>
            </a:r>
            <a:br>
              <a:rPr lang="en-US" dirty="0"/>
            </a:br>
            <a:r>
              <a:rPr lang="en-US" dirty="0"/>
              <a:t>tell you that I love you and</a:t>
            </a:r>
            <a:br>
              <a:rPr lang="en-US" dirty="0"/>
            </a:br>
            <a:r>
              <a:rPr lang="en-US" dirty="0"/>
              <a:t>You're my best friend but I just can’t</a:t>
            </a:r>
            <a:br>
              <a:rPr lang="en-US" dirty="0"/>
            </a:br>
            <a:r>
              <a:rPr lang="en-US" dirty="0"/>
              <a:t>Say it because I</a:t>
            </a:r>
            <a:br>
              <a:rPr lang="en-US" dirty="0"/>
            </a:br>
            <a:r>
              <a:rPr lang="en-US" dirty="0"/>
              <a:t>don't want to hurt your feelings</a:t>
            </a:r>
            <a:br>
              <a:rPr lang="en-US" dirty="0"/>
            </a:br>
            <a:r>
              <a:rPr lang="en-US" dirty="0"/>
              <a:t>Or make you feel bad for me</a:t>
            </a:r>
            <a:br>
              <a:rPr lang="en-US" dirty="0"/>
            </a:br>
            <a:r>
              <a:rPr lang="en-US" dirty="0"/>
              <a:t>So I'll just tell you what I really</a:t>
            </a:r>
            <a:br>
              <a:rPr lang="en-US" dirty="0"/>
            </a:br>
            <a:r>
              <a:rPr lang="en-US" dirty="0"/>
              <a:t>Want to do to make it up to </a:t>
            </a:r>
            <a:r>
              <a:rPr lang="en-US" dirty="0" err="1"/>
              <a:t>ya</a:t>
            </a:r>
            <a:r>
              <a:rPr lang="en-US" dirty="0"/>
              <a:t> (I want</a:t>
            </a:r>
          </a:p>
        </p:txBody>
      </p:sp>
    </p:spTree>
    <p:extLst>
      <p:ext uri="{BB962C8B-B14F-4D97-AF65-F5344CB8AC3E}">
        <p14:creationId xmlns:p14="http://schemas.microsoft.com/office/powerpoint/2010/main" val="5973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372DB2E-EA25-5B36-4E6C-183340EC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Oplossing 1: </a:t>
            </a:r>
          </a:p>
          <a:p>
            <a:pPr lvl="1"/>
            <a:r>
              <a:rPr lang="nl-NL" dirty="0"/>
              <a:t>53/58 lijnen </a:t>
            </a:r>
            <a:r>
              <a:rPr lang="nl-NL" dirty="0">
                <a:sym typeface="Wingdings" pitchFamily="2" charset="2"/>
              </a:rPr>
              <a:t> correct # lettergrepen, andere hadden één te veel/weinig</a:t>
            </a:r>
          </a:p>
          <a:p>
            <a:pPr lvl="2"/>
            <a:r>
              <a:rPr lang="nl-NL" dirty="0">
                <a:sym typeface="Wingdings" pitchFamily="2" charset="2"/>
              </a:rPr>
              <a:t>= 0.09 lettergreep gemiddeld verschil</a:t>
            </a:r>
          </a:p>
          <a:p>
            <a:pPr lvl="1"/>
            <a:r>
              <a:rPr lang="nl-NL" dirty="0">
                <a:sym typeface="Wingdings" pitchFamily="2" charset="2"/>
              </a:rPr>
              <a:t>Onderwerp van parodie weinig aangeraakt</a:t>
            </a:r>
          </a:p>
          <a:p>
            <a:pPr lvl="1"/>
            <a:r>
              <a:rPr lang="nl-NL" dirty="0"/>
              <a:t>Vaak niet complete verse</a:t>
            </a:r>
          </a:p>
          <a:p>
            <a:r>
              <a:rPr lang="nl-NL" dirty="0"/>
              <a:t>Oplossing 2:</a:t>
            </a:r>
          </a:p>
          <a:p>
            <a:pPr lvl="1"/>
            <a:r>
              <a:rPr lang="nl-NL" dirty="0"/>
              <a:t>14/14 lijnen </a:t>
            </a:r>
            <a:r>
              <a:rPr lang="nl-NL" dirty="0">
                <a:sym typeface="Wingdings" pitchFamily="2" charset="2"/>
              </a:rPr>
              <a:t> correct # lettergrepen</a:t>
            </a:r>
          </a:p>
          <a:p>
            <a:pPr lvl="1"/>
            <a:r>
              <a:rPr lang="nl-NL" dirty="0">
                <a:sym typeface="Wingdings" pitchFamily="2" charset="2"/>
              </a:rPr>
              <a:t>Onderwerp niet aangehaald</a:t>
            </a:r>
          </a:p>
          <a:p>
            <a:pPr lvl="1"/>
            <a:r>
              <a:rPr lang="nl-NL" dirty="0">
                <a:sym typeface="Wingdings" pitchFamily="2" charset="2"/>
              </a:rPr>
              <a:t>Veel groter memory gebruik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F4F8FE-47FC-A3C5-75C6-6AE81BD4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50CBBC-3470-588F-CB5A-56287533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39ED6A-D22B-E591-4BD8-56E830A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Syllable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| Discussie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Zelfde oplossing voor lijn per lijn &amp; in één keer </a:t>
            </a:r>
          </a:p>
          <a:p>
            <a:r>
              <a:rPr lang="nl-NL" dirty="0"/>
              <a:t>Focus enkel op eindrijm</a:t>
            </a:r>
          </a:p>
          <a:p>
            <a:r>
              <a:rPr lang="nl-NL" dirty="0"/>
              <a:t>Drie verschillende vormen van rijmen:</a:t>
            </a:r>
          </a:p>
          <a:p>
            <a:pPr lvl="1"/>
            <a:r>
              <a:rPr lang="nl-NL" dirty="0"/>
              <a:t>Perfect rijm: de laatste lettergreep is exact hetzelfde</a:t>
            </a:r>
          </a:p>
          <a:p>
            <a:pPr lvl="1"/>
            <a:r>
              <a:rPr lang="nl-NL" dirty="0"/>
              <a:t>Bijna perfecte rijm: de laatste lettergreep is ongeveer hetzelfde </a:t>
            </a:r>
          </a:p>
          <a:p>
            <a:pPr lvl="1"/>
            <a:r>
              <a:rPr lang="nl-NL" dirty="0"/>
              <a:t>Assonant rijm: enkel de klinkers komen overeen</a:t>
            </a:r>
          </a:p>
          <a:p>
            <a:r>
              <a:rPr lang="nl-NL" dirty="0"/>
              <a:t>Strikt toepassen van rijm VS suggereren van rijm</a:t>
            </a:r>
          </a:p>
          <a:p>
            <a:pPr lvl="1"/>
            <a:r>
              <a:rPr lang="nl-NL" dirty="0"/>
              <a:t>Strikt toepassen van rijm: # lettergrepen voor rijmwoord vast leggen</a:t>
            </a:r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6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616001" cy="4464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endParaRPr lang="nl-NL" dirty="0"/>
          </a:p>
          <a:p>
            <a:pPr marL="457200" indent="-457200">
              <a:buAutoNum type="arabicPeriod"/>
            </a:pPr>
            <a:r>
              <a:rPr lang="nl-NL" b="1" dirty="0"/>
              <a:t>Voorbereiding</a:t>
            </a:r>
          </a:p>
          <a:p>
            <a:pPr marL="914400" lvl="1" indent="-457200">
              <a:buFont typeface="Arial"/>
              <a:buAutoNum type="arabicPeriod"/>
            </a:pPr>
            <a:r>
              <a:rPr lang="nl-NL" dirty="0"/>
              <a:t>De rijm structuur van het originele lied opmeten</a:t>
            </a:r>
          </a:p>
          <a:p>
            <a:pPr marL="914400" lvl="1" indent="-457200">
              <a:buAutoNum type="arabicPeriod"/>
            </a:pPr>
            <a:r>
              <a:rPr lang="nl-NL" dirty="0"/>
              <a:t>Lijn moet rijmen op een vorige lijn, waarvan het </a:t>
            </a:r>
            <a:r>
              <a:rPr lang="nl-NL" dirty="0">
                <a:sym typeface="Wingdings" pitchFamily="2" charset="2"/>
              </a:rPr>
              <a:t>laatste woord het rijm woord wordt</a:t>
            </a:r>
          </a:p>
          <a:p>
            <a:pPr marL="914400" lvl="1" indent="-457200">
              <a:buAutoNum type="arabicPeriod"/>
            </a:pPr>
            <a:r>
              <a:rPr lang="nl-NL" dirty="0">
                <a:sym typeface="Wingdings" pitchFamily="2" charset="2"/>
              </a:rPr>
              <a:t>De mogelijke rijm woorden worden geselecteerd</a:t>
            </a:r>
          </a:p>
          <a:p>
            <a:pPr marL="457200" indent="-457200">
              <a:buAutoNum type="arabicPeriod"/>
            </a:pPr>
            <a:r>
              <a:rPr lang="nl-NL" b="1" dirty="0">
                <a:sym typeface="Wingdings" pitchFamily="2" charset="2"/>
              </a:rPr>
              <a:t>Generatie</a:t>
            </a:r>
          </a:p>
          <a:p>
            <a:pPr marL="914400" lvl="1" indent="-457200">
              <a:buAutoNum type="arabicPeriod"/>
            </a:pPr>
            <a:r>
              <a:rPr lang="nl-NL" dirty="0"/>
              <a:t>Bij elke lijn wordt er gekeken wanneer het laatste woord kan toegevoegd worden</a:t>
            </a:r>
          </a:p>
          <a:p>
            <a:pPr marL="914400" lvl="1" indent="-457200">
              <a:buAutoNum type="arabicPeriod"/>
            </a:pPr>
            <a:r>
              <a:rPr lang="nl-NL" dirty="0"/>
              <a:t>Wanneer mogelijk worden de k-beste rijm woorden hun score </a:t>
            </a:r>
            <a:r>
              <a:rPr lang="nl-NL" dirty="0" err="1"/>
              <a:t>geboost</a:t>
            </a:r>
            <a:endParaRPr lang="nl-NL" dirty="0"/>
          </a:p>
          <a:p>
            <a:pPr marL="914400" lvl="1" indent="-457200">
              <a:buAutoNum type="arabicPeriod"/>
            </a:pPr>
            <a:r>
              <a:rPr lang="nl-NL" dirty="0"/>
              <a:t>Als er een rijm woord geselecteerd is, zal enkel dit worden verder gegenereerd</a:t>
            </a:r>
          </a:p>
          <a:p>
            <a:pPr marL="457200" indent="-457200">
              <a:buAutoNum type="arabicPeriod"/>
            </a:pPr>
            <a:r>
              <a:rPr lang="nl-NL" b="1" dirty="0"/>
              <a:t>Controle</a:t>
            </a:r>
            <a:r>
              <a:rPr lang="nl-NL" dirty="0"/>
              <a:t>		</a:t>
            </a:r>
          </a:p>
          <a:p>
            <a:pPr marL="914400" lvl="1" indent="-457200">
              <a:buAutoNum type="arabicPeriod"/>
            </a:pPr>
            <a:r>
              <a:rPr lang="nl-NL" dirty="0"/>
              <a:t>De </a:t>
            </a:r>
            <a:r>
              <a:rPr lang="nl-NL" dirty="0" err="1"/>
              <a:t>beams</a:t>
            </a:r>
            <a:r>
              <a:rPr lang="nl-NL" dirty="0"/>
              <a:t> die rijmen worden geprefereerd </a:t>
            </a:r>
          </a:p>
          <a:p>
            <a:pPr marL="914400" lvl="1" indent="-457200">
              <a:buAutoNum type="arabicPeriod"/>
            </a:pPr>
            <a:r>
              <a:rPr lang="nl-NL" dirty="0"/>
              <a:t>Als geen rijm aanwezig is, backtracking naar midden van lijn </a:t>
            </a:r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 err="1"/>
              <a:t>Rhyming</a:t>
            </a:r>
            <a:r>
              <a:rPr lang="nl-NL" dirty="0"/>
              <a:t>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54C0F6D-E66F-564A-B701-90595B47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23" y="1048027"/>
            <a:ext cx="5190353" cy="12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4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LLM’s houden zich niet altijd aan de regels voor creative text</a:t>
            </a:r>
          </a:p>
          <a:p>
            <a:r>
              <a:rPr lang="nl-BE" b="1" dirty="0"/>
              <a:t>ChatGPT (3.5):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sun on dough,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Crazy dance of pineapple </a:t>
            </a:r>
            <a:r>
              <a:rPr lang="nl-BE" dirty="0"/>
              <a:t>(7)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 dreams take flight </a:t>
            </a:r>
            <a:r>
              <a:rPr lang="nl-BE" dirty="0"/>
              <a:t>(5) </a:t>
            </a:r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Golden waves of heat, </a:t>
            </a:r>
            <a:r>
              <a:rPr lang="nl-BE" dirty="0"/>
              <a:t>(5)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Pineapple dances wild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Pizza's sweet embracecd </a:t>
            </a:r>
            <a:r>
              <a:rPr lang="nl-BE" dirty="0"/>
              <a:t>(5) </a:t>
            </a:r>
            <a:endParaRPr lang="nl-BE" b="1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42FF1A0-862B-6893-340F-9D2FF4E7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726" y="2649492"/>
            <a:ext cx="2264274" cy="2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5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5D957F36-45E6-9225-91FC-50E3511D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Zelfde oplossing voor lijn per lijn &amp; in één keer </a:t>
                </a:r>
              </a:p>
              <a:p>
                <a:r>
                  <a:rPr lang="nl-NL" dirty="0"/>
                  <a:t>Doel: de lijnen van parodie hebben zelfde POS-tag sequentie als origineel</a:t>
                </a:r>
              </a:p>
              <a:p>
                <a:r>
                  <a:rPr lang="nl-NL" dirty="0"/>
                  <a:t>Gebruiken de simpelste universele tag set</a:t>
                </a:r>
              </a:p>
              <a:p>
                <a:pPr lvl="1"/>
                <a:r>
                  <a:rPr lang="nl-NL" dirty="0"/>
                  <a:t>Maakt geen onderscheid tussen tijden van werkwoorden</a:t>
                </a:r>
              </a:p>
              <a:p>
                <a:r>
                  <a:rPr lang="nl-NL" dirty="0"/>
                  <a:t> Gelijkenis meten tussen de POS-tag sequenties:</a:t>
                </a:r>
              </a:p>
              <a:p>
                <a:pPr lvl="1"/>
                <a:r>
                  <a:rPr lang="nl-NL" dirty="0"/>
                  <a:t>Euclidische afstand nemen</a:t>
                </a:r>
              </a:p>
              <a:p>
                <a:pPr lvl="1"/>
                <a:r>
                  <a:rPr lang="nl-NL" dirty="0"/>
                  <a:t>DTW afstand nemen</a:t>
                </a:r>
              </a:p>
              <a:p>
                <a:pPr lvl="2"/>
                <a:r>
                  <a:rPr lang="nl-NL" dirty="0"/>
                  <a:t>Gelijkenis =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𝑑𝑡𝑤𝐷𝑖𝑠𝑡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/(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𝑠𝑒𝑞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3"/>
                <a:r>
                  <a:rPr lang="nl-NL" dirty="0"/>
                  <a:t>Gelijkenis voorbeeld = 0.88 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5D957F36-45E6-9225-91FC-50E3511D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5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709BBE2-6255-5C53-A7CD-BC3FC72E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292" y="4067775"/>
            <a:ext cx="3762708" cy="18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3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Voorbereiding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POS-tag sequentie per originele lijn wordt gemaakt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Generatie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k-beste volgende tokens worden genomen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Voor elke token wordt gekeken welke pos-tag ze zouden toevoegen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Als de gelijkenis t.o.v. ervoor verbeterd wordt die token </a:t>
            </a:r>
            <a:r>
              <a:rPr lang="nl-NL" dirty="0" err="1"/>
              <a:t>geboost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b="1" dirty="0"/>
              <a:t>Controle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De </a:t>
            </a:r>
            <a:r>
              <a:rPr lang="nl-NL" dirty="0" err="1"/>
              <a:t>beam</a:t>
            </a:r>
            <a:r>
              <a:rPr lang="nl-NL" dirty="0"/>
              <a:t> met de betere pos-tag sequentie wordt geprefereerd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POS-tag </a:t>
            </a:r>
            <a:r>
              <a:rPr lang="nl-NL" dirty="0" err="1"/>
              <a:t>Constraint</a:t>
            </a:r>
            <a:r>
              <a:rPr lang="nl-NL" dirty="0"/>
              <a:t> Toepassen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31C801-0FE6-6C3C-69E4-217A3403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23" y="1048027"/>
            <a:ext cx="5190353" cy="12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Paar foutjes in de code</a:t>
            </a:r>
          </a:p>
          <a:p>
            <a:r>
              <a:rPr lang="nl-NL" dirty="0"/>
              <a:t>Gebruikt veel geheugen, zeker met grotere modellen</a:t>
            </a:r>
          </a:p>
          <a:p>
            <a:r>
              <a:rPr lang="nl-NL" dirty="0"/>
              <a:t>Zinnen lijken soms teveel afgekapt </a:t>
            </a:r>
            <a:r>
              <a:rPr lang="nl-NL" dirty="0">
                <a:sym typeface="Wingdings" pitchFamily="2" charset="2"/>
              </a:rPr>
              <a:t> proberen oplossen met prompt engineering</a:t>
            </a:r>
          </a:p>
          <a:p>
            <a:pPr lvl="1"/>
            <a:r>
              <a:rPr lang="nl-NL" i="1" dirty="0" err="1">
                <a:sym typeface="Wingdings" pitchFamily="2" charset="2"/>
              </a:rPr>
              <a:t>when</a:t>
            </a:r>
            <a:r>
              <a:rPr lang="nl-NL" i="1" dirty="0">
                <a:sym typeface="Wingdings" pitchFamily="2" charset="2"/>
              </a:rPr>
              <a:t> I </a:t>
            </a:r>
            <a:r>
              <a:rPr lang="nl-NL" i="1" dirty="0" err="1">
                <a:sym typeface="Wingdings" pitchFamily="2" charset="2"/>
              </a:rPr>
              <a:t>told</a:t>
            </a:r>
            <a:r>
              <a:rPr lang="nl-NL" i="1" dirty="0">
                <a:sym typeface="Wingdings" pitchFamily="2" charset="2"/>
              </a:rPr>
              <a:t> </a:t>
            </a:r>
            <a:r>
              <a:rPr lang="nl-NL" i="1" dirty="0" err="1">
                <a:sym typeface="Wingdings" pitchFamily="2" charset="2"/>
              </a:rPr>
              <a:t>you</a:t>
            </a:r>
            <a:r>
              <a:rPr lang="nl-NL" i="1" dirty="0">
                <a:sym typeface="Wingdings" pitchFamily="2" charset="2"/>
              </a:rPr>
              <a:t> I was a</a:t>
            </a:r>
          </a:p>
          <a:p>
            <a:r>
              <a:rPr lang="nl-NL" dirty="0"/>
              <a:t>Rijm woorden zijn soms nogal onverwacht</a:t>
            </a:r>
          </a:p>
          <a:p>
            <a:pPr lvl="1"/>
            <a:r>
              <a:rPr lang="nl-NL" i="1" dirty="0"/>
              <a:t>Got a story </a:t>
            </a:r>
            <a:r>
              <a:rPr lang="nl-NL" i="1" dirty="0" err="1"/>
              <a:t>tokuyama</a:t>
            </a:r>
            <a:r>
              <a:rPr lang="nl-NL" i="1" dirty="0"/>
              <a:t> (rijmt met a)</a:t>
            </a:r>
          </a:p>
          <a:p>
            <a:endParaRPr lang="nl-NL" i="1" dirty="0">
              <a:sym typeface="Wingdings" pitchFamily="2" charset="2"/>
            </a:endParaRPr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Problemen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9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D957F36-45E6-9225-91FC-50E3511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# lijnen en paragrafen correct?</a:t>
            </a:r>
          </a:p>
          <a:p>
            <a:r>
              <a:rPr lang="nl-NL" dirty="0"/>
              <a:t># lettergrepen per lijn correct?</a:t>
            </a:r>
          </a:p>
          <a:p>
            <a:r>
              <a:rPr lang="nl-NL" dirty="0"/>
              <a:t>Correcte eindrijm?</a:t>
            </a:r>
          </a:p>
          <a:p>
            <a:r>
              <a:rPr lang="nl-NL" dirty="0"/>
              <a:t>Correcte POS-tag sequentie?</a:t>
            </a:r>
          </a:p>
          <a:p>
            <a:r>
              <a:rPr lang="nl-NL" dirty="0" err="1"/>
              <a:t>Perplexity</a:t>
            </a:r>
            <a:endParaRPr lang="nl-NL" dirty="0"/>
          </a:p>
          <a:p>
            <a:r>
              <a:rPr lang="nl-NL" dirty="0"/>
              <a:t>Overlap met originele song</a:t>
            </a:r>
          </a:p>
          <a:p>
            <a:r>
              <a:rPr lang="nl-NL" dirty="0" err="1"/>
              <a:t>Repetition</a:t>
            </a:r>
            <a:r>
              <a:rPr lang="nl-NL" dirty="0"/>
              <a:t> score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2AE155-BA44-632D-7929-B935A78B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E4B0DC-9E9A-589C-0F49-7E62AD83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9A1A93-DA15-6CCA-3099-EA5C0AE1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Huidig onderzoek: </a:t>
            </a:r>
            <a:r>
              <a:rPr lang="nl-NL" dirty="0"/>
              <a:t>Evaluatie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2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2DD4878-C86C-AD15-837A-E2BE623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Fine tunen van de hyperparameters</a:t>
            </a:r>
          </a:p>
          <a:p>
            <a:r>
              <a:rPr lang="nl-NL" dirty="0"/>
              <a:t>Optimaliseren van algoritme </a:t>
            </a:r>
          </a:p>
          <a:p>
            <a:pPr lvl="1"/>
            <a:r>
              <a:rPr lang="nl-NL" dirty="0"/>
              <a:t>Voor betere rijm resultaten te bereiken </a:t>
            </a:r>
            <a:r>
              <a:rPr lang="nl-NL" dirty="0">
                <a:sym typeface="Wingdings" pitchFamily="2" charset="2"/>
              </a:rPr>
              <a:t> bij slecht resultaat lijn opnieuw doen</a:t>
            </a:r>
          </a:p>
          <a:p>
            <a:pPr lvl="1"/>
            <a:r>
              <a:rPr lang="nl-NL" dirty="0">
                <a:sym typeface="Wingdings" pitchFamily="2" charset="2"/>
              </a:rPr>
              <a:t>Laatste kleine fouten doen</a:t>
            </a:r>
          </a:p>
          <a:p>
            <a:r>
              <a:rPr lang="nl-NL" dirty="0"/>
              <a:t>De verschillende modellen op de techniek vergelijken</a:t>
            </a:r>
          </a:p>
          <a:p>
            <a:r>
              <a:rPr lang="nl-NL" dirty="0"/>
              <a:t>Een menselijke enquête doen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8C1C5-F8E7-79F3-BE36-B2857884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EF9E6C-B6B3-7B90-0D73-DAA470A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D92256-FD76-E108-320D-43A0CEC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b="1" dirty="0"/>
              <a:t>Verder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08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FF7A986-C092-BFE7-596C-1051E75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AEAB7DB-BFCA-8E16-331A-DFF48B8F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1B1904-7BC3-9542-2E79-497F5C35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nl-NL" sz="1800" dirty="0"/>
          </a:p>
          <a:p>
            <a:pPr lvl="1"/>
            <a:endParaRPr lang="nl-NL" sz="180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A3EA626-5665-AB09-A59C-C86A0175DE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6000" y="1656000"/>
            <a:ext cx="11041200" cy="4464000"/>
          </a:xfrm>
        </p:spPr>
        <p:txBody>
          <a:bodyPr>
            <a:normAutofit/>
          </a:bodyPr>
          <a:lstStyle/>
          <a:p>
            <a:r>
              <a:rPr lang="nl-BE" sz="1800" b="1" dirty="0"/>
              <a:t>March:</a:t>
            </a:r>
          </a:p>
          <a:p>
            <a:pPr lvl="1"/>
            <a:r>
              <a:rPr lang="nl-BE" sz="1800" dirty="0"/>
              <a:t>Fine tune hyperparameters </a:t>
            </a:r>
          </a:p>
          <a:p>
            <a:pPr lvl="1"/>
            <a:r>
              <a:rPr lang="nl-BE" sz="1800" dirty="0"/>
              <a:t>Evaluate different models and approaches</a:t>
            </a:r>
          </a:p>
          <a:p>
            <a:r>
              <a:rPr lang="nl-BE" sz="1800" b="1" dirty="0"/>
              <a:t>April: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Launch human survey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Optimize algorithm and clean up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Start </a:t>
            </a:r>
            <a:r>
              <a:rPr lang="nl-BE" sz="1800" b="1" dirty="0"/>
              <a:t>writing 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Make poster about thesis</a:t>
            </a:r>
          </a:p>
          <a:p>
            <a:r>
              <a:rPr lang="nl-BE" sz="1800" b="1" dirty="0"/>
              <a:t>May:</a:t>
            </a:r>
            <a:endParaRPr lang="nl-B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1800" dirty="0"/>
              <a:t>Full focus on writing and finishing thesis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21229E-8101-C29D-AE9D-A0A36B5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62000"/>
            <a:ext cx="11041200" cy="1152000"/>
          </a:xfrm>
        </p:spPr>
        <p:txBody>
          <a:bodyPr/>
          <a:lstStyle/>
          <a:p>
            <a:r>
              <a:rPr lang="nl-NL" dirty="0"/>
              <a:t>Planning</a:t>
            </a:r>
          </a:p>
        </p:txBody>
      </p:sp>
    </p:spTree>
    <p:extLst>
      <p:ext uri="{BB962C8B-B14F-4D97-AF65-F5344CB8AC3E}">
        <p14:creationId xmlns:p14="http://schemas.microsoft.com/office/powerpoint/2010/main" val="18089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347C-2235-607E-EE80-F1794CB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Bard (Gemini Integration): </a:t>
            </a:r>
          </a:p>
          <a:p>
            <a:pPr lvl="1"/>
            <a:r>
              <a:rPr lang="nl-BE" dirty="0">
                <a:solidFill>
                  <a:srgbClr val="EB5757"/>
                </a:solidFill>
                <a:latin typeface="SFMono-Regular"/>
              </a:rPr>
              <a:t>Prompt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: Write a haiku about how crazy pineapple on a pizza</a:t>
            </a:r>
            <a:br>
              <a:rPr lang="nl-BE" b="1" dirty="0">
                <a:solidFill>
                  <a:srgbClr val="EB5757"/>
                </a:solidFill>
                <a:effectLst/>
                <a:latin typeface="SFMono-Regular"/>
              </a:rPr>
            </a:b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A:  Sweet, tangy fruit's delight </a:t>
            </a:r>
            <a:r>
              <a:rPr lang="nl-BE" dirty="0"/>
              <a:t>(6)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On savory dough, a clash so grand</a:t>
            </a:r>
            <a:r>
              <a:rPr lang="nl-BE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nl-BE" dirty="0"/>
              <a:t>(9) </a:t>
            </a:r>
            <a:br>
              <a:rPr lang="nl-BE" dirty="0"/>
            </a:br>
            <a:r>
              <a:rPr lang="nl-BE" dirty="0"/>
              <a:t>     </a:t>
            </a:r>
            <a:r>
              <a:rPr lang="nl-BE" dirty="0">
                <a:solidFill>
                  <a:schemeClr val="accent6"/>
                </a:solidFill>
                <a:effectLst/>
                <a:latin typeface="SFMono-Regular"/>
              </a:rPr>
              <a:t>A culinary crime </a:t>
            </a:r>
            <a:r>
              <a:rPr lang="nl-BE" dirty="0"/>
              <a:t>(6) 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A3572C-E414-77F1-E51E-D6D75834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E32E959-913E-D6DC-AA4B-B6297565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600A08-04C0-FC5E-903F-BB3A52BF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54C7E0-EAEC-AC5B-B529-9CA13CF1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91" y="3518282"/>
            <a:ext cx="4793040" cy="23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99AFFA-D311-7183-8BE2-5CCC15FB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</a:t>
            </a:r>
            <a:r>
              <a:rPr lang="nl-NL" dirty="0" err="1"/>
              <a:t>LLM’s</a:t>
            </a:r>
            <a:r>
              <a:rPr lang="nl-NL" dirty="0"/>
              <a:t> forceren om zich aan de regels te houden</a:t>
            </a:r>
          </a:p>
          <a:p>
            <a:r>
              <a:rPr lang="nl-NL" dirty="0"/>
              <a:t>Creative tekst </a:t>
            </a:r>
            <a:r>
              <a:rPr lang="nl-NL" dirty="0">
                <a:sym typeface="Wingdings" pitchFamily="2" charset="2"/>
              </a:rPr>
              <a:t> Parodie</a:t>
            </a:r>
          </a:p>
          <a:p>
            <a:r>
              <a:rPr lang="nl-NL" dirty="0">
                <a:sym typeface="Wingdings" pitchFamily="2" charset="2"/>
              </a:rPr>
              <a:t>Regels: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lettergrepen per lijn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aantal lijnen is hetzelfde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Het rijmschema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De POS-tag moet behouden blijven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(Het moet grappig zijn)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Veel vooruitgang in open-source LLM’s </a:t>
            </a:r>
            <a:r>
              <a:rPr lang="nl-BE" dirty="0">
                <a:sym typeface="Wingdings" pitchFamily="2" charset="2"/>
              </a:rPr>
              <a:t> Autoregressieve modellen</a:t>
            </a:r>
            <a:endParaRPr lang="nl-BE" dirty="0"/>
          </a:p>
          <a:p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9867D6-54AD-2700-DE6A-1322DB0A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D1D63A-71F7-624A-BF01-12670846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638853-1E75-5408-1B27-324E541C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Motivatie</a:t>
            </a:r>
          </a:p>
        </p:txBody>
      </p:sp>
    </p:spTree>
    <p:extLst>
      <p:ext uri="{BB962C8B-B14F-4D97-AF65-F5344CB8AC3E}">
        <p14:creationId xmlns:p14="http://schemas.microsoft.com/office/powerpoint/2010/main" val="20629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ijdelijke aanduiding voor inhoud 8">
            <a:extLst>
              <a:ext uri="{FF2B5EF4-FFF2-40B4-BE49-F238E27FC236}">
                <a16:creationId xmlns:a16="http://schemas.microsoft.com/office/drawing/2014/main" id="{C25AF855-9CC6-2D75-9C06-FC5BD243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0114"/>
              </p:ext>
            </p:extLst>
          </p:nvPr>
        </p:nvGraphicFramePr>
        <p:xfrm>
          <a:off x="344967" y="1159235"/>
          <a:ext cx="11502066" cy="499825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7299">
                  <a:extLst>
                    <a:ext uri="{9D8B030D-6E8A-4147-A177-3AD203B41FA5}">
                      <a16:colId xmlns:a16="http://schemas.microsoft.com/office/drawing/2014/main" val="2622925843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839354106"/>
                    </a:ext>
                  </a:extLst>
                </a:gridCol>
                <a:gridCol w="763657">
                  <a:extLst>
                    <a:ext uri="{9D8B030D-6E8A-4147-A177-3AD203B41FA5}">
                      <a16:colId xmlns:a16="http://schemas.microsoft.com/office/drawing/2014/main" val="3509908558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3481310987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747086526"/>
                    </a:ext>
                  </a:extLst>
                </a:gridCol>
                <a:gridCol w="686544">
                  <a:extLst>
                    <a:ext uri="{9D8B030D-6E8A-4147-A177-3AD203B41FA5}">
                      <a16:colId xmlns:a16="http://schemas.microsoft.com/office/drawing/2014/main" val="856468281"/>
                    </a:ext>
                  </a:extLst>
                </a:gridCol>
                <a:gridCol w="730756">
                  <a:extLst>
                    <a:ext uri="{9D8B030D-6E8A-4147-A177-3AD203B41FA5}">
                      <a16:colId xmlns:a16="http://schemas.microsoft.com/office/drawing/2014/main" val="2914805114"/>
                    </a:ext>
                  </a:extLst>
                </a:gridCol>
                <a:gridCol w="1019832">
                  <a:extLst>
                    <a:ext uri="{9D8B030D-6E8A-4147-A177-3AD203B41FA5}">
                      <a16:colId xmlns:a16="http://schemas.microsoft.com/office/drawing/2014/main" val="2725807150"/>
                    </a:ext>
                  </a:extLst>
                </a:gridCol>
                <a:gridCol w="442808">
                  <a:extLst>
                    <a:ext uri="{9D8B030D-6E8A-4147-A177-3AD203B41FA5}">
                      <a16:colId xmlns:a16="http://schemas.microsoft.com/office/drawing/2014/main" val="3738434139"/>
                    </a:ext>
                  </a:extLst>
                </a:gridCol>
                <a:gridCol w="462066">
                  <a:extLst>
                    <a:ext uri="{9D8B030D-6E8A-4147-A177-3AD203B41FA5}">
                      <a16:colId xmlns:a16="http://schemas.microsoft.com/office/drawing/2014/main" val="2312464603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3249098314"/>
                    </a:ext>
                  </a:extLst>
                </a:gridCol>
                <a:gridCol w="703144">
                  <a:extLst>
                    <a:ext uri="{9D8B030D-6E8A-4147-A177-3AD203B41FA5}">
                      <a16:colId xmlns:a16="http://schemas.microsoft.com/office/drawing/2014/main" val="2864430658"/>
                    </a:ext>
                  </a:extLst>
                </a:gridCol>
                <a:gridCol w="652921">
                  <a:extLst>
                    <a:ext uri="{9D8B030D-6E8A-4147-A177-3AD203B41FA5}">
                      <a16:colId xmlns:a16="http://schemas.microsoft.com/office/drawing/2014/main" val="3171427851"/>
                    </a:ext>
                  </a:extLst>
                </a:gridCol>
                <a:gridCol w="731390">
                  <a:extLst>
                    <a:ext uri="{9D8B030D-6E8A-4147-A177-3AD203B41FA5}">
                      <a16:colId xmlns:a16="http://schemas.microsoft.com/office/drawing/2014/main" val="633544157"/>
                    </a:ext>
                  </a:extLst>
                </a:gridCol>
              </a:tblGrid>
              <a:tr h="5657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900" b="1" kern="1200" cap="none" spc="0" dirty="0">
                          <a:solidFill>
                            <a:srgbClr val="2F4D5D"/>
                          </a:solidFill>
                        </a:rPr>
                        <a:t>Paper Title</a:t>
                      </a:r>
                      <a:endParaRPr lang="nl-BE" sz="900" b="1" kern="1200" cap="none" spc="0" dirty="0">
                        <a:solidFill>
                          <a:srgbClr val="2F4D5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Parodies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Song Lyrics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Generating Rap Lyrics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Rhyming Constraint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Syllable Constraint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Reverse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Autoregressive Transformer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BERT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LSTM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Word Embeddings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Finetuning of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For Chinese Language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Generieke aanpak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5946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Weird AI Yankovic (Reidl)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  <a:p>
                      <a:endParaRPr lang="nl-BE" sz="1200" b="1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00197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Lyrics Generation supported by Pre-trained Models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087775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Singability enhanced lyric generator with music style transfer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682843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Application of Machine Learning Model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✅(GPT-2)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2366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Say What? Collaborative Pop Lyric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✅(T5)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89670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DeepRapper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71108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Chipsong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4478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Exploring a Masked Language Model for Creative Text Transformation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1460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GhostWriter: Using an LSTM for Automatic Rap Lyric Generation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02801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WeirdAnalogyMatic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76572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To Sing Like a Mockingbird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 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386204"/>
                  </a:ext>
                </a:extLst>
              </a:tr>
              <a:tr h="284904">
                <a:tc>
                  <a:txBody>
                    <a:bodyPr/>
                    <a:lstStyle/>
                    <a:p>
                      <a:r>
                        <a:rPr lang="nl-BE" sz="900" b="1" cap="none" spc="0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✅(any)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200" cap="none" spc="0" dirty="0">
                        <a:solidFill>
                          <a:srgbClr val="2F4D5D"/>
                        </a:solidFill>
                      </a:endParaRP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cap="none" spc="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78248" marR="10098" marT="60191" marB="60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211774"/>
                  </a:ext>
                </a:extLst>
              </a:tr>
            </a:tbl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Parody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53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Poetry</a:t>
            </a:r>
            <a:r>
              <a:rPr lang="nl-NL" dirty="0"/>
              <a:t> </a:t>
            </a:r>
            <a:r>
              <a:rPr lang="nl-NL" dirty="0" err="1"/>
              <a:t>Generation</a:t>
            </a:r>
            <a:endParaRPr lang="nl-NL" dirty="0"/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F5BC017D-E2E1-FD5A-52A2-532014578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454893"/>
              </p:ext>
            </p:extLst>
          </p:nvPr>
        </p:nvGraphicFramePr>
        <p:xfrm>
          <a:off x="574801" y="1155775"/>
          <a:ext cx="10898740" cy="50281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9874">
                  <a:extLst>
                    <a:ext uri="{9D8B030D-6E8A-4147-A177-3AD203B41FA5}">
                      <a16:colId xmlns:a16="http://schemas.microsoft.com/office/drawing/2014/main" val="48499671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93683053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9572626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258418500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54337137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132168921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805276475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3108871114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672510478"/>
                    </a:ext>
                  </a:extLst>
                </a:gridCol>
                <a:gridCol w="1089874">
                  <a:extLst>
                    <a:ext uri="{9D8B030D-6E8A-4147-A177-3AD203B41FA5}">
                      <a16:colId xmlns:a16="http://schemas.microsoft.com/office/drawing/2014/main" val="1784086390"/>
                    </a:ext>
                  </a:extLst>
                </a:gridCol>
              </a:tblGrid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Generation Technique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Rhyme Scheme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Syllable Control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Reverse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Transformer Models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LSTM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RNN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Character-Based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Fine-Tuning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86367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ByGPT5 (Belouadi and Eger)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Quatrain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847717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GPoet (Popescu-Belis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Rhyming Line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4457392"/>
                  </a:ext>
                </a:extLst>
              </a:tr>
              <a:tr h="839394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Automatic Poetry Generation from Prosaic Text (Van de Cruys)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Poetry from Prosaic Text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7092841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PoeLM (Ormazabal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User-Specified Poems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993570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CoPoet (Chakrabarty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Interactive Poetry Writing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Specified in Prompt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6232527"/>
                  </a:ext>
                </a:extLst>
              </a:tr>
              <a:tr h="381543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GPoet-2 (Lo et al.)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Limerick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7317533"/>
                  </a:ext>
                </a:extLst>
              </a:tr>
              <a:tr h="72493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Rythmic Verse Generation (Hopkins and Kiela)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Rythmic Poetry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Controlled at Word Level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Increased for Thematic Words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841253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ZEST (Tian and Peng)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Zero-Shot Sonnet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Reverse Generation for Rhymes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377905"/>
                  </a:ext>
                </a:extLst>
              </a:tr>
              <a:tr h="496006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Parody Generation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8154" marR="38154" marT="19077" marB="190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984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5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Positionering – </a:t>
            </a:r>
            <a:r>
              <a:rPr lang="nl-NL" dirty="0" err="1"/>
              <a:t>Constrained</a:t>
            </a:r>
            <a:r>
              <a:rPr lang="nl-NL" dirty="0"/>
              <a:t> </a:t>
            </a:r>
            <a:r>
              <a:rPr lang="nl-NL" dirty="0" err="1"/>
              <a:t>Generation</a:t>
            </a:r>
            <a:r>
              <a:rPr lang="nl-NL" dirty="0"/>
              <a:t>: Fine </a:t>
            </a:r>
            <a:r>
              <a:rPr lang="nl-NL" dirty="0" err="1"/>
              <a:t>Tuning</a:t>
            </a:r>
            <a:endParaRPr lang="nl-NL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EBFD21A-1B10-81C8-BC4F-6EB0B5B3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2791"/>
              </p:ext>
            </p:extLst>
          </p:nvPr>
        </p:nvGraphicFramePr>
        <p:xfrm>
          <a:off x="574800" y="1137232"/>
          <a:ext cx="10655176" cy="49968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2168">
                  <a:extLst>
                    <a:ext uri="{9D8B030D-6E8A-4147-A177-3AD203B41FA5}">
                      <a16:colId xmlns:a16="http://schemas.microsoft.com/office/drawing/2014/main" val="2683097264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693649405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413074386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183007907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2026106681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1953262992"/>
                    </a:ext>
                  </a:extLst>
                </a:gridCol>
                <a:gridCol w="1522168">
                  <a:extLst>
                    <a:ext uri="{9D8B030D-6E8A-4147-A177-3AD203B41FA5}">
                      <a16:colId xmlns:a16="http://schemas.microsoft.com/office/drawing/2014/main" val="3197723525"/>
                    </a:ext>
                  </a:extLst>
                </a:gridCol>
              </a:tblGrid>
              <a:tr h="363353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Constraint Types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Fine-Tuning of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Transformer Models Used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Auxiliary Model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Plug-and-Play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Multi-Objective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543891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DExperts (Liu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Toxicity,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Expert and Anti-Expert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51668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PPLM (Dathathri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Topic, Style,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Attribute Models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67069"/>
                  </a:ext>
                </a:extLst>
              </a:tr>
              <a:tr h="519076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GeDi (Krause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Topic, Sentiment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Class-Conditional LM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078273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InstructCTG (Zhou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Lexical, Syntactic, Semantic, Style, Length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759177"/>
                  </a:ext>
                </a:extLst>
              </a:tr>
              <a:tr h="674798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Regular Expression Instruction (Zheng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 dirty="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136"/>
                  </a:ext>
                </a:extLst>
              </a:tr>
              <a:tr h="363353">
                <a:tc>
                  <a:txBody>
                    <a:bodyPr/>
                    <a:lstStyle/>
                    <a:p>
                      <a:r>
                        <a:rPr lang="nl-BE" sz="1000" b="1">
                          <a:solidFill>
                            <a:srgbClr val="2F4D5D"/>
                          </a:solidFill>
                        </a:rPr>
                        <a:t>NRETM (Wang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93000"/>
                  </a:ext>
                </a:extLst>
              </a:tr>
              <a:tr h="830521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MuCoCO (Kumar et al.)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>
                          <a:solidFill>
                            <a:srgbClr val="2F4D5D"/>
                          </a:solidFill>
                        </a:rPr>
                        <a:t>Style Transfer, Controlled Machine Translation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000">
                        <a:solidFill>
                          <a:srgbClr val="2F4D5D"/>
                        </a:solidFill>
                      </a:endParaRP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13848"/>
                  </a:ext>
                </a:extLst>
              </a:tr>
              <a:tr h="532817">
                <a:tc>
                  <a:txBody>
                    <a:bodyPr/>
                    <a:lstStyle/>
                    <a:p>
                      <a:r>
                        <a:rPr lang="nl-BE" sz="10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Syllable,</a:t>
                      </a:r>
                      <a:br>
                        <a:rPr lang="nl-BE" sz="10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Rhyming,</a:t>
                      </a:r>
                      <a:br>
                        <a:rPr lang="nl-BE" sz="10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Pos-tags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Possible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Possible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0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51908" marR="51908" marT="25954" marB="259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0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93B1B6D-D8B2-3DF8-154A-1CFC4164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Computerwetenschappen - DTAI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92D338-93FC-14B6-ADAD-53C861C2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EC6D21-AF15-9B82-297C-8EC75E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dirty="0"/>
              <a:t>Positionering – </a:t>
            </a:r>
            <a:r>
              <a:rPr lang="nl-NL" sz="3200" dirty="0" err="1"/>
              <a:t>Constrained</a:t>
            </a:r>
            <a:r>
              <a:rPr lang="nl-NL" sz="3200" dirty="0"/>
              <a:t> </a:t>
            </a:r>
            <a:r>
              <a:rPr lang="nl-NL" sz="3200" dirty="0" err="1"/>
              <a:t>Generation</a:t>
            </a:r>
            <a:r>
              <a:rPr lang="nl-NL" sz="3200" dirty="0"/>
              <a:t>: </a:t>
            </a:r>
            <a:r>
              <a:rPr lang="nl-NL" sz="3200" dirty="0" err="1"/>
              <a:t>Adapting</a:t>
            </a:r>
            <a:r>
              <a:rPr lang="nl-NL" sz="3200" dirty="0"/>
              <a:t> Decoding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9074CC3-68C8-80C0-7679-477A0597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54328"/>
              </p:ext>
            </p:extLst>
          </p:nvPr>
        </p:nvGraphicFramePr>
        <p:xfrm>
          <a:off x="574800" y="1111250"/>
          <a:ext cx="10787330" cy="501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78733">
                  <a:extLst>
                    <a:ext uri="{9D8B030D-6E8A-4147-A177-3AD203B41FA5}">
                      <a16:colId xmlns:a16="http://schemas.microsoft.com/office/drawing/2014/main" val="3020334335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90624595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65880502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40258213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597783860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27948213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11268812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868724601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640341098"/>
                    </a:ext>
                  </a:extLst>
                </a:gridCol>
                <a:gridCol w="1078733">
                  <a:extLst>
                    <a:ext uri="{9D8B030D-6E8A-4147-A177-3AD203B41FA5}">
                      <a16:colId xmlns:a16="http://schemas.microsoft.com/office/drawing/2014/main" val="3084464811"/>
                    </a:ext>
                  </a:extLst>
                </a:gridCol>
              </a:tblGrid>
              <a:tr h="449865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Paper Title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Constraint Types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Lexical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Syntactic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Semantic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Style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Length Constraints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Energy-Based Model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Using Finite-State Machine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Beam Search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97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Constrained Beam Search (Anderson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Image Captioning with 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4520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Grid Beam Search (Hokamp and Liu)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81682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Dynamic Beam Allocation (Post and Vilar)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908287"/>
                  </a:ext>
                </a:extLst>
              </a:tr>
              <a:tr h="346050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RESEAL (Chen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 and Relational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8541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Directed Beam Search (Pascual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73452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NeuroLogic Decoding (Lu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Lexical, Predicate Logic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977581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nl-BE" sz="900" b="1">
                          <a:solidFill>
                            <a:srgbClr val="2F4D5D"/>
                          </a:solidFill>
                        </a:rPr>
                        <a:t>COLD Decoding (Qin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Varied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25375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NeuroStructural Decoding (Bastan et al.)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>
                          <a:solidFill>
                            <a:srgbClr val="2F4D5D"/>
                          </a:solidFill>
                        </a:rPr>
                        <a:t>Syntactic, Semantic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44288"/>
                  </a:ext>
                </a:extLst>
              </a:tr>
              <a:tr h="553681">
                <a:tc>
                  <a:txBody>
                    <a:bodyPr/>
                    <a:lstStyle/>
                    <a:p>
                      <a:r>
                        <a:rPr lang="nl-BE" sz="900" b="1" dirty="0">
                          <a:solidFill>
                            <a:srgbClr val="2F4D5D"/>
                          </a:solidFill>
                        </a:rPr>
                        <a:t>Mijn Thesis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Syllable,</a:t>
                      </a:r>
                      <a:br>
                        <a:rPr lang="nl-BE" sz="9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Rhyming,</a:t>
                      </a:r>
                      <a:br>
                        <a:rPr lang="nl-BE" sz="900" dirty="0">
                          <a:solidFill>
                            <a:srgbClr val="2F4D5D"/>
                          </a:solidFill>
                        </a:rPr>
                      </a:b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Pos-tags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 dirty="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900">
                        <a:solidFill>
                          <a:srgbClr val="2F4D5D"/>
                        </a:solidFill>
                      </a:endParaRP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 (some-sort)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dirty="0">
                          <a:solidFill>
                            <a:srgbClr val="2F4D5D"/>
                          </a:solidFill>
                        </a:rPr>
                        <a:t>✅</a:t>
                      </a:r>
                    </a:p>
                  </a:txBody>
                  <a:tcPr marL="34605" marR="34605" marT="17303" marB="173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47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336ACE-32D2-53E7-4666-046BD290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BE" dirty="0"/>
              <a:t>Beperkt vorig onderzoek </a:t>
            </a:r>
          </a:p>
          <a:p>
            <a:pPr lvl="2"/>
            <a:r>
              <a:rPr lang="nl-BE" dirty="0"/>
              <a:t>Vooral op oude modellen</a:t>
            </a:r>
          </a:p>
          <a:p>
            <a:pPr lvl="1"/>
            <a:r>
              <a:rPr lang="nl-BE" dirty="0"/>
              <a:t>Constraints toepassen op generieke manier tijdens generatie</a:t>
            </a:r>
          </a:p>
          <a:p>
            <a:pPr lvl="1"/>
            <a:r>
              <a:rPr lang="nl-BE" dirty="0"/>
              <a:t>Soorten constraints (= testbaar)</a:t>
            </a:r>
          </a:p>
          <a:p>
            <a:pPr lvl="2"/>
            <a:r>
              <a:rPr lang="nl-BE" dirty="0"/>
              <a:t>Harde constraints (aantal lettergrepen, regels per sectie) </a:t>
            </a:r>
          </a:p>
          <a:p>
            <a:pPr lvl="2"/>
            <a:r>
              <a:rPr lang="nl-BE" dirty="0"/>
              <a:t>Zachte constraints ((half)rijm, pos-tag gelijkenis)</a:t>
            </a:r>
          </a:p>
          <a:p>
            <a:pPr lvl="1"/>
            <a:r>
              <a:rPr lang="nl-BE" dirty="0"/>
              <a:t>Humor is moeilijk te kwantificeren of testbaar</a:t>
            </a:r>
          </a:p>
          <a:p>
            <a:pPr lvl="2"/>
            <a:r>
              <a:rPr lang="nl-BE" dirty="0"/>
              <a:t>Beoordeling gaat vooral subjectief zijn </a:t>
            </a:r>
            <a:r>
              <a:rPr lang="nl-BE" dirty="0">
                <a:sym typeface="Wingdings" pitchFamily="2" charset="2"/>
              </a:rPr>
              <a:t> menselijke studie nodig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8FF567-110D-7CBC-04FF-376E82F4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Computerwetenschappen - DTAI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C0DF5F-D8C0-9164-8CBD-07F71A38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63339B4-BEFF-2D55-F99A-C1E7EA48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Mijn onderzoek: </a:t>
            </a:r>
            <a:r>
              <a:rPr lang="nl-BE" sz="2800" dirty="0"/>
              <a:t>Creatieve constraints voor autoregressieve modellen toegepast op parodieën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360487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4">
    <a:dk1>
      <a:srgbClr val="2F4D5D"/>
    </a:dk1>
    <a:lt1>
      <a:srgbClr val="FFFFFF"/>
    </a:lt1>
    <a:dk2>
      <a:srgbClr val="1D8DB0"/>
    </a:dk2>
    <a:lt2>
      <a:srgbClr val="DCE7F0"/>
    </a:lt2>
    <a:accent1>
      <a:srgbClr val="1D8DB0"/>
    </a:accent1>
    <a:accent2>
      <a:srgbClr val="2F4D5D"/>
    </a:accent2>
    <a:accent3>
      <a:srgbClr val="52BDEC"/>
    </a:accent3>
    <a:accent4>
      <a:srgbClr val="466E87"/>
    </a:accent4>
    <a:accent5>
      <a:srgbClr val="E7B037"/>
    </a:accent5>
    <a:accent6>
      <a:srgbClr val="D4D842"/>
    </a:accent6>
    <a:hlink>
      <a:srgbClr val="466E87"/>
    </a:hlink>
    <a:folHlink>
      <a:srgbClr val="1D8D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2563</Words>
  <Application>Microsoft Macintosh PowerPoint</Application>
  <PresentationFormat>Breedbeeld</PresentationFormat>
  <Paragraphs>563</Paragraphs>
  <Slides>25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SFMono-Regular</vt:lpstr>
      <vt:lpstr>Wingdings</vt:lpstr>
      <vt:lpstr>KU Leuven</vt:lpstr>
      <vt:lpstr>KU Leuven Sedes</vt:lpstr>
      <vt:lpstr>Thesis: Enforcing creative constraints in autoregressive language models during generation for musical parodies</vt:lpstr>
      <vt:lpstr>Context</vt:lpstr>
      <vt:lpstr>Context</vt:lpstr>
      <vt:lpstr>Motivatie</vt:lpstr>
      <vt:lpstr>Positionering – Parody Generation</vt:lpstr>
      <vt:lpstr>Positionering – Poetry Generation</vt:lpstr>
      <vt:lpstr>Positionering – Constrained Generation: Fine Tuning</vt:lpstr>
      <vt:lpstr>Positionering – Constrained Generation: Adapting Decoding</vt:lpstr>
      <vt:lpstr>Mijn onderzoek: Creatieve constraints voor autoregressieve modellen toegepast op parodieën </vt:lpstr>
      <vt:lpstr>Huidig onderzoek: Focus op de constraints</vt:lpstr>
      <vt:lpstr>Huidig onderzoek: Focus op de constraints</vt:lpstr>
      <vt:lpstr>Huidig onderzoek: Toevoegen van Constraints</vt:lpstr>
      <vt:lpstr>Huidig onderzoek: Syllable Constraint | Oplossing 1</vt:lpstr>
      <vt:lpstr>Huidig onderzoek: Syllable Constraint | Oplossing 1</vt:lpstr>
      <vt:lpstr>Huidig onderzoek: Syllable Constraint | Oplossing 2</vt:lpstr>
      <vt:lpstr>Huidig onderzoek: Syllable Constraint | Oplossing 2</vt:lpstr>
      <vt:lpstr>Huidig onderzoek: Syllable Constraint | Discussie</vt:lpstr>
      <vt:lpstr>Huidig onderzoek: Rhyming Constraint</vt:lpstr>
      <vt:lpstr>Huidig onderzoek: Rhyming Constraint Toepassen</vt:lpstr>
      <vt:lpstr>Huidig onderzoek: POS-tag Constraint</vt:lpstr>
      <vt:lpstr>Huidig onderzoek: POS-tag Constraint Toepassen</vt:lpstr>
      <vt:lpstr>Huidig onderzoek: Problemen</vt:lpstr>
      <vt:lpstr>Huidig onderzoek: Evaluatie</vt:lpstr>
      <vt:lpstr>Verder onderzoek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2024-03-27T08:21:56Z</dcterms:modified>
</cp:coreProperties>
</file>