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9"/>
  </p:notesMasterIdLst>
  <p:handoutMasterIdLst>
    <p:handoutMasterId r:id="rId10"/>
  </p:handoutMasterIdLst>
  <p:sldIdLst>
    <p:sldId id="261" r:id="rId3"/>
    <p:sldId id="262" r:id="rId4"/>
    <p:sldId id="263" r:id="rId5"/>
    <p:sldId id="264" r:id="rId6"/>
    <p:sldId id="265" r:id="rId7"/>
    <p:sldId id="266"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autoAdjust="0"/>
    <p:restoredTop sz="94652"/>
  </p:normalViewPr>
  <p:slideViewPr>
    <p:cSldViewPr snapToGrid="0" snapToObjects="1">
      <p:cViewPr varScale="1">
        <p:scale>
          <a:sx n="128" d="100"/>
          <a:sy n="128" d="100"/>
        </p:scale>
        <p:origin x="640" y="17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19-10-2023</a:t>
            </a:fld>
            <a:endParaRPr lang="nl-NL"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‹nr.›</a:t>
            </a:fld>
            <a:endParaRPr lang="nl-NL" dirty="0"/>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19-10-2023</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‹nr.›</a:t>
            </a:fld>
            <a:endParaRPr lang="nl-NL" dirty="0"/>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dirty="0"/>
              <a:t>Click icon to add picture</a:t>
            </a:r>
            <a:endParaRPr lang="nl-NL" dirty="0"/>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F825841B-26D5-A148-9974-F3723C7F22C3}" type="datetime1">
              <a:rPr lang="nl-BE" smtClean="0"/>
              <a:t>19/10/2023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ekopWit">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C849DA3B-269F-0145-B69F-4430A10EF83F}" type="datetime1">
              <a:rPr lang="nl-BE" smtClean="0"/>
              <a:t>19/10/2023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293A16D7-E67B-9741-83C7-A577C3DA8ACC}" type="datetime1">
              <a:rPr lang="nl-BE" smtClean="0"/>
              <a:t>19/10/2023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AF6BBECF-12AB-B341-A39E-155CF6C0555C}" type="datetime1">
              <a:rPr lang="nl-BE" smtClean="0"/>
              <a:t>19/10/2023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
        <p:nvSpPr>
          <p:cNvPr id="8" name="Picture Placeholder 4"/>
          <p:cNvSpPr>
            <a:spLocks noGrp="1"/>
          </p:cNvSpPr>
          <p:nvPr>
            <p:ph type="pic" sz="quarter" idx="13"/>
          </p:nvPr>
        </p:nvSpPr>
        <p:spPr>
          <a:xfrm>
            <a:off x="7248525" y="584201"/>
            <a:ext cx="4368673" cy="2376000"/>
          </a:xfrm>
        </p:spPr>
        <p:txBody>
          <a:bodyPr/>
          <a:lstStyle/>
          <a:p>
            <a:r>
              <a:rPr lang="en-US" dirty="0"/>
              <a:t>Click icon to add picture</a:t>
            </a:r>
            <a:endParaRPr lang="nl-NL" dirty="0"/>
          </a:p>
        </p:txBody>
      </p:sp>
      <p:sp>
        <p:nvSpPr>
          <p:cNvPr id="9" name="Picture Placeholder 4"/>
          <p:cNvSpPr>
            <a:spLocks noGrp="1"/>
          </p:cNvSpPr>
          <p:nvPr>
            <p:ph type="pic" sz="quarter" idx="14"/>
          </p:nvPr>
        </p:nvSpPr>
        <p:spPr>
          <a:xfrm>
            <a:off x="7248262" y="3248513"/>
            <a:ext cx="4368673" cy="2376000"/>
          </a:xfrm>
        </p:spPr>
        <p:txBody>
          <a:bodyPr/>
          <a:lstStyle/>
          <a:p>
            <a:r>
              <a:rPr lang="en-US" dirty="0"/>
              <a:t>Click icon to add picture</a:t>
            </a:r>
            <a:endParaRPr lang="nl-NL" dirty="0"/>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EB3D34D8-18F0-4748-A1D6-358AF3BCB82B}" type="datetime1">
              <a:rPr lang="nl-BE" smtClean="0"/>
              <a:t>19/10/2023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
        <p:nvSpPr>
          <p:cNvPr id="7" name="Picture Placeholder 4"/>
          <p:cNvSpPr>
            <a:spLocks noGrp="1"/>
          </p:cNvSpPr>
          <p:nvPr>
            <p:ph type="pic" sz="quarter" idx="13"/>
          </p:nvPr>
        </p:nvSpPr>
        <p:spPr>
          <a:xfrm>
            <a:off x="7248525" y="584201"/>
            <a:ext cx="4368673" cy="5040312"/>
          </a:xfrm>
        </p:spPr>
        <p:txBody>
          <a:bodyPr/>
          <a:lstStyle/>
          <a:p>
            <a:r>
              <a:rPr lang="en-US" dirty="0"/>
              <a:t>Click icon to add picture</a:t>
            </a:r>
            <a:endParaRPr lang="nl-NL" dirty="0"/>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28B53CB8-500C-2E4B-B0D3-9DC27B868875}" type="datetime1">
              <a:rPr lang="nl-BE" smtClean="0"/>
              <a:t>19/10/2023</a:t>
            </a:fld>
            <a:endParaRPr lang="nl-NL" dirty="0"/>
          </a:p>
        </p:txBody>
      </p:sp>
      <p:sp>
        <p:nvSpPr>
          <p:cNvPr id="6" name="Tijdelijke aanduiding voor voettekst 5"/>
          <p:cNvSpPr>
            <a:spLocks noGrp="1"/>
          </p:cNvSpPr>
          <p:nvPr>
            <p:ph type="ftr" sz="quarter" idx="11"/>
          </p:nvPr>
        </p:nvSpPr>
        <p:spPr/>
        <p:txBody>
          <a:bodyPr/>
          <a:lstStyle/>
          <a:p>
            <a:r>
              <a:rPr lang="nl-NL" dirty="0"/>
              <a:t>Computerwetenschappen -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‹nr.›</a:t>
            </a:fld>
            <a:endParaRPr lang="nl-NL" dirty="0"/>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3E30021B-F65A-7349-ABF4-B4520E5CB143}" type="datetime1">
              <a:rPr lang="nl-BE" smtClean="0"/>
              <a:t>19/10/2023</a:t>
            </a:fld>
            <a:endParaRPr lang="nl-NL" dirty="0"/>
          </a:p>
        </p:txBody>
      </p:sp>
      <p:sp>
        <p:nvSpPr>
          <p:cNvPr id="8" name="Tijdelijke aanduiding voor voettekst 7"/>
          <p:cNvSpPr>
            <a:spLocks noGrp="1"/>
          </p:cNvSpPr>
          <p:nvPr>
            <p:ph type="ftr" sz="quarter" idx="11"/>
          </p:nvPr>
        </p:nvSpPr>
        <p:spPr/>
        <p:txBody>
          <a:bodyPr/>
          <a:lstStyle/>
          <a:p>
            <a:r>
              <a:rPr lang="nl-NL" dirty="0"/>
              <a:t>Computerwetenschappen -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‹nr.›</a:t>
            </a:fld>
            <a:endParaRPr lang="nl-NL" dirty="0"/>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FB4669A7-5F50-9642-A13C-EB0042410F8D}" type="datetime1">
              <a:rPr lang="nl-BE" smtClean="0"/>
              <a:t>19/10/2023</a:t>
            </a:fld>
            <a:endParaRPr lang="nl-NL" dirty="0"/>
          </a:p>
        </p:txBody>
      </p:sp>
      <p:sp>
        <p:nvSpPr>
          <p:cNvPr id="4" name="Tijdelijke aanduiding voor voettekst 3"/>
          <p:cNvSpPr>
            <a:spLocks noGrp="1"/>
          </p:cNvSpPr>
          <p:nvPr>
            <p:ph type="ftr" sz="quarter" idx="11"/>
          </p:nvPr>
        </p:nvSpPr>
        <p:spPr/>
        <p:txBody>
          <a:bodyPr/>
          <a:lstStyle/>
          <a:p>
            <a:r>
              <a:rPr lang="nl-NL" dirty="0"/>
              <a:t>Computerwetenschappen -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‹nr.›</a:t>
            </a:fld>
            <a:endParaRPr lang="nl-NL" dirty="0"/>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72281B8-6A75-0F46-A350-6055B3F8327A}" type="datetime1">
              <a:rPr lang="nl-BE" smtClean="0"/>
              <a:t>19/10/2023</a:t>
            </a:fld>
            <a:endParaRPr lang="nl-NL" dirty="0"/>
          </a:p>
        </p:txBody>
      </p:sp>
      <p:sp>
        <p:nvSpPr>
          <p:cNvPr id="3" name="Tijdelijke aanduiding voor voettekst 2"/>
          <p:cNvSpPr>
            <a:spLocks noGrp="1"/>
          </p:cNvSpPr>
          <p:nvPr>
            <p:ph type="ftr" sz="quarter" idx="11"/>
          </p:nvPr>
        </p:nvSpPr>
        <p:spPr/>
        <p:txBody>
          <a:bodyPr/>
          <a:lstStyle/>
          <a:p>
            <a:r>
              <a:rPr lang="nl-NL" dirty="0"/>
              <a:t>Computerwetenschappen -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‹nr.›</a:t>
            </a:fld>
            <a:endParaRPr lang="nl-NL" dirty="0"/>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6C4DCCB1-DBF5-174F-B799-8BB50F6A9FB6}" type="datetime1">
              <a:rPr lang="nl-BE" smtClean="0"/>
              <a:t>19/10/2023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EA54FD9F-4B2B-954E-A77B-81EE79CD2FB1}" type="datetime1">
              <a:rPr lang="nl-BE" smtClean="0"/>
              <a:t>19/10/2023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dirty="0"/>
              <a:t>Computerwetenschappen - DTAI</a:t>
            </a:r>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B04239E4-A5DD-5441-88AD-DDA6434ECD71}" type="datetime1">
              <a:rPr lang="nl-BE" smtClean="0"/>
              <a:t>19/10/2023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dirty="0"/>
              <a:t>Computerwetenschappen - DTAI</a:t>
            </a:r>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7752993" cy="4024798"/>
          </a:xfrm>
        </p:spPr>
        <p:txBody>
          <a:bodyPr/>
          <a:lstStyle/>
          <a:p>
            <a:r>
              <a:rPr lang="en-US" b="1" dirty="0"/>
              <a:t>Thesis: </a:t>
            </a:r>
            <a:r>
              <a:rPr lang="en-US" dirty="0"/>
              <a:t>Generating Parody Lyrics with autoregressive models </a:t>
            </a:r>
          </a:p>
        </p:txBody>
      </p:sp>
      <p:sp>
        <p:nvSpPr>
          <p:cNvPr id="9" name="Ondertitel 8"/>
          <p:cNvSpPr>
            <a:spLocks noGrp="1"/>
          </p:cNvSpPr>
          <p:nvPr>
            <p:ph type="subTitle" idx="1"/>
          </p:nvPr>
        </p:nvSpPr>
        <p:spPr>
          <a:xfrm>
            <a:off x="575999" y="5392800"/>
            <a:ext cx="6096524" cy="1236600"/>
          </a:xfrm>
        </p:spPr>
        <p:txBody>
          <a:bodyPr>
            <a:normAutofit/>
          </a:bodyPr>
          <a:lstStyle/>
          <a:p>
            <a:pPr>
              <a:spcBef>
                <a:spcPts val="400"/>
              </a:spcBef>
            </a:pPr>
            <a:r>
              <a:rPr lang="en-US" b="1" dirty="0"/>
              <a:t>First Intermediate Presentation </a:t>
            </a:r>
          </a:p>
          <a:p>
            <a:pPr>
              <a:spcBef>
                <a:spcPts val="400"/>
              </a:spcBef>
            </a:pPr>
            <a:r>
              <a:rPr lang="en-US" dirty="0"/>
              <a:t>Anton </a:t>
            </a:r>
            <a:r>
              <a:rPr lang="en-US" dirty="0" err="1"/>
              <a:t>Lintermans</a:t>
            </a:r>
            <a:endParaRPr lang="en-US" dirty="0"/>
          </a:p>
          <a:p>
            <a:pPr>
              <a:spcBef>
                <a:spcPts val="400"/>
              </a:spcBef>
            </a:pPr>
            <a:r>
              <a:rPr lang="en-US" dirty="0"/>
              <a:t>Prof. de </a:t>
            </a:r>
            <a:r>
              <a:rPr lang="en-US" dirty="0" err="1"/>
              <a:t>Raedt</a:t>
            </a:r>
            <a:r>
              <a:rPr lang="en-US" dirty="0"/>
              <a:t> | T. Winters</a:t>
            </a:r>
          </a:p>
        </p:txBody>
      </p:sp>
    </p:spTree>
    <p:extLst>
      <p:ext uri="{BB962C8B-B14F-4D97-AF65-F5344CB8AC3E}">
        <p14:creationId xmlns:p14="http://schemas.microsoft.com/office/powerpoint/2010/main" val="36282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15C347C-2235-607E-EE80-F1794CB4370A}"/>
              </a:ext>
            </a:extLst>
          </p:cNvPr>
          <p:cNvSpPr>
            <a:spLocks noGrp="1"/>
          </p:cNvSpPr>
          <p:nvPr>
            <p:ph idx="1"/>
          </p:nvPr>
        </p:nvSpPr>
        <p:spPr/>
        <p:txBody>
          <a:bodyPr/>
          <a:lstStyle/>
          <a:p>
            <a:r>
              <a:rPr lang="nl-BE" dirty="0"/>
              <a:t>LLM’s voor tekst generation: GPT-3, GPT-4, Llama alom tegenewoordig</a:t>
            </a:r>
          </a:p>
          <a:p>
            <a:r>
              <a:rPr lang="nl-BE" dirty="0"/>
              <a:t>Houden zich niet altijd aan de vooropgestelde regels</a:t>
            </a:r>
          </a:p>
          <a:p>
            <a:r>
              <a:rPr lang="nl-BE" dirty="0"/>
              <a:t>Probleem voor creative tekst, zoals poëzie, liedjesteksten, parodies </a:t>
            </a:r>
          </a:p>
          <a:p>
            <a:r>
              <a:rPr lang="nl-BE" dirty="0"/>
              <a:t>Regels parodie:</a:t>
            </a:r>
          </a:p>
          <a:p>
            <a:pPr lvl="1"/>
            <a:r>
              <a:rPr lang="nl-BE" dirty="0"/>
              <a:t>Nieuwe (grappige) tekst onder dezelfde melodie</a:t>
            </a:r>
          </a:p>
          <a:p>
            <a:pPr lvl="1"/>
            <a:r>
              <a:rPr lang="nl-BE" dirty="0"/>
              <a:t>Rijmschema behouden blijft</a:t>
            </a:r>
          </a:p>
          <a:p>
            <a:pPr lvl="1"/>
            <a:r>
              <a:rPr lang="nl-BE" dirty="0"/>
              <a:t>Aantal lettergrepen per lijn hetzelfde is</a:t>
            </a:r>
          </a:p>
          <a:p>
            <a:endParaRPr lang="nl-BE" dirty="0"/>
          </a:p>
          <a:p>
            <a:pPr lvl="1"/>
            <a:endParaRPr lang="nl-BE" dirty="0"/>
          </a:p>
          <a:p>
            <a:endParaRPr lang="nl-BE" dirty="0"/>
          </a:p>
          <a:p>
            <a:endParaRPr lang="nl-BE" dirty="0"/>
          </a:p>
        </p:txBody>
      </p:sp>
      <p:sp>
        <p:nvSpPr>
          <p:cNvPr id="3" name="Tijdelijke aanduiding voor voettekst 2">
            <a:extLst>
              <a:ext uri="{FF2B5EF4-FFF2-40B4-BE49-F238E27FC236}">
                <a16:creationId xmlns:a16="http://schemas.microsoft.com/office/drawing/2014/main" id="{C3A3572C-E414-77F1-E51E-D6D758340E88}"/>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CE32E959-913E-D6DC-AA4B-B629756521FC}"/>
              </a:ext>
            </a:extLst>
          </p:cNvPr>
          <p:cNvSpPr>
            <a:spLocks noGrp="1"/>
          </p:cNvSpPr>
          <p:nvPr>
            <p:ph type="sldNum" sz="quarter" idx="12"/>
          </p:nvPr>
        </p:nvSpPr>
        <p:spPr/>
        <p:txBody>
          <a:bodyPr/>
          <a:lstStyle/>
          <a:p>
            <a:fld id="{0A297500-7527-634B-90F4-69D0994C32B4}" type="slidenum">
              <a:rPr lang="nl-NL" smtClean="0"/>
              <a:t>2</a:t>
            </a:fld>
            <a:endParaRPr lang="nl-NL" dirty="0"/>
          </a:p>
        </p:txBody>
      </p:sp>
      <p:sp>
        <p:nvSpPr>
          <p:cNvPr id="5" name="Titel 4">
            <a:extLst>
              <a:ext uri="{FF2B5EF4-FFF2-40B4-BE49-F238E27FC236}">
                <a16:creationId xmlns:a16="http://schemas.microsoft.com/office/drawing/2014/main" id="{EA600A08-04C0-FC5E-903F-BB3A52BF1AFA}"/>
              </a:ext>
            </a:extLst>
          </p:cNvPr>
          <p:cNvSpPr>
            <a:spLocks noGrp="1"/>
          </p:cNvSpPr>
          <p:nvPr>
            <p:ph type="title"/>
          </p:nvPr>
        </p:nvSpPr>
        <p:spPr/>
        <p:txBody>
          <a:bodyPr/>
          <a:lstStyle/>
          <a:p>
            <a:r>
              <a:rPr lang="nl-BE" dirty="0"/>
              <a:t>Context</a:t>
            </a:r>
          </a:p>
        </p:txBody>
      </p:sp>
    </p:spTree>
    <p:extLst>
      <p:ext uri="{BB962C8B-B14F-4D97-AF65-F5344CB8AC3E}">
        <p14:creationId xmlns:p14="http://schemas.microsoft.com/office/powerpoint/2010/main" val="120704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C5B36289-77AD-D09C-F970-38186E3E7FE8}"/>
              </a:ext>
            </a:extLst>
          </p:cNvPr>
          <p:cNvSpPr>
            <a:spLocks noGrp="1"/>
          </p:cNvSpPr>
          <p:nvPr>
            <p:ph idx="1"/>
          </p:nvPr>
        </p:nvSpPr>
        <p:spPr/>
        <p:txBody>
          <a:bodyPr>
            <a:normAutofit fontScale="85000" lnSpcReduction="20000"/>
          </a:bodyPr>
          <a:lstStyle/>
          <a:p>
            <a:r>
              <a:rPr lang="nl-BE" dirty="0"/>
              <a:t>WeirdAnalogyMatic</a:t>
            </a:r>
            <a:r>
              <a:rPr lang="nl-BE" sz="1100" dirty="0"/>
              <a:t>[1]</a:t>
            </a:r>
          </a:p>
          <a:p>
            <a:pPr lvl="1"/>
            <a:r>
              <a:rPr lang="nl-BE" dirty="0"/>
              <a:t>Gebruikt word embeddings</a:t>
            </a:r>
          </a:p>
          <a:p>
            <a:pPr lvl="1"/>
            <a:r>
              <a:rPr lang="nl-BE" dirty="0"/>
              <a:t>Heeft één centraal thema (vanuit titel)</a:t>
            </a:r>
          </a:p>
          <a:p>
            <a:pPr lvl="1"/>
            <a:r>
              <a:rPr lang="nl-BE" dirty="0"/>
              <a:t>Aantal lettergrepen &amp; rijmen behouden</a:t>
            </a:r>
          </a:p>
          <a:p>
            <a:r>
              <a:rPr lang="nl-BE" dirty="0"/>
              <a:t>To Sing Like a Mockingbird</a:t>
            </a:r>
            <a:r>
              <a:rPr lang="nl-BE" sz="1100" dirty="0"/>
              <a:t>[2]</a:t>
            </a:r>
          </a:p>
          <a:p>
            <a:pPr lvl="1"/>
            <a:r>
              <a:rPr lang="nl-BE" dirty="0"/>
              <a:t>Nieuw onderwerp van nieuwssites</a:t>
            </a:r>
          </a:p>
          <a:p>
            <a:pPr lvl="1"/>
            <a:r>
              <a:rPr lang="nl-BE" dirty="0"/>
              <a:t>Vervangen enkel refrein</a:t>
            </a:r>
          </a:p>
          <a:p>
            <a:pPr lvl="1"/>
            <a:r>
              <a:rPr lang="nl-BE" dirty="0"/>
              <a:t>Humor belangrijk</a:t>
            </a:r>
          </a:p>
          <a:p>
            <a:pPr lvl="1"/>
            <a:r>
              <a:rPr lang="nl-BE" dirty="0"/>
              <a:t>(dicht)Rijmen, lettergrepen, POS-tag behouden</a:t>
            </a:r>
          </a:p>
          <a:p>
            <a:r>
              <a:rPr lang="nl-BE" dirty="0"/>
              <a:t>Weird AI Yankovic</a:t>
            </a:r>
            <a:r>
              <a:rPr lang="nl-BE" sz="1300" dirty="0"/>
              <a:t>[3]</a:t>
            </a:r>
          </a:p>
          <a:p>
            <a:pPr lvl="1"/>
            <a:r>
              <a:rPr lang="nl-BE" dirty="0"/>
              <a:t>Beschrijving over onderwerp Parodie</a:t>
            </a:r>
          </a:p>
          <a:p>
            <a:pPr lvl="1"/>
            <a:r>
              <a:rPr lang="nl-BE" dirty="0"/>
              <a:t>Rijmen, lettergrepen zijn behouden</a:t>
            </a:r>
          </a:p>
          <a:p>
            <a:pPr lvl="1"/>
            <a:r>
              <a:rPr lang="nl-BE" dirty="0"/>
              <a:t>XLNet &amp; GPT-2</a:t>
            </a:r>
          </a:p>
          <a:p>
            <a:pPr lvl="1"/>
            <a:r>
              <a:rPr lang="nl-BE" dirty="0"/>
              <a:t>Thesis</a:t>
            </a:r>
            <a:r>
              <a:rPr lang="nl-BE" sz="1300" dirty="0"/>
              <a:t>[4]</a:t>
            </a:r>
          </a:p>
          <a:p>
            <a:pPr lvl="1"/>
            <a:endParaRPr lang="nl-BE" dirty="0"/>
          </a:p>
          <a:p>
            <a:pPr lvl="1"/>
            <a:endParaRPr lang="nl-BE" dirty="0"/>
          </a:p>
          <a:p>
            <a:endParaRPr lang="nl-BE" dirty="0"/>
          </a:p>
        </p:txBody>
      </p:sp>
      <p:sp>
        <p:nvSpPr>
          <p:cNvPr id="3" name="Tijdelijke aanduiding voor voettekst 2">
            <a:extLst>
              <a:ext uri="{FF2B5EF4-FFF2-40B4-BE49-F238E27FC236}">
                <a16:creationId xmlns:a16="http://schemas.microsoft.com/office/drawing/2014/main" id="{F4A9836E-9DC3-A1D6-646B-E6AFDCCF3271}"/>
              </a:ext>
            </a:extLst>
          </p:cNvPr>
          <p:cNvSpPr>
            <a:spLocks noGrp="1"/>
          </p:cNvSpPr>
          <p:nvPr>
            <p:ph type="ftr" sz="quarter" idx="11"/>
          </p:nvPr>
        </p:nvSpPr>
        <p:spPr/>
        <p:txBody>
          <a:bodyPr/>
          <a:lstStyle/>
          <a:p>
            <a:r>
              <a:rPr lang="nl-NL" dirty="0"/>
              <a:t>Computerwetenschappen - DTAI</a:t>
            </a:r>
          </a:p>
        </p:txBody>
      </p:sp>
      <p:sp>
        <p:nvSpPr>
          <p:cNvPr id="4" name="Tijdelijke aanduiding voor dianummer 3">
            <a:extLst>
              <a:ext uri="{FF2B5EF4-FFF2-40B4-BE49-F238E27FC236}">
                <a16:creationId xmlns:a16="http://schemas.microsoft.com/office/drawing/2014/main" id="{59F2AD34-B5B6-D9D4-8330-866F3E43076F}"/>
              </a:ext>
            </a:extLst>
          </p:cNvPr>
          <p:cNvSpPr>
            <a:spLocks noGrp="1"/>
          </p:cNvSpPr>
          <p:nvPr>
            <p:ph type="sldNum" sz="quarter" idx="12"/>
          </p:nvPr>
        </p:nvSpPr>
        <p:spPr/>
        <p:txBody>
          <a:bodyPr/>
          <a:lstStyle/>
          <a:p>
            <a:fld id="{0A297500-7527-634B-90F4-69D0994C32B4}" type="slidenum">
              <a:rPr lang="nl-NL" smtClean="0"/>
              <a:t>3</a:t>
            </a:fld>
            <a:endParaRPr lang="nl-NL" dirty="0"/>
          </a:p>
        </p:txBody>
      </p:sp>
      <p:sp>
        <p:nvSpPr>
          <p:cNvPr id="5" name="Titel 4">
            <a:extLst>
              <a:ext uri="{FF2B5EF4-FFF2-40B4-BE49-F238E27FC236}">
                <a16:creationId xmlns:a16="http://schemas.microsoft.com/office/drawing/2014/main" id="{9957F387-8630-7A00-DE1A-0F76A26735E7}"/>
              </a:ext>
            </a:extLst>
          </p:cNvPr>
          <p:cNvSpPr>
            <a:spLocks noGrp="1"/>
          </p:cNvSpPr>
          <p:nvPr>
            <p:ph type="title"/>
          </p:nvPr>
        </p:nvSpPr>
        <p:spPr/>
        <p:txBody>
          <a:bodyPr/>
          <a:lstStyle/>
          <a:p>
            <a:r>
              <a:rPr lang="nl-BE" dirty="0"/>
              <a:t>Wat is er al onderzocht</a:t>
            </a:r>
          </a:p>
        </p:txBody>
      </p:sp>
    </p:spTree>
    <p:extLst>
      <p:ext uri="{BB962C8B-B14F-4D97-AF65-F5344CB8AC3E}">
        <p14:creationId xmlns:p14="http://schemas.microsoft.com/office/powerpoint/2010/main" val="249933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C4336ACE-32D2-53E7-4666-046BD290B58E}"/>
              </a:ext>
            </a:extLst>
          </p:cNvPr>
          <p:cNvSpPr>
            <a:spLocks noGrp="1"/>
          </p:cNvSpPr>
          <p:nvPr>
            <p:ph idx="1"/>
          </p:nvPr>
        </p:nvSpPr>
        <p:spPr/>
        <p:txBody>
          <a:bodyPr>
            <a:normAutofit fontScale="70000" lnSpcReduction="20000"/>
          </a:bodyPr>
          <a:lstStyle/>
          <a:p>
            <a:r>
              <a:rPr lang="nl-BE" dirty="0"/>
              <a:t>Parodies genereren met enkel (pre-trained) autoregressive models</a:t>
            </a:r>
          </a:p>
          <a:p>
            <a:pPr lvl="1"/>
            <a:r>
              <a:rPr lang="nl-BE" dirty="0"/>
              <a:t>Reverse order generation</a:t>
            </a:r>
            <a:r>
              <a:rPr lang="nl-BE" sz="1100" dirty="0"/>
              <a:t>[5]</a:t>
            </a:r>
          </a:p>
          <a:p>
            <a:r>
              <a:rPr lang="nl-BE" dirty="0"/>
              <a:t>State-of-the-art LLM’s: Llama 2, Alpaca, WizardLM</a:t>
            </a:r>
          </a:p>
          <a:p>
            <a:pPr lvl="1"/>
            <a:r>
              <a:rPr lang="nl-BE" dirty="0"/>
              <a:t>Zijn zeer sterk verbeteerd sinds GPT-2</a:t>
            </a:r>
          </a:p>
          <a:p>
            <a:pPr lvl="1"/>
            <a:r>
              <a:rPr lang="nl-BE" dirty="0"/>
              <a:t>Grotere input</a:t>
            </a:r>
          </a:p>
          <a:p>
            <a:pPr lvl="1"/>
            <a:r>
              <a:rPr lang="nl-BE" dirty="0"/>
              <a:t>Fine-tunen van de verschillende modellen (Humor, lyrics, parodies)</a:t>
            </a:r>
          </a:p>
          <a:p>
            <a:pPr lvl="1"/>
            <a:r>
              <a:rPr lang="nl-BE" dirty="0"/>
              <a:t>Verschillende modellen evalueren</a:t>
            </a:r>
          </a:p>
          <a:p>
            <a:pPr lvl="1"/>
            <a:r>
              <a:rPr lang="nl-BE" dirty="0"/>
              <a:t>Informatie van muziek gebruiken</a:t>
            </a:r>
          </a:p>
          <a:p>
            <a:r>
              <a:rPr lang="nl-BE" dirty="0"/>
              <a:t>Verschillende constraints toepassen:</a:t>
            </a:r>
          </a:p>
          <a:p>
            <a:pPr lvl="1"/>
            <a:r>
              <a:rPr lang="nl-BE" dirty="0"/>
              <a:t>Humor</a:t>
            </a:r>
          </a:p>
          <a:p>
            <a:pPr lvl="1"/>
            <a:r>
              <a:rPr lang="nl-BE" dirty="0"/>
              <a:t>Rijmen</a:t>
            </a:r>
          </a:p>
          <a:p>
            <a:pPr lvl="1"/>
            <a:r>
              <a:rPr lang="nl-BE" dirty="0"/>
              <a:t>Lettergrepen</a:t>
            </a:r>
          </a:p>
          <a:p>
            <a:pPr lvl="1"/>
            <a:r>
              <a:rPr lang="nl-BE" dirty="0"/>
              <a:t>Sentimental analysis</a:t>
            </a:r>
          </a:p>
          <a:p>
            <a:pPr lvl="1"/>
            <a:r>
              <a:rPr lang="nl-BE" dirty="0"/>
              <a:t>Schema behouden</a:t>
            </a:r>
          </a:p>
          <a:p>
            <a:r>
              <a:rPr lang="nl-BE" dirty="0"/>
              <a:t>Prompt Engineering</a:t>
            </a:r>
          </a:p>
          <a:p>
            <a:pPr lvl="1"/>
            <a:endParaRPr lang="nl-BE" dirty="0"/>
          </a:p>
          <a:p>
            <a:pPr lvl="1"/>
            <a:endParaRPr lang="nl-BE" dirty="0"/>
          </a:p>
          <a:p>
            <a:endParaRPr lang="nl-BE" dirty="0"/>
          </a:p>
        </p:txBody>
      </p:sp>
      <p:sp>
        <p:nvSpPr>
          <p:cNvPr id="3" name="Tijdelijke aanduiding voor voettekst 2">
            <a:extLst>
              <a:ext uri="{FF2B5EF4-FFF2-40B4-BE49-F238E27FC236}">
                <a16:creationId xmlns:a16="http://schemas.microsoft.com/office/drawing/2014/main" id="{C78FF567-110D-7CBC-04FF-376E82F4A98E}"/>
              </a:ext>
            </a:extLst>
          </p:cNvPr>
          <p:cNvSpPr>
            <a:spLocks noGrp="1"/>
          </p:cNvSpPr>
          <p:nvPr>
            <p:ph type="ftr" sz="quarter" idx="11"/>
          </p:nvPr>
        </p:nvSpPr>
        <p:spPr/>
        <p:txBody>
          <a:bodyPr/>
          <a:lstStyle/>
          <a:p>
            <a:r>
              <a:rPr lang="nl-NL" dirty="0"/>
              <a:t>Computerwetenschappen - DTAI</a:t>
            </a:r>
          </a:p>
        </p:txBody>
      </p:sp>
      <p:sp>
        <p:nvSpPr>
          <p:cNvPr id="4" name="Tijdelijke aanduiding voor dianummer 3">
            <a:extLst>
              <a:ext uri="{FF2B5EF4-FFF2-40B4-BE49-F238E27FC236}">
                <a16:creationId xmlns:a16="http://schemas.microsoft.com/office/drawing/2014/main" id="{4EC0DF5F-D8C0-9164-8CBD-07F71A3833D3}"/>
              </a:ext>
            </a:extLst>
          </p:cNvPr>
          <p:cNvSpPr>
            <a:spLocks noGrp="1"/>
          </p:cNvSpPr>
          <p:nvPr>
            <p:ph type="sldNum" sz="quarter" idx="12"/>
          </p:nvPr>
        </p:nvSpPr>
        <p:spPr/>
        <p:txBody>
          <a:bodyPr/>
          <a:lstStyle/>
          <a:p>
            <a:fld id="{0A297500-7527-634B-90F4-69D0994C32B4}" type="slidenum">
              <a:rPr lang="nl-NL" smtClean="0"/>
              <a:t>4</a:t>
            </a:fld>
            <a:endParaRPr lang="nl-NL" dirty="0"/>
          </a:p>
        </p:txBody>
      </p:sp>
      <p:sp>
        <p:nvSpPr>
          <p:cNvPr id="5" name="Titel 4">
            <a:extLst>
              <a:ext uri="{FF2B5EF4-FFF2-40B4-BE49-F238E27FC236}">
                <a16:creationId xmlns:a16="http://schemas.microsoft.com/office/drawing/2014/main" id="{063339B4-BEFF-2D55-F99A-C1E7EA482047}"/>
              </a:ext>
            </a:extLst>
          </p:cNvPr>
          <p:cNvSpPr>
            <a:spLocks noGrp="1"/>
          </p:cNvSpPr>
          <p:nvPr>
            <p:ph type="title"/>
          </p:nvPr>
        </p:nvSpPr>
        <p:spPr/>
        <p:txBody>
          <a:bodyPr/>
          <a:lstStyle/>
          <a:p>
            <a:r>
              <a:rPr lang="nl-BE" dirty="0"/>
              <a:t>Mijn onderzoek</a:t>
            </a:r>
          </a:p>
        </p:txBody>
      </p:sp>
    </p:spTree>
    <p:extLst>
      <p:ext uri="{BB962C8B-B14F-4D97-AF65-F5344CB8AC3E}">
        <p14:creationId xmlns:p14="http://schemas.microsoft.com/office/powerpoint/2010/main" val="402360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FF7A986-C092-BFE7-596C-1051E75E8DC4}"/>
              </a:ext>
            </a:extLst>
          </p:cNvPr>
          <p:cNvSpPr>
            <a:spLocks noGrp="1"/>
          </p:cNvSpPr>
          <p:nvPr>
            <p:ph type="ftr" sz="quarter" idx="11"/>
          </p:nvPr>
        </p:nvSpPr>
        <p:spPr/>
        <p:txBody>
          <a:bodyPr/>
          <a:lstStyle/>
          <a:p>
            <a:r>
              <a:rPr lang="nl-NL"/>
              <a:t>Computerwetenschappen - DTAI</a:t>
            </a:r>
          </a:p>
        </p:txBody>
      </p:sp>
      <p:sp>
        <p:nvSpPr>
          <p:cNvPr id="3" name="Tijdelijke aanduiding voor dianummer 2">
            <a:extLst>
              <a:ext uri="{FF2B5EF4-FFF2-40B4-BE49-F238E27FC236}">
                <a16:creationId xmlns:a16="http://schemas.microsoft.com/office/drawing/2014/main" id="{3AEAB7DB-BFCA-8E16-331A-DFF48B8F272A}"/>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4" name="Tijdelijke aanduiding voor inhoud 3">
            <a:extLst>
              <a:ext uri="{FF2B5EF4-FFF2-40B4-BE49-F238E27FC236}">
                <a16:creationId xmlns:a16="http://schemas.microsoft.com/office/drawing/2014/main" id="{261B1904-7BC3-9542-2E79-497F5C35544C}"/>
              </a:ext>
            </a:extLst>
          </p:cNvPr>
          <p:cNvSpPr>
            <a:spLocks noGrp="1"/>
          </p:cNvSpPr>
          <p:nvPr>
            <p:ph idx="1"/>
          </p:nvPr>
        </p:nvSpPr>
        <p:spPr/>
        <p:txBody>
          <a:bodyPr>
            <a:normAutofit fontScale="85000" lnSpcReduction="20000"/>
          </a:bodyPr>
          <a:lstStyle/>
          <a:p>
            <a:r>
              <a:rPr lang="nl-NL" dirty="0"/>
              <a:t>November</a:t>
            </a:r>
          </a:p>
          <a:p>
            <a:pPr lvl="1"/>
            <a:r>
              <a:rPr lang="nl-NL" dirty="0"/>
              <a:t>Eerste implementaties met </a:t>
            </a:r>
            <a:r>
              <a:rPr lang="nl-NL" dirty="0" err="1"/>
              <a:t>LLM’s</a:t>
            </a:r>
            <a:endParaRPr lang="nl-NL" dirty="0"/>
          </a:p>
          <a:p>
            <a:pPr lvl="1"/>
            <a:r>
              <a:rPr lang="nl-NL" dirty="0"/>
              <a:t>WAIY &amp; WAIY+ draaiende krijgen</a:t>
            </a:r>
          </a:p>
          <a:p>
            <a:pPr lvl="1"/>
            <a:r>
              <a:rPr lang="nl-NL" dirty="0"/>
              <a:t>Datasets maken</a:t>
            </a:r>
          </a:p>
          <a:p>
            <a:pPr lvl="1"/>
            <a:r>
              <a:rPr lang="nl-NL" dirty="0"/>
              <a:t>Vertrouwd raken met software</a:t>
            </a:r>
          </a:p>
          <a:p>
            <a:pPr lvl="1"/>
            <a:r>
              <a:rPr lang="nl-NL" dirty="0"/>
              <a:t>Groot deel van Literatuur studie geschreven hebben</a:t>
            </a:r>
          </a:p>
          <a:p>
            <a:r>
              <a:rPr lang="nl-NL" dirty="0"/>
              <a:t>December</a:t>
            </a:r>
          </a:p>
          <a:p>
            <a:pPr lvl="1"/>
            <a:r>
              <a:rPr lang="nl-NL" dirty="0"/>
              <a:t>Onderzoek verschillende </a:t>
            </a:r>
            <a:r>
              <a:rPr lang="nl-NL" dirty="0" err="1"/>
              <a:t>constraints</a:t>
            </a:r>
            <a:r>
              <a:rPr lang="nl-NL" dirty="0"/>
              <a:t> proberen toe te passen</a:t>
            </a:r>
          </a:p>
          <a:p>
            <a:pPr lvl="1"/>
            <a:r>
              <a:rPr lang="nl-NL" dirty="0"/>
              <a:t>Onderzoek naar beste </a:t>
            </a:r>
            <a:r>
              <a:rPr lang="nl-NL" dirty="0" err="1"/>
              <a:t>metrics</a:t>
            </a:r>
            <a:r>
              <a:rPr lang="nl-NL" dirty="0"/>
              <a:t> </a:t>
            </a:r>
          </a:p>
          <a:p>
            <a:r>
              <a:rPr lang="nl-NL" dirty="0"/>
              <a:t>Januari</a:t>
            </a:r>
          </a:p>
          <a:p>
            <a:pPr lvl="1"/>
            <a:r>
              <a:rPr lang="nl-NL" dirty="0"/>
              <a:t>Evalueren van initiële modellen</a:t>
            </a:r>
          </a:p>
          <a:p>
            <a:pPr lvl="1"/>
            <a:r>
              <a:rPr lang="nl-NL" dirty="0"/>
              <a:t>Nieuwe modellen maken en trainen</a:t>
            </a:r>
          </a:p>
          <a:p>
            <a:pPr lvl="1"/>
            <a:endParaRPr lang="nl-NL" dirty="0"/>
          </a:p>
          <a:p>
            <a:pPr lvl="1"/>
            <a:endParaRPr lang="nl-NL" dirty="0"/>
          </a:p>
        </p:txBody>
      </p:sp>
      <p:sp>
        <p:nvSpPr>
          <p:cNvPr id="5" name="Tijdelijke aanduiding voor inhoud 4">
            <a:extLst>
              <a:ext uri="{FF2B5EF4-FFF2-40B4-BE49-F238E27FC236}">
                <a16:creationId xmlns:a16="http://schemas.microsoft.com/office/drawing/2014/main" id="{3A3EA626-5665-AB09-A59C-C86A0175DEDC}"/>
              </a:ext>
            </a:extLst>
          </p:cNvPr>
          <p:cNvSpPr>
            <a:spLocks noGrp="1"/>
          </p:cNvSpPr>
          <p:nvPr>
            <p:ph sz="quarter" idx="13"/>
          </p:nvPr>
        </p:nvSpPr>
        <p:spPr/>
        <p:txBody>
          <a:bodyPr>
            <a:normAutofit lnSpcReduction="10000"/>
          </a:bodyPr>
          <a:lstStyle/>
          <a:p>
            <a:r>
              <a:rPr lang="nl-NL" dirty="0"/>
              <a:t>Februari</a:t>
            </a:r>
          </a:p>
          <a:p>
            <a:pPr lvl="1"/>
            <a:r>
              <a:rPr lang="nl-NL" dirty="0"/>
              <a:t>Fine tune van beste modellen</a:t>
            </a:r>
          </a:p>
          <a:p>
            <a:pPr lvl="1"/>
            <a:r>
              <a:rPr lang="nl-NL" dirty="0"/>
              <a:t>Survey van verschillende modellen voor bereiden</a:t>
            </a:r>
          </a:p>
          <a:p>
            <a:r>
              <a:rPr lang="nl-NL" dirty="0"/>
              <a:t>Maart</a:t>
            </a:r>
          </a:p>
          <a:p>
            <a:pPr lvl="1"/>
            <a:r>
              <a:rPr lang="nl-NL" dirty="0"/>
              <a:t>Survey lanceren</a:t>
            </a:r>
          </a:p>
          <a:p>
            <a:pPr lvl="1"/>
            <a:r>
              <a:rPr lang="nl-NL" dirty="0"/>
              <a:t>Een stream line algoritme met interface te maken</a:t>
            </a:r>
          </a:p>
          <a:p>
            <a:r>
              <a:rPr lang="nl-NL" dirty="0"/>
              <a:t>April &amp; Mei</a:t>
            </a:r>
          </a:p>
          <a:p>
            <a:pPr lvl="1"/>
            <a:r>
              <a:rPr lang="nl-NL" dirty="0"/>
              <a:t>Full focus op het schrijven van de thesis</a:t>
            </a:r>
          </a:p>
          <a:p>
            <a:pPr lvl="1"/>
            <a:endParaRPr lang="nl-NL" dirty="0"/>
          </a:p>
        </p:txBody>
      </p:sp>
      <p:sp>
        <p:nvSpPr>
          <p:cNvPr id="6" name="Titel 5">
            <a:extLst>
              <a:ext uri="{FF2B5EF4-FFF2-40B4-BE49-F238E27FC236}">
                <a16:creationId xmlns:a16="http://schemas.microsoft.com/office/drawing/2014/main" id="{6C21229E-8101-C29D-AE9D-A0A36B5EAEF8}"/>
              </a:ext>
            </a:extLst>
          </p:cNvPr>
          <p:cNvSpPr>
            <a:spLocks noGrp="1"/>
          </p:cNvSpPr>
          <p:nvPr>
            <p:ph type="title"/>
          </p:nvPr>
        </p:nvSpPr>
        <p:spPr/>
        <p:txBody>
          <a:bodyPr/>
          <a:lstStyle/>
          <a:p>
            <a:r>
              <a:rPr lang="nl-NL" dirty="0"/>
              <a:t>Planning</a:t>
            </a:r>
          </a:p>
        </p:txBody>
      </p:sp>
    </p:spTree>
    <p:extLst>
      <p:ext uri="{BB962C8B-B14F-4D97-AF65-F5344CB8AC3E}">
        <p14:creationId xmlns:p14="http://schemas.microsoft.com/office/powerpoint/2010/main" val="180890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3882297-51DD-E893-5831-DD0CB0B999AC}"/>
              </a:ext>
            </a:extLst>
          </p:cNvPr>
          <p:cNvSpPr>
            <a:spLocks noGrp="1"/>
          </p:cNvSpPr>
          <p:nvPr>
            <p:ph type="ftr" sz="quarter" idx="11"/>
          </p:nvPr>
        </p:nvSpPr>
        <p:spPr/>
        <p:txBody>
          <a:bodyPr/>
          <a:lstStyle/>
          <a:p>
            <a:r>
              <a:rPr lang="nl-NL"/>
              <a:t>Computerwetenschappen - DTAI</a:t>
            </a:r>
            <a:endParaRPr lang="nl-NL" dirty="0"/>
          </a:p>
        </p:txBody>
      </p:sp>
      <p:sp>
        <p:nvSpPr>
          <p:cNvPr id="3" name="Tijdelijke aanduiding voor dianummer 2">
            <a:extLst>
              <a:ext uri="{FF2B5EF4-FFF2-40B4-BE49-F238E27FC236}">
                <a16:creationId xmlns:a16="http://schemas.microsoft.com/office/drawing/2014/main" id="{B6FF5EA7-5345-6492-E327-6BE5C8326D2E}"/>
              </a:ext>
            </a:extLst>
          </p:cNvPr>
          <p:cNvSpPr>
            <a:spLocks noGrp="1"/>
          </p:cNvSpPr>
          <p:nvPr>
            <p:ph type="sldNum" sz="quarter" idx="12"/>
          </p:nvPr>
        </p:nvSpPr>
        <p:spPr/>
        <p:txBody>
          <a:bodyPr/>
          <a:lstStyle/>
          <a:p>
            <a:fld id="{0A297500-7527-634B-90F4-69D0994C32B4}" type="slidenum">
              <a:rPr lang="nl-NL" smtClean="0"/>
              <a:t>6</a:t>
            </a:fld>
            <a:endParaRPr lang="nl-NL" dirty="0"/>
          </a:p>
        </p:txBody>
      </p:sp>
      <p:sp>
        <p:nvSpPr>
          <p:cNvPr id="4" name="Tijdelijke aanduiding voor inhoud 3">
            <a:extLst>
              <a:ext uri="{FF2B5EF4-FFF2-40B4-BE49-F238E27FC236}">
                <a16:creationId xmlns:a16="http://schemas.microsoft.com/office/drawing/2014/main" id="{D20DB53E-F79E-AB2C-DB57-D315C716FFFD}"/>
              </a:ext>
            </a:extLst>
          </p:cNvPr>
          <p:cNvSpPr>
            <a:spLocks noGrp="1"/>
          </p:cNvSpPr>
          <p:nvPr>
            <p:ph idx="1"/>
          </p:nvPr>
        </p:nvSpPr>
        <p:spPr>
          <a:xfrm>
            <a:off x="576000" y="1656000"/>
            <a:ext cx="11241626" cy="4464000"/>
          </a:xfrm>
        </p:spPr>
        <p:txBody>
          <a:bodyPr>
            <a:normAutofit/>
          </a:bodyPr>
          <a:lstStyle/>
          <a:p>
            <a:pPr marL="0" indent="0">
              <a:buNone/>
            </a:pPr>
            <a:r>
              <a:rPr lang="en-US" sz="1600" dirty="0"/>
              <a:t>[1] Oliveira, H.G. (2020) ‘</a:t>
            </a:r>
            <a:r>
              <a:rPr lang="en-US" sz="1600" dirty="0" err="1"/>
              <a:t>WeirdAnalogyMatic</a:t>
            </a:r>
            <a:r>
              <a:rPr lang="en-US" sz="1600" dirty="0"/>
              <a:t>: Experimenting with Analogy for Lyrics Transformation’, in. International Conference on Innovative Computing and Cloud Computing. Available at: https://</a:t>
            </a:r>
            <a:r>
              <a:rPr lang="en-US" sz="1600" dirty="0" err="1"/>
              <a:t>www.semanticscholar.org</a:t>
            </a:r>
            <a:r>
              <a:rPr lang="en-US" sz="1600" dirty="0"/>
              <a:t>/paper/WeirdAnalogyMatic%3A-Experimenting-with-Analogy-for-Oliveira/3564ece8bd2b7c57ce005cc91098ebfa766b7bc2 (Accessed: 3 October 2023).</a:t>
            </a:r>
          </a:p>
          <a:p>
            <a:pPr marL="0" indent="0">
              <a:buNone/>
            </a:pPr>
            <a:r>
              <a:rPr lang="en-US" sz="1600" dirty="0"/>
              <a:t>[2] </a:t>
            </a:r>
            <a:r>
              <a:rPr lang="en-US" sz="1600" dirty="0" err="1"/>
              <a:t>Gatti</a:t>
            </a:r>
            <a:r>
              <a:rPr lang="en-US" sz="1600" dirty="0"/>
              <a:t>, L. et al. (2017) ‘To Sing like a Mockingbird’, in Proceedings of the 15th Conference of the European Chapter of the           Association for Computational Linguistics: Volume 2, Short Papers. Proceedings of the 15th Conference of the European Chapter of the           Association for Computational Linguistics: Volume 2, Short Papers, Valencia, Spain: Association for Computational Linguistics, pp. 298–304. Available at: https://</a:t>
            </a:r>
            <a:r>
              <a:rPr lang="en-US" sz="1600" dirty="0" err="1"/>
              <a:t>doi.org</a:t>
            </a:r>
            <a:r>
              <a:rPr lang="en-US" sz="1600" dirty="0"/>
              <a:t>/10.18653/v1/E17-2048.</a:t>
            </a:r>
          </a:p>
          <a:p>
            <a:pPr marL="0" indent="0">
              <a:buNone/>
            </a:pPr>
            <a:r>
              <a:rPr lang="en-US" sz="1600" dirty="0"/>
              <a:t>[3] </a:t>
            </a:r>
            <a:r>
              <a:rPr lang="en-US" sz="1600" dirty="0" err="1"/>
              <a:t>Riedl</a:t>
            </a:r>
            <a:r>
              <a:rPr lang="en-US" sz="1600" dirty="0"/>
              <a:t>, M. (2020) ‘Weird AI Yankovic: Generating Parody Lyrics’. </a:t>
            </a:r>
            <a:r>
              <a:rPr lang="en-US" sz="1600" dirty="0" err="1"/>
              <a:t>arXiv</a:t>
            </a:r>
            <a:r>
              <a:rPr lang="en-US" sz="1600" dirty="0"/>
              <a:t>. Available at: https://</a:t>
            </a:r>
            <a:r>
              <a:rPr lang="en-US" sz="1600" dirty="0" err="1"/>
              <a:t>doi.org</a:t>
            </a:r>
            <a:r>
              <a:rPr lang="en-US" sz="1600" dirty="0"/>
              <a:t>/10.48550/arXiv.2009.12240.</a:t>
            </a:r>
          </a:p>
          <a:p>
            <a:pPr marL="0" indent="0">
              <a:buNone/>
            </a:pPr>
            <a:r>
              <a:rPr lang="en-US" sz="1600" dirty="0"/>
              <a:t>[4] Andersson, D. (2021) ‘AI generated parody lyrics’.</a:t>
            </a:r>
          </a:p>
          <a:p>
            <a:pPr marL="0" indent="0">
              <a:buNone/>
            </a:pPr>
            <a:r>
              <a:rPr lang="en-US" sz="1600" dirty="0"/>
              <a:t>[5] </a:t>
            </a:r>
            <a:r>
              <a:rPr lang="en-US" sz="1600" dirty="0" err="1"/>
              <a:t>Xue</a:t>
            </a:r>
            <a:r>
              <a:rPr lang="en-US" sz="1600" dirty="0"/>
              <a:t>, L. et al. (2021) ‘</a:t>
            </a:r>
            <a:r>
              <a:rPr lang="en-US" sz="1600" dirty="0" err="1"/>
              <a:t>DeepRapper</a:t>
            </a:r>
            <a:r>
              <a:rPr lang="en-US" sz="1600" dirty="0"/>
              <a:t>: Neural Rap Generation with Rhyme and Rhythm Modeling’, in Proceedings of the 59th Annual Meeting of the Association for Computational Linguistics and the 11th International Joint Conference on Natural Language Processing (Volume 1: Long Papers). ACL-IJCNLP 2021, Online: Association for Computational Linguistics, pp. 69–81. Available at: https://</a:t>
            </a:r>
            <a:r>
              <a:rPr lang="en-US" sz="1600" dirty="0" err="1"/>
              <a:t>doi.org</a:t>
            </a:r>
            <a:r>
              <a:rPr lang="en-US" sz="1600" dirty="0"/>
              <a:t>/10.18653/v1/2021.acl-long.6.</a:t>
            </a:r>
          </a:p>
          <a:p>
            <a:pPr marL="0" indent="0">
              <a:buNone/>
            </a:pPr>
            <a:endParaRPr lang="en-US" sz="1600" dirty="0"/>
          </a:p>
        </p:txBody>
      </p:sp>
      <p:sp>
        <p:nvSpPr>
          <p:cNvPr id="6" name="Titel 5">
            <a:extLst>
              <a:ext uri="{FF2B5EF4-FFF2-40B4-BE49-F238E27FC236}">
                <a16:creationId xmlns:a16="http://schemas.microsoft.com/office/drawing/2014/main" id="{A09BF5BB-4D0A-8193-1577-FCDB3B1CC90F}"/>
              </a:ext>
            </a:extLst>
          </p:cNvPr>
          <p:cNvSpPr>
            <a:spLocks noGrp="1"/>
          </p:cNvSpPr>
          <p:nvPr>
            <p:ph type="title"/>
          </p:nvPr>
        </p:nvSpPr>
        <p:spPr>
          <a:xfrm>
            <a:off x="576000" y="162000"/>
            <a:ext cx="11041200" cy="1152000"/>
          </a:xfrm>
        </p:spPr>
        <p:txBody>
          <a:bodyPr/>
          <a:lstStyle/>
          <a:p>
            <a:r>
              <a:rPr lang="en-US" dirty="0" err="1"/>
              <a:t>Referenties</a:t>
            </a:r>
            <a:endParaRPr lang="en-US" dirty="0"/>
          </a:p>
        </p:txBody>
      </p:sp>
    </p:spTree>
    <p:extLst>
      <p:ext uri="{BB962C8B-B14F-4D97-AF65-F5344CB8AC3E}">
        <p14:creationId xmlns:p14="http://schemas.microsoft.com/office/powerpoint/2010/main" val="1071946193"/>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603</Words>
  <Application>Microsoft Macintosh PowerPoint</Application>
  <PresentationFormat>Breedbeeld</PresentationFormat>
  <Paragraphs>84</Paragraphs>
  <Slides>6</Slides>
  <Notes>0</Notes>
  <HiddenSlides>0</HiddenSlides>
  <MMClips>0</MMClips>
  <ScaleCrop>false</ScaleCrop>
  <HeadingPairs>
    <vt:vector size="6" baseType="variant">
      <vt:variant>
        <vt:lpstr>Gebruikte lettertypen</vt:lpstr>
      </vt:variant>
      <vt:variant>
        <vt:i4>2</vt:i4>
      </vt:variant>
      <vt:variant>
        <vt:lpstr>Thema</vt:lpstr>
      </vt:variant>
      <vt:variant>
        <vt:i4>2</vt:i4>
      </vt:variant>
      <vt:variant>
        <vt:lpstr>Diatitels</vt:lpstr>
      </vt:variant>
      <vt:variant>
        <vt:i4>6</vt:i4>
      </vt:variant>
    </vt:vector>
  </HeadingPairs>
  <TitlesOfParts>
    <vt:vector size="10" baseType="lpstr">
      <vt:lpstr>Arial</vt:lpstr>
      <vt:lpstr>Calibri</vt:lpstr>
      <vt:lpstr>KU Leuven</vt:lpstr>
      <vt:lpstr>KU Leuven Sedes</vt:lpstr>
      <vt:lpstr>Thesis: Generating Parody Lyrics with autoregressive models </vt:lpstr>
      <vt:lpstr>Context</vt:lpstr>
      <vt:lpstr>Wat is er al onderzocht</vt:lpstr>
      <vt:lpstr>Mijn onderzoek</vt:lpstr>
      <vt:lpstr>Planning</vt:lpstr>
      <vt:lpstr>Referenties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2023-10-19T12:42:06Z</dcterms:modified>
</cp:coreProperties>
</file>