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2"/>
  </p:notesMasterIdLst>
  <p:sldIdLst>
    <p:sldId id="256" r:id="rId4"/>
    <p:sldId id="298" r:id="rId5"/>
    <p:sldId id="261" r:id="rId6"/>
    <p:sldId id="281" r:id="rId7"/>
    <p:sldId id="299" r:id="rId8"/>
    <p:sldId id="279" r:id="rId9"/>
    <p:sldId id="300" r:id="rId10"/>
    <p:sldId id="270"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1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B2D9-5CCB-4FE4-AEEC-8843940852B9}" type="datetimeFigureOut">
              <a:rPr lang="ko-KR" altLang="en-US" smtClean="0"/>
              <a:t>2021-06-08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E9F30-A536-496E-9F19-827B21B0DB18}" type="slidenum">
              <a:rPr lang="ko-KR" altLang="en-US" smtClean="0"/>
              <a:t>‹#›</a:t>
            </a:fld>
            <a:endParaRPr lang="ko-KR" altLang="en-US"/>
          </a:p>
        </p:txBody>
      </p:sp>
    </p:spTree>
    <p:extLst>
      <p:ext uri="{BB962C8B-B14F-4D97-AF65-F5344CB8AC3E}">
        <p14:creationId xmlns:p14="http://schemas.microsoft.com/office/powerpoint/2010/main" val="18461930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lumMod val="95000"/>
              </a:schemeClr>
            </a:gs>
            <a:gs pos="50000">
              <a:schemeClr val="bg1">
                <a:lumMod val="95000"/>
                <a:alpha val="52000"/>
              </a:schemeClr>
            </a:gs>
            <a:gs pos="100000">
              <a:schemeClr val="bg1"/>
            </a:gs>
          </a:gsLst>
          <a:lin ang="18900000" scaled="1"/>
          <a:tileRect/>
        </a:gradFill>
        <a:effectLst/>
      </p:bgPr>
    </p:bg>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D0F8AD9-A4A3-420A-ADE3-AD27E8A939C4}"/>
              </a:ext>
            </a:extLst>
          </p:cNvPr>
          <p:cNvSpPr>
            <a:spLocks noGrp="1"/>
          </p:cNvSpPr>
          <p:nvPr>
            <p:ph type="body" sz="quarter" idx="12" hasCustomPrompt="1"/>
          </p:nvPr>
        </p:nvSpPr>
        <p:spPr>
          <a:xfrm>
            <a:off x="3707904" y="3147815"/>
            <a:ext cx="5039544" cy="1080120"/>
          </a:xfrm>
          <a:prstGeom prst="rect">
            <a:avLst/>
          </a:prstGeom>
        </p:spPr>
        <p:txBody>
          <a:bodyPr anchor="ctr"/>
          <a:lstStyle>
            <a:lvl1pPr marL="0" indent="0" algn="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7" name="Text Placeholder 9">
            <a:extLst>
              <a:ext uri="{FF2B5EF4-FFF2-40B4-BE49-F238E27FC236}">
                <a16:creationId xmlns:a16="http://schemas.microsoft.com/office/drawing/2014/main" id="{C661144E-472A-4AA8-9346-9E33770FB9EC}"/>
              </a:ext>
            </a:extLst>
          </p:cNvPr>
          <p:cNvSpPr>
            <a:spLocks noGrp="1"/>
          </p:cNvSpPr>
          <p:nvPr>
            <p:ph type="body" sz="quarter" idx="13" hasCustomPrompt="1"/>
          </p:nvPr>
        </p:nvSpPr>
        <p:spPr>
          <a:xfrm>
            <a:off x="3707904" y="4227934"/>
            <a:ext cx="5039401" cy="504056"/>
          </a:xfrm>
          <a:prstGeom prst="rect">
            <a:avLst/>
          </a:prstGeom>
        </p:spPr>
        <p:txBody>
          <a:bodyPr anchor="ctr"/>
          <a:lstStyle>
            <a:lvl1pPr marL="0" indent="0" algn="r">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pic>
        <p:nvPicPr>
          <p:cNvPr id="1026" name="Picture 2" descr="G:\002-KIMS BUSINESS\007-02-Googleslidesppt\02-GSppt-Contents-Kim\20170429\06-\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360" y="987135"/>
            <a:ext cx="3882340" cy="333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309600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309600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6192000" y="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192000" y="3433500"/>
            <a:ext cx="2952000" cy="1710000"/>
          </a:xfrm>
          <a:prstGeom prst="rect">
            <a:avLst/>
          </a:prstGeom>
          <a:solidFill>
            <a:schemeClr val="bg1">
              <a:lumMod val="95000"/>
            </a:schemeClr>
          </a:solidFill>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0246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71421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644008" y="0"/>
            <a:ext cx="4499992" cy="30758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0"/>
            <a:ext cx="4499992" cy="30758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0" y="3174521"/>
            <a:ext cx="9144000" cy="1968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4028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2682" y="1268068"/>
            <a:ext cx="1944216" cy="36079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0" hasCustomPrompt="1"/>
          </p:nvPr>
        </p:nvSpPr>
        <p:spPr>
          <a:xfrm>
            <a:off x="2592393" y="1275382"/>
            <a:ext cx="1944216" cy="24055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1" hasCustomPrompt="1"/>
          </p:nvPr>
        </p:nvSpPr>
        <p:spPr>
          <a:xfrm>
            <a:off x="4602104" y="1275382"/>
            <a:ext cx="1944216" cy="154647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6611815" y="1275382"/>
            <a:ext cx="1944216" cy="360062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2592393" y="3733289"/>
            <a:ext cx="1944000" cy="11427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userDrawn="1"/>
        </p:nvSpPr>
        <p:spPr>
          <a:xfrm>
            <a:off x="4602104" y="2862780"/>
            <a:ext cx="1944000" cy="20132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 Placeholder 9"/>
          <p:cNvSpPr>
            <a:spLocks noGrp="1"/>
          </p:cNvSpPr>
          <p:nvPr>
            <p:ph type="body" sz="quarter" idx="13"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4" name="Text Placeholder 9"/>
          <p:cNvSpPr>
            <a:spLocks noGrp="1"/>
          </p:cNvSpPr>
          <p:nvPr>
            <p:ph type="body" sz="quarter" idx="14"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5"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172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6" name="Picture Placeholder 2"/>
          <p:cNvSpPr>
            <a:spLocks noGrp="1"/>
          </p:cNvSpPr>
          <p:nvPr>
            <p:ph type="pic" idx="10" hasCustomPrompt="1"/>
          </p:nvPr>
        </p:nvSpPr>
        <p:spPr>
          <a:xfrm>
            <a:off x="5456705" y="1460555"/>
            <a:ext cx="2232000" cy="22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7704000" y="370350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2" hasCustomPrompt="1"/>
          </p:nvPr>
        </p:nvSpPr>
        <p:spPr>
          <a:xfrm>
            <a:off x="3992783" y="9610"/>
            <a:ext cx="1440000" cy="14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6252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715766"/>
            <a:ext cx="9144000" cy="242773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719191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001718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1919477"/>
            <a:ext cx="9144000" cy="173239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3970216" y="1342704"/>
            <a:ext cx="1177848" cy="1177848"/>
          </a:xfrm>
          <a:prstGeom prst="ellipse">
            <a:avLst/>
          </a:prstGeom>
          <a:solidFill>
            <a:schemeClr val="accent2"/>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2694536"/>
            <a:ext cx="9144000" cy="473576"/>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316811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9" name="Rectangle 8"/>
          <p:cNvSpPr/>
          <p:nvPr userDrawn="1"/>
        </p:nvSpPr>
        <p:spPr>
          <a:xfrm>
            <a:off x="0" y="3651870"/>
            <a:ext cx="9144000"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3" name="Rectangle 2"/>
          <p:cNvSpPr/>
          <p:nvPr userDrawn="1"/>
        </p:nvSpPr>
        <p:spPr>
          <a:xfrm>
            <a:off x="2907416" y="339502"/>
            <a:ext cx="3320768" cy="446449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907416" y="3468997"/>
            <a:ext cx="3320768"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07268" y="4045061"/>
            <a:ext cx="3320768"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05492" y="995858"/>
            <a:ext cx="2418636" cy="207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14" name="Right Triangle 13"/>
          <p:cNvSpPr/>
          <p:nvPr userDrawn="1"/>
        </p:nvSpPr>
        <p:spPr>
          <a:xfrm rot="10800000">
            <a:off x="7763323" y="0"/>
            <a:ext cx="1380677" cy="51435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userDrawn="1"/>
        </p:nvSpPr>
        <p:spPr>
          <a:xfrm>
            <a:off x="0" y="0"/>
            <a:ext cx="1380677" cy="51435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380677" y="987574"/>
            <a:ext cx="7295779" cy="37444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036" y="731346"/>
            <a:ext cx="1966918" cy="1691484"/>
          </a:xfrm>
          <a:prstGeom prst="rect">
            <a:avLst/>
          </a:prstGeom>
          <a:noFill/>
          <a:scene3d>
            <a:camera prst="orthographicFront">
              <a:rot lat="0" lon="0" rev="6000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G:\002-KIMS BUSINESS\007-02-Googleslidesppt\02-GSppt-Contents-Kim\20170429\06-\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403648" y="555526"/>
            <a:ext cx="7128793"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403648" y="1131590"/>
            <a:ext cx="7128793" cy="288032"/>
          </a:xfrm>
          <a:prstGeom prst="rect">
            <a:avLst/>
          </a:prstGeom>
        </p:spPr>
        <p:txBody>
          <a:bodyPr anchor="ctr"/>
          <a:lstStyle>
            <a:lvl1pPr marL="0" indent="0" algn="l">
              <a:buNone/>
              <a:defRPr sz="1400" b="0" baseline="0">
                <a:solidFill>
                  <a:schemeClr val="tx1">
                    <a:lumMod val="75000"/>
                    <a:lumOff val="25000"/>
                  </a:schemeClr>
                </a:solidFill>
                <a:latin typeface="Arial" pitchFamily="34" charset="0"/>
                <a:cs typeface="Arial" pitchFamily="34" charset="0"/>
              </a:defRPr>
            </a:lvl1pPr>
          </a:lstStyle>
          <a:p>
            <a:pPr lvl="0"/>
            <a:r>
              <a:rPr lang="en-US" altLang="ko-KR" dirty="0"/>
              <a:t>Insert the title of your subtitle Here</a:t>
            </a:r>
          </a:p>
        </p:txBody>
      </p:sp>
      <p:sp>
        <p:nvSpPr>
          <p:cNvPr id="9" name="Rectangle 8"/>
          <p:cNvSpPr/>
          <p:nvPr userDrawn="1"/>
        </p:nvSpPr>
        <p:spPr>
          <a:xfrm>
            <a:off x="917849" y="411510"/>
            <a:ext cx="7758608" cy="43204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G:\002-KIMS BUSINESS\007-02-Googleslidesppt\02-GSppt-Contents-Kim\20170429\06-\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413" y="190171"/>
            <a:ext cx="1597115" cy="137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60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7" name="Rectangle 6"/>
          <p:cNvSpPr/>
          <p:nvPr userDrawn="1"/>
        </p:nvSpPr>
        <p:spPr>
          <a:xfrm>
            <a:off x="2645036" y="987574"/>
            <a:ext cx="2880320" cy="3672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758632" y="987574"/>
            <a:ext cx="2880320" cy="367240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p:cNvSpPr>
            <a:spLocks noGrp="1"/>
          </p:cNvSpPr>
          <p:nvPr>
            <p:ph type="pic" idx="1" hasCustomPrompt="1"/>
          </p:nvPr>
        </p:nvSpPr>
        <p:spPr>
          <a:xfrm>
            <a:off x="4102448" y="555526"/>
            <a:ext cx="1440160" cy="1872208"/>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0" hasCustomPrompt="1"/>
          </p:nvPr>
        </p:nvSpPr>
        <p:spPr>
          <a:xfrm>
            <a:off x="7216044" y="555526"/>
            <a:ext cx="1440160" cy="1872208"/>
          </a:xfrm>
          <a:prstGeom prst="rect">
            <a:avLst/>
          </a:prstGeom>
          <a:solidFill>
            <a:schemeClr val="bg1">
              <a:lumMod val="95000"/>
            </a:schemeClr>
          </a:solidFill>
          <a:ln w="254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pic>
        <p:nvPicPr>
          <p:cNvPr id="5"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804" y="1131590"/>
            <a:ext cx="4608512" cy="2343964"/>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827584" y="1428248"/>
            <a:ext cx="2209529" cy="16334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15433" y="1314908"/>
            <a:ext cx="2880320" cy="2559730"/>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4" hasCustomPrompt="1"/>
          </p:nvPr>
        </p:nvSpPr>
        <p:spPr>
          <a:xfrm>
            <a:off x="6129573" y="1428248"/>
            <a:ext cx="2646122" cy="16017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9" name="Picture 2" descr="D:\Fullppt\PNG이미지\핸드폰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61774" y="1334106"/>
            <a:ext cx="1728192" cy="209280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5" hasCustomPrompt="1"/>
          </p:nvPr>
        </p:nvSpPr>
        <p:spPr>
          <a:xfrm>
            <a:off x="4085002" y="1428248"/>
            <a:ext cx="996682" cy="153956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7"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8" name="Picture 2" descr="G:\002-KIMS BUSINESS\007-02-Googleslidesppt\02-GSppt-Contents-Kim\20170429\06-\item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17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72434" y="1419622"/>
            <a:ext cx="3092054"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634924" y="1553997"/>
            <a:ext cx="1783249" cy="27545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p:cNvSpPr>
            <a:spLocks noGrp="1"/>
          </p:cNvSpPr>
          <p:nvPr>
            <p:ph type="body" sz="quarter" idx="10" hasCustomPrompt="1"/>
          </p:nvPr>
        </p:nvSpPr>
        <p:spPr>
          <a:xfrm>
            <a:off x="395536" y="123478"/>
            <a:ext cx="698477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1" hasCustomPrompt="1"/>
          </p:nvPr>
        </p:nvSpPr>
        <p:spPr>
          <a:xfrm>
            <a:off x="395536" y="699542"/>
            <a:ext cx="698477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9" name="Picture 2" descr="G:\002-KIMS BUSINESS\007-02-Googleslidesppt\02-GSppt-Contents-Kim\20170429\06-\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51565" y="123478"/>
            <a:ext cx="1279146" cy="1152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171184"/>
            <a:ext cx="216024" cy="800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41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1800" y="1212236"/>
            <a:ext cx="3312368" cy="294369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2906464" y="1317956"/>
            <a:ext cx="3043041" cy="184202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094709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55"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7375AE6-934E-4D23-9F83-C96253612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0"/>
            <a:ext cx="5402911" cy="5143500"/>
          </a:xfrm>
          <a:prstGeom prst="rect">
            <a:avLst/>
          </a:prstGeom>
        </p:spPr>
      </p:pic>
      <p:sp>
        <p:nvSpPr>
          <p:cNvPr id="8" name="Rectangle 7">
            <a:extLst>
              <a:ext uri="{FF2B5EF4-FFF2-40B4-BE49-F238E27FC236}">
                <a16:creationId xmlns:a16="http://schemas.microsoft.com/office/drawing/2014/main" id="{103DBB36-2087-41F6-8F6C-E2E3A4133ABE}"/>
              </a:ext>
            </a:extLst>
          </p:cNvPr>
          <p:cNvSpPr/>
          <p:nvPr/>
        </p:nvSpPr>
        <p:spPr>
          <a:xfrm>
            <a:off x="2771800" y="3507854"/>
            <a:ext cx="3239990"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FOR BETTERMENT OF YOUR LIFE</a:t>
            </a: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A2FB5-738B-4865-9D30-43CC9DC3E7D1}"/>
              </a:ext>
            </a:extLst>
          </p:cNvPr>
          <p:cNvSpPr/>
          <p:nvPr/>
        </p:nvSpPr>
        <p:spPr>
          <a:xfrm>
            <a:off x="2514773" y="51470"/>
            <a:ext cx="391164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rPr>
              <a:t>PROJECT TEAM</a:t>
            </a:r>
          </a:p>
        </p:txBody>
      </p:sp>
      <p:sp>
        <p:nvSpPr>
          <p:cNvPr id="3" name="Rectangle 2">
            <a:extLst>
              <a:ext uri="{FF2B5EF4-FFF2-40B4-BE49-F238E27FC236}">
                <a16:creationId xmlns:a16="http://schemas.microsoft.com/office/drawing/2014/main" id="{3F0457DD-CCCE-4BBB-9041-8E90409F0C95}"/>
              </a:ext>
            </a:extLst>
          </p:cNvPr>
          <p:cNvSpPr/>
          <p:nvPr/>
        </p:nvSpPr>
        <p:spPr>
          <a:xfrm>
            <a:off x="611560" y="1362219"/>
            <a:ext cx="2879571" cy="615553"/>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MD. ALINUR HOSSAIN</a:t>
            </a:r>
          </a:p>
          <a:p>
            <a:r>
              <a:rPr lang="en-US" sz="1400" dirty="0">
                <a:ln w="0"/>
                <a:effectLst>
                  <a:outerShdw blurRad="38100" dist="19050" dir="2700000" algn="tl" rotWithShape="0">
                    <a:schemeClr val="dk1">
                      <a:alpha val="40000"/>
                    </a:schemeClr>
                  </a:outerShdw>
                </a:effectLst>
              </a:rPr>
              <a:t>ID:20-41855-1</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7BEDD57C-3D2C-48D5-BE9B-C762E59C44B1}"/>
              </a:ext>
            </a:extLst>
          </p:cNvPr>
          <p:cNvSpPr/>
          <p:nvPr/>
        </p:nvSpPr>
        <p:spPr>
          <a:xfrm>
            <a:off x="611560" y="2471040"/>
            <a:ext cx="2651688" cy="615553"/>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MD. JIDAN RAHMAN</a:t>
            </a:r>
          </a:p>
          <a:p>
            <a:r>
              <a:rPr lang="en-US" sz="1400" b="0" cap="none" spc="0" dirty="0">
                <a:ln w="0"/>
                <a:solidFill>
                  <a:schemeClr val="tx1"/>
                </a:solidFill>
                <a:effectLst>
                  <a:outerShdw blurRad="38100" dist="19050" dir="2700000" algn="tl" rotWithShape="0">
                    <a:schemeClr val="dk1">
                      <a:alpha val="40000"/>
                    </a:schemeClr>
                  </a:outerShdw>
                </a:effectLst>
              </a:rPr>
              <a:t>ID:20-418</a:t>
            </a:r>
            <a:r>
              <a:rPr lang="en-US" sz="1400" dirty="0">
                <a:ln w="0"/>
                <a:effectLst>
                  <a:outerShdw blurRad="38100" dist="19050" dir="2700000" algn="tl" rotWithShape="0">
                    <a:schemeClr val="dk1">
                      <a:alpha val="40000"/>
                    </a:schemeClr>
                  </a:outerShdw>
                </a:effectLst>
              </a:rPr>
              <a:t>60-1</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2D5545E9-BA7C-4F0B-89D0-12A92A5320DE}"/>
              </a:ext>
            </a:extLst>
          </p:cNvPr>
          <p:cNvSpPr/>
          <p:nvPr/>
        </p:nvSpPr>
        <p:spPr>
          <a:xfrm>
            <a:off x="611560" y="3579861"/>
            <a:ext cx="3334567" cy="615553"/>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SAAD MUHAMMOD BIJOY</a:t>
            </a:r>
          </a:p>
          <a:p>
            <a:r>
              <a:rPr lang="en-US" sz="1400" dirty="0">
                <a:ln w="0"/>
                <a:effectLst>
                  <a:outerShdw blurRad="38100" dist="19050" dir="2700000" algn="tl" rotWithShape="0">
                    <a:schemeClr val="dk1">
                      <a:alpha val="40000"/>
                    </a:schemeClr>
                  </a:outerShdw>
                </a:effectLst>
              </a:rPr>
              <a:t>ID:20-41880-1</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134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169876" y="251184"/>
            <a:ext cx="680424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tx1">
                    <a:lumMod val="85000"/>
                    <a:lumOff val="15000"/>
                  </a:schemeClr>
                </a:solidFill>
                <a:latin typeface="Berlin Sans FB" panose="020E0602020502020306" pitchFamily="34" charset="0"/>
                <a:cs typeface="Arial" pitchFamily="34" charset="0"/>
              </a:rPr>
              <a:t>AGENDA</a:t>
            </a:r>
          </a:p>
        </p:txBody>
      </p:sp>
      <p:sp>
        <p:nvSpPr>
          <p:cNvPr id="40" name="AutoShape 92"/>
          <p:cNvSpPr>
            <a:spLocks noChangeArrowheads="1"/>
          </p:cNvSpPr>
          <p:nvPr/>
        </p:nvSpPr>
        <p:spPr bwMode="auto">
          <a:xfrm rot="5400000" flipH="1">
            <a:off x="4925293" y="-1003165"/>
            <a:ext cx="612000" cy="5366812"/>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45" name="TextBox 10"/>
          <p:cNvSpPr txBox="1"/>
          <p:nvPr/>
        </p:nvSpPr>
        <p:spPr bwMode="auto">
          <a:xfrm>
            <a:off x="3062142" y="1533575"/>
            <a:ext cx="2815342"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65000"/>
                    <a:lumOff val="35000"/>
                  </a:schemeClr>
                </a:solidFill>
                <a:latin typeface="Arial" pitchFamily="34" charset="0"/>
                <a:cs typeface="Arial" pitchFamily="34" charset="0"/>
              </a:rPr>
              <a:t>Introduction</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2048" name="Group 2047"/>
          <p:cNvGrpSpPr/>
          <p:nvPr/>
        </p:nvGrpSpPr>
        <p:grpSpPr>
          <a:xfrm>
            <a:off x="2195736" y="1356240"/>
            <a:ext cx="648000" cy="648000"/>
            <a:chOff x="2195736" y="1356240"/>
            <a:chExt cx="648000" cy="648000"/>
          </a:xfrm>
        </p:grpSpPr>
        <p:sp>
          <p:nvSpPr>
            <p:cNvPr id="41" name="AutoShape 92"/>
            <p:cNvSpPr>
              <a:spLocks noChangeAspect="1" noChangeArrowheads="1"/>
            </p:cNvSpPr>
            <p:nvPr/>
          </p:nvSpPr>
          <p:spPr bwMode="auto">
            <a:xfrm rot="16200000" flipH="1">
              <a:off x="2195736" y="1356240"/>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42" name="AutoShape 92"/>
            <p:cNvSpPr>
              <a:spLocks noChangeAspect="1" noChangeArrowheads="1"/>
            </p:cNvSpPr>
            <p:nvPr/>
          </p:nvSpPr>
          <p:spPr bwMode="auto">
            <a:xfrm rot="16200000" flipH="1">
              <a:off x="2248988" y="1410988"/>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44" name="직사각형 69"/>
            <p:cNvSpPr/>
            <p:nvPr/>
          </p:nvSpPr>
          <p:spPr>
            <a:xfrm>
              <a:off x="2260570" y="1453387"/>
              <a:ext cx="527709" cy="461665"/>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latin typeface="Arial" pitchFamily="34" charset="0"/>
                  <a:cs typeface="Arial" pitchFamily="34" charset="0"/>
                </a:rPr>
                <a:t>01</a:t>
              </a:r>
              <a:endParaRPr lang="ko-KR" altLang="en-US" sz="2400" dirty="0">
                <a:solidFill>
                  <a:schemeClr val="bg1"/>
                </a:solidFill>
              </a:endParaRPr>
            </a:p>
          </p:txBody>
        </p:sp>
      </p:grpSp>
      <p:sp>
        <p:nvSpPr>
          <p:cNvPr id="48" name="AutoShape 92"/>
          <p:cNvSpPr>
            <a:spLocks noChangeArrowheads="1"/>
          </p:cNvSpPr>
          <p:nvPr/>
        </p:nvSpPr>
        <p:spPr bwMode="auto">
          <a:xfrm rot="5400000" flipH="1">
            <a:off x="4925293" y="-202765"/>
            <a:ext cx="612000" cy="5366811"/>
          </a:xfrm>
          <a:prstGeom prst="rect">
            <a:avLst/>
          </a:prstGeom>
          <a:solidFill>
            <a:schemeClr val="bg1"/>
          </a:solidFill>
          <a:ln w="25400">
            <a:solidFill>
              <a:schemeClr val="accent3"/>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53" name="TextBox 10"/>
          <p:cNvSpPr txBox="1"/>
          <p:nvPr/>
        </p:nvSpPr>
        <p:spPr bwMode="auto">
          <a:xfrm>
            <a:off x="3050980" y="2326750"/>
            <a:ext cx="3393228"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65000"/>
                    <a:lumOff val="35000"/>
                  </a:schemeClr>
                </a:solidFill>
                <a:latin typeface="Arial" pitchFamily="34" charset="0"/>
                <a:cs typeface="Arial" pitchFamily="34" charset="0"/>
              </a:rPr>
              <a:t>Market and audience of this project</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2049" name="Group 2048"/>
          <p:cNvGrpSpPr/>
          <p:nvPr/>
        </p:nvGrpSpPr>
        <p:grpSpPr>
          <a:xfrm>
            <a:off x="2195736" y="2156640"/>
            <a:ext cx="648000" cy="648000"/>
            <a:chOff x="2195736" y="2156640"/>
            <a:chExt cx="648000" cy="648000"/>
          </a:xfrm>
        </p:grpSpPr>
        <p:sp>
          <p:nvSpPr>
            <p:cNvPr id="49" name="AutoShape 92"/>
            <p:cNvSpPr>
              <a:spLocks noChangeAspect="1" noChangeArrowheads="1"/>
            </p:cNvSpPr>
            <p:nvPr/>
          </p:nvSpPr>
          <p:spPr bwMode="auto">
            <a:xfrm rot="16200000" flipH="1">
              <a:off x="2195736" y="2156640"/>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50" name="AutoShape 92"/>
            <p:cNvSpPr>
              <a:spLocks noChangeAspect="1" noChangeArrowheads="1"/>
            </p:cNvSpPr>
            <p:nvPr/>
          </p:nvSpPr>
          <p:spPr bwMode="auto">
            <a:xfrm rot="16200000" flipH="1">
              <a:off x="2248988" y="2211388"/>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52" name="직사각형 69"/>
            <p:cNvSpPr/>
            <p:nvPr/>
          </p:nvSpPr>
          <p:spPr>
            <a:xfrm>
              <a:off x="2260570" y="2253787"/>
              <a:ext cx="527709" cy="461665"/>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latin typeface="Arial" pitchFamily="34" charset="0"/>
                  <a:cs typeface="Arial" pitchFamily="34" charset="0"/>
                </a:rPr>
                <a:t>02</a:t>
              </a:r>
              <a:endParaRPr lang="ko-KR" altLang="en-US" sz="2400" dirty="0">
                <a:solidFill>
                  <a:schemeClr val="bg1"/>
                </a:solidFill>
              </a:endParaRPr>
            </a:p>
          </p:txBody>
        </p:sp>
      </p:grpSp>
      <p:sp>
        <p:nvSpPr>
          <p:cNvPr id="56" name="AutoShape 92"/>
          <p:cNvSpPr>
            <a:spLocks noChangeArrowheads="1"/>
          </p:cNvSpPr>
          <p:nvPr/>
        </p:nvSpPr>
        <p:spPr bwMode="auto">
          <a:xfrm rot="5400000" flipH="1">
            <a:off x="4925293" y="597635"/>
            <a:ext cx="612000" cy="5366811"/>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61" name="TextBox 10"/>
          <p:cNvSpPr txBox="1"/>
          <p:nvPr/>
        </p:nvSpPr>
        <p:spPr bwMode="auto">
          <a:xfrm>
            <a:off x="3041430" y="3127150"/>
            <a:ext cx="2815342"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65000"/>
                    <a:lumOff val="35000"/>
                  </a:schemeClr>
                </a:solidFill>
                <a:latin typeface="Arial" pitchFamily="34" charset="0"/>
                <a:cs typeface="Arial" pitchFamily="34" charset="0"/>
              </a:rPr>
              <a:t>Objectives of this project</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2051" name="Group 2050"/>
          <p:cNvGrpSpPr/>
          <p:nvPr/>
        </p:nvGrpSpPr>
        <p:grpSpPr>
          <a:xfrm>
            <a:off x="2195736" y="2957040"/>
            <a:ext cx="648000" cy="648000"/>
            <a:chOff x="2195736" y="2957040"/>
            <a:chExt cx="648000" cy="648000"/>
          </a:xfrm>
        </p:grpSpPr>
        <p:sp>
          <p:nvSpPr>
            <p:cNvPr id="57" name="AutoShape 92"/>
            <p:cNvSpPr>
              <a:spLocks noChangeAspect="1" noChangeArrowheads="1"/>
            </p:cNvSpPr>
            <p:nvPr/>
          </p:nvSpPr>
          <p:spPr bwMode="auto">
            <a:xfrm rot="16200000" flipH="1">
              <a:off x="2195736" y="2957040"/>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58" name="AutoShape 92"/>
            <p:cNvSpPr>
              <a:spLocks noChangeAspect="1" noChangeArrowheads="1"/>
            </p:cNvSpPr>
            <p:nvPr/>
          </p:nvSpPr>
          <p:spPr bwMode="auto">
            <a:xfrm rot="16200000" flipH="1">
              <a:off x="2248988" y="3011788"/>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60" name="직사각형 69"/>
            <p:cNvSpPr/>
            <p:nvPr/>
          </p:nvSpPr>
          <p:spPr>
            <a:xfrm>
              <a:off x="2260570" y="3054187"/>
              <a:ext cx="527709" cy="461665"/>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latin typeface="Arial" pitchFamily="34" charset="0"/>
                  <a:cs typeface="Arial" pitchFamily="34" charset="0"/>
                </a:rPr>
                <a:t>03</a:t>
              </a:r>
              <a:endParaRPr lang="ko-KR" altLang="en-US" sz="2400" dirty="0">
                <a:solidFill>
                  <a:schemeClr val="bg1"/>
                </a:solidFill>
              </a:endParaRPr>
            </a:p>
          </p:txBody>
        </p:sp>
      </p:grpSp>
      <p:sp>
        <p:nvSpPr>
          <p:cNvPr id="64" name="AutoShape 92"/>
          <p:cNvSpPr>
            <a:spLocks noChangeArrowheads="1"/>
          </p:cNvSpPr>
          <p:nvPr/>
        </p:nvSpPr>
        <p:spPr bwMode="auto">
          <a:xfrm rot="5400000" flipH="1">
            <a:off x="4925293" y="1398035"/>
            <a:ext cx="612000" cy="5366811"/>
          </a:xfrm>
          <a:prstGeom prst="rect">
            <a:avLst/>
          </a:prstGeom>
          <a:solidFill>
            <a:schemeClr val="bg1"/>
          </a:solidFill>
          <a:ln w="25400">
            <a:solidFill>
              <a:schemeClr val="accent3"/>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69" name="TextBox 10"/>
          <p:cNvSpPr txBox="1"/>
          <p:nvPr/>
        </p:nvSpPr>
        <p:spPr bwMode="auto">
          <a:xfrm>
            <a:off x="3041430" y="3927551"/>
            <a:ext cx="2815342"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65000"/>
                    <a:lumOff val="35000"/>
                  </a:schemeClr>
                </a:solidFill>
                <a:latin typeface="Arial" pitchFamily="34" charset="0"/>
                <a:cs typeface="Arial" pitchFamily="34" charset="0"/>
              </a:rPr>
              <a:t>Purpose and functionality</a:t>
            </a:r>
            <a:endParaRPr lang="ko-KR" altLang="en-US" sz="1400" b="1" dirty="0">
              <a:solidFill>
                <a:schemeClr val="tx1">
                  <a:lumMod val="65000"/>
                  <a:lumOff val="35000"/>
                </a:schemeClr>
              </a:solidFill>
              <a:latin typeface="Arial" pitchFamily="34" charset="0"/>
              <a:cs typeface="Arial" pitchFamily="34" charset="0"/>
            </a:endParaRPr>
          </a:p>
        </p:txBody>
      </p:sp>
      <p:grpSp>
        <p:nvGrpSpPr>
          <p:cNvPr id="2052" name="Group 2051"/>
          <p:cNvGrpSpPr/>
          <p:nvPr/>
        </p:nvGrpSpPr>
        <p:grpSpPr>
          <a:xfrm>
            <a:off x="2195736" y="3757440"/>
            <a:ext cx="648000" cy="648000"/>
            <a:chOff x="2195736" y="3757440"/>
            <a:chExt cx="648000" cy="648000"/>
          </a:xfrm>
        </p:grpSpPr>
        <p:sp>
          <p:nvSpPr>
            <p:cNvPr id="65" name="AutoShape 92"/>
            <p:cNvSpPr>
              <a:spLocks noChangeAspect="1" noChangeArrowheads="1"/>
            </p:cNvSpPr>
            <p:nvPr/>
          </p:nvSpPr>
          <p:spPr bwMode="auto">
            <a:xfrm rot="16200000" flipH="1">
              <a:off x="2195736" y="3757440"/>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66" name="AutoShape 92"/>
            <p:cNvSpPr>
              <a:spLocks noChangeAspect="1" noChangeArrowheads="1"/>
            </p:cNvSpPr>
            <p:nvPr/>
          </p:nvSpPr>
          <p:spPr bwMode="auto">
            <a:xfrm rot="16200000" flipH="1">
              <a:off x="2248988" y="3812188"/>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latin typeface="Arial Black" pitchFamily="34" charset="0"/>
              </a:endParaRPr>
            </a:p>
          </p:txBody>
        </p:sp>
        <p:sp>
          <p:nvSpPr>
            <p:cNvPr id="68" name="직사각형 69"/>
            <p:cNvSpPr/>
            <p:nvPr/>
          </p:nvSpPr>
          <p:spPr>
            <a:xfrm>
              <a:off x="2260570" y="3854587"/>
              <a:ext cx="527709" cy="461665"/>
            </a:xfrm>
            <a:prstGeom prst="rect">
              <a:avLst/>
            </a:prstGeom>
          </p:spPr>
          <p:txBody>
            <a:bodyPr wrap="non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latin typeface="Arial" pitchFamily="34" charset="0"/>
                  <a:cs typeface="Arial" pitchFamily="34" charset="0"/>
                </a:rPr>
                <a:t>04</a:t>
              </a:r>
              <a:endParaRPr lang="ko-KR" altLang="en-US" sz="2400" dirty="0">
                <a:solidFill>
                  <a:schemeClr val="bg1"/>
                </a:solidFill>
              </a:endParaRPr>
            </a:p>
          </p:txBody>
        </p:sp>
      </p:gr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9612" y="111352"/>
            <a:ext cx="6984776" cy="576064"/>
          </a:xfrm>
        </p:spPr>
        <p:txBody>
          <a:bodyPr/>
          <a:lstStyle/>
          <a:p>
            <a:pPr algn="ctr"/>
            <a:r>
              <a:rPr lang="en-US" altLang="ko-KR" dirty="0">
                <a:latin typeface="Berlin Sans FB" panose="020E0602020502020306" pitchFamily="34" charset="0"/>
              </a:rPr>
              <a:t>INTRODUCTION</a:t>
            </a:r>
            <a:endParaRPr lang="ko-KR" altLang="en-US" dirty="0">
              <a:latin typeface="Berlin Sans FB" panose="020E0602020502020306" pitchFamily="34" charset="0"/>
            </a:endParaRPr>
          </a:p>
        </p:txBody>
      </p:sp>
      <p:sp>
        <p:nvSpPr>
          <p:cNvPr id="6" name="AutoShape 92"/>
          <p:cNvSpPr>
            <a:spLocks noChangeArrowheads="1"/>
          </p:cNvSpPr>
          <p:nvPr/>
        </p:nvSpPr>
        <p:spPr bwMode="auto">
          <a:xfrm rot="5400000" flipH="1">
            <a:off x="1382937" y="1055637"/>
            <a:ext cx="1224134" cy="2240136"/>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grpSp>
        <p:nvGrpSpPr>
          <p:cNvPr id="9" name="Group 8"/>
          <p:cNvGrpSpPr/>
          <p:nvPr/>
        </p:nvGrpSpPr>
        <p:grpSpPr>
          <a:xfrm>
            <a:off x="1296470" y="1625568"/>
            <a:ext cx="1818602" cy="1007939"/>
            <a:chOff x="2299398" y="1781114"/>
            <a:chExt cx="7688269" cy="1007939"/>
          </a:xfrm>
        </p:grpSpPr>
        <p:sp>
          <p:nvSpPr>
            <p:cNvPr id="11" name="TextBox 10"/>
            <p:cNvSpPr txBox="1"/>
            <p:nvPr/>
          </p:nvSpPr>
          <p:spPr bwMode="auto">
            <a:xfrm>
              <a:off x="2299398" y="1781114"/>
              <a:ext cx="7688269"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cs typeface="Arial" pitchFamily="34" charset="0"/>
                </a:rPr>
                <a:t>Appointment</a:t>
              </a:r>
              <a:endParaRPr lang="ko-KR" altLang="en-US" sz="1400" b="1" dirty="0">
                <a:solidFill>
                  <a:schemeClr val="tx1">
                    <a:lumMod val="75000"/>
                    <a:lumOff val="25000"/>
                  </a:schemeClr>
                </a:solidFill>
                <a:cs typeface="Arial" pitchFamily="34" charset="0"/>
              </a:endParaRPr>
            </a:p>
          </p:txBody>
        </p:sp>
        <p:sp>
          <p:nvSpPr>
            <p:cNvPr id="12" name="TextBox 12"/>
            <p:cNvSpPr txBox="1"/>
            <p:nvPr/>
          </p:nvSpPr>
          <p:spPr bwMode="auto">
            <a:xfrm>
              <a:off x="2299398" y="2142722"/>
              <a:ext cx="7688269" cy="64633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Get appointment for your health issue from specialized doctor.</a:t>
              </a:r>
              <a:endParaRPr lang="ko-KR" altLang="en-US" sz="1200" dirty="0">
                <a:solidFill>
                  <a:schemeClr val="tx1">
                    <a:lumMod val="75000"/>
                    <a:lumOff val="25000"/>
                  </a:schemeClr>
                </a:solidFill>
                <a:cs typeface="Arial" pitchFamily="34" charset="0"/>
              </a:endParaRPr>
            </a:p>
          </p:txBody>
        </p:sp>
      </p:grpSp>
      <p:grpSp>
        <p:nvGrpSpPr>
          <p:cNvPr id="54" name="Group 53"/>
          <p:cNvGrpSpPr/>
          <p:nvPr/>
        </p:nvGrpSpPr>
        <p:grpSpPr>
          <a:xfrm>
            <a:off x="522784" y="1851704"/>
            <a:ext cx="648000" cy="648000"/>
            <a:chOff x="522784" y="1851704"/>
            <a:chExt cx="648000" cy="648000"/>
          </a:xfrm>
        </p:grpSpPr>
        <p:sp>
          <p:nvSpPr>
            <p:cNvPr id="7" name="AutoShape 92"/>
            <p:cNvSpPr>
              <a:spLocks noChangeAspect="1" noChangeArrowheads="1"/>
            </p:cNvSpPr>
            <p:nvPr/>
          </p:nvSpPr>
          <p:spPr bwMode="auto">
            <a:xfrm rot="16200000" flipH="1">
              <a:off x="522784" y="1851704"/>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8" name="AutoShape 92"/>
            <p:cNvSpPr>
              <a:spLocks noChangeAspect="1" noChangeArrowheads="1"/>
            </p:cNvSpPr>
            <p:nvPr/>
          </p:nvSpPr>
          <p:spPr bwMode="auto">
            <a:xfrm rot="16200000" flipH="1">
              <a:off x="576036" y="1906452"/>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0" name="직사각형 69"/>
            <p:cNvSpPr/>
            <p:nvPr/>
          </p:nvSpPr>
          <p:spPr>
            <a:xfrm>
              <a:off x="587618"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01</a:t>
              </a:r>
              <a:endParaRPr lang="ko-KR" altLang="en-US" sz="2400" dirty="0">
                <a:solidFill>
                  <a:schemeClr val="bg1"/>
                </a:solidFill>
              </a:endParaRPr>
            </a:p>
          </p:txBody>
        </p:sp>
      </p:grpSp>
      <p:sp>
        <p:nvSpPr>
          <p:cNvPr id="23" name="AutoShape 92"/>
          <p:cNvSpPr>
            <a:spLocks noChangeArrowheads="1"/>
          </p:cNvSpPr>
          <p:nvPr/>
        </p:nvSpPr>
        <p:spPr bwMode="auto">
          <a:xfrm rot="5400000" flipH="1">
            <a:off x="6872313" y="1055637"/>
            <a:ext cx="1224134" cy="2240136"/>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grpSp>
        <p:nvGrpSpPr>
          <p:cNvPr id="26" name="Group 25"/>
          <p:cNvGrpSpPr/>
          <p:nvPr/>
        </p:nvGrpSpPr>
        <p:grpSpPr>
          <a:xfrm>
            <a:off x="6785846" y="1625568"/>
            <a:ext cx="1890610" cy="915606"/>
            <a:chOff x="2299398" y="1781114"/>
            <a:chExt cx="7992688" cy="915606"/>
          </a:xfrm>
        </p:grpSpPr>
        <p:sp>
          <p:nvSpPr>
            <p:cNvPr id="28" name="TextBox 27"/>
            <p:cNvSpPr txBox="1"/>
            <p:nvPr/>
          </p:nvSpPr>
          <p:spPr bwMode="auto">
            <a:xfrm>
              <a:off x="2299398" y="1781114"/>
              <a:ext cx="799268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cs typeface="Arial" pitchFamily="34" charset="0"/>
                </a:rPr>
                <a:t>Emergency Service</a:t>
              </a:r>
              <a:endParaRPr lang="ko-KR" altLang="en-US" sz="1400" b="1" dirty="0">
                <a:solidFill>
                  <a:schemeClr val="tx1">
                    <a:lumMod val="75000"/>
                    <a:lumOff val="25000"/>
                  </a:schemeClr>
                </a:solidFill>
                <a:cs typeface="Arial" pitchFamily="34" charset="0"/>
              </a:endParaRPr>
            </a:p>
          </p:txBody>
        </p:sp>
        <p:sp>
          <p:nvSpPr>
            <p:cNvPr id="29" name="TextBox 12"/>
            <p:cNvSpPr txBox="1"/>
            <p:nvPr/>
          </p:nvSpPr>
          <p:spPr bwMode="auto">
            <a:xfrm>
              <a:off x="2299398" y="2235055"/>
              <a:ext cx="7688269"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Get 24/7 emergency ambulance service.</a:t>
              </a:r>
              <a:endParaRPr lang="ko-KR" altLang="en-US" sz="1200" dirty="0">
                <a:solidFill>
                  <a:schemeClr val="tx1">
                    <a:lumMod val="75000"/>
                    <a:lumOff val="25000"/>
                  </a:schemeClr>
                </a:solidFill>
                <a:cs typeface="Arial" pitchFamily="34" charset="0"/>
              </a:endParaRPr>
            </a:p>
          </p:txBody>
        </p:sp>
      </p:grpSp>
      <p:grpSp>
        <p:nvGrpSpPr>
          <p:cNvPr id="57" name="Group 56"/>
          <p:cNvGrpSpPr/>
          <p:nvPr/>
        </p:nvGrpSpPr>
        <p:grpSpPr>
          <a:xfrm>
            <a:off x="6012160" y="1851704"/>
            <a:ext cx="648000" cy="648000"/>
            <a:chOff x="6012160" y="1851704"/>
            <a:chExt cx="648000" cy="648000"/>
          </a:xfrm>
        </p:grpSpPr>
        <p:sp>
          <p:nvSpPr>
            <p:cNvPr id="24" name="AutoShape 92"/>
            <p:cNvSpPr>
              <a:spLocks noChangeAspect="1" noChangeArrowheads="1"/>
            </p:cNvSpPr>
            <p:nvPr/>
          </p:nvSpPr>
          <p:spPr bwMode="auto">
            <a:xfrm rot="16200000" flipH="1">
              <a:off x="6012160" y="1851704"/>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5" name="AutoShape 92"/>
            <p:cNvSpPr>
              <a:spLocks noChangeAspect="1" noChangeArrowheads="1"/>
            </p:cNvSpPr>
            <p:nvPr/>
          </p:nvSpPr>
          <p:spPr bwMode="auto">
            <a:xfrm rot="16200000" flipH="1">
              <a:off x="6065412" y="1906452"/>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직사각형 69"/>
            <p:cNvSpPr/>
            <p:nvPr/>
          </p:nvSpPr>
          <p:spPr>
            <a:xfrm>
              <a:off x="6076994" y="1944872"/>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02</a:t>
              </a:r>
              <a:endParaRPr lang="ko-KR" altLang="en-US" sz="2400" dirty="0">
                <a:solidFill>
                  <a:schemeClr val="bg1"/>
                </a:solidFill>
              </a:endParaRPr>
            </a:p>
          </p:txBody>
        </p:sp>
      </p:grpSp>
      <p:sp>
        <p:nvSpPr>
          <p:cNvPr id="31" name="AutoShape 92"/>
          <p:cNvSpPr>
            <a:spLocks noChangeArrowheads="1"/>
          </p:cNvSpPr>
          <p:nvPr/>
        </p:nvSpPr>
        <p:spPr bwMode="auto">
          <a:xfrm rot="5400000" flipH="1">
            <a:off x="1382936" y="2639813"/>
            <a:ext cx="1224134" cy="2240136"/>
          </a:xfrm>
          <a:prstGeom prst="rect">
            <a:avLst/>
          </a:prstGeom>
          <a:solidFill>
            <a:schemeClr val="bg1"/>
          </a:solidFill>
          <a:ln w="25400">
            <a:solidFill>
              <a:schemeClr val="accent3"/>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grpSp>
        <p:nvGrpSpPr>
          <p:cNvPr id="34" name="Group 33"/>
          <p:cNvGrpSpPr/>
          <p:nvPr/>
        </p:nvGrpSpPr>
        <p:grpSpPr>
          <a:xfrm>
            <a:off x="1296469" y="3209744"/>
            <a:ext cx="1818602" cy="915606"/>
            <a:chOff x="2299398" y="1781114"/>
            <a:chExt cx="7688269" cy="915606"/>
          </a:xfrm>
        </p:grpSpPr>
        <p:sp>
          <p:nvSpPr>
            <p:cNvPr id="36" name="TextBox 35"/>
            <p:cNvSpPr txBox="1"/>
            <p:nvPr/>
          </p:nvSpPr>
          <p:spPr bwMode="auto">
            <a:xfrm>
              <a:off x="2299398" y="1781114"/>
              <a:ext cx="7688269"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cs typeface="Arial" pitchFamily="34" charset="0"/>
                </a:rPr>
                <a:t>Healthcare Tips</a:t>
              </a:r>
              <a:endParaRPr lang="ko-KR" altLang="en-US" sz="1400" b="1" dirty="0">
                <a:solidFill>
                  <a:schemeClr val="tx1">
                    <a:lumMod val="75000"/>
                    <a:lumOff val="25000"/>
                  </a:schemeClr>
                </a:solidFill>
                <a:cs typeface="Arial" pitchFamily="34" charset="0"/>
              </a:endParaRPr>
            </a:p>
          </p:txBody>
        </p:sp>
        <p:sp>
          <p:nvSpPr>
            <p:cNvPr id="37" name="TextBox 12"/>
            <p:cNvSpPr txBox="1"/>
            <p:nvPr/>
          </p:nvSpPr>
          <p:spPr bwMode="auto">
            <a:xfrm>
              <a:off x="2299398" y="2235055"/>
              <a:ext cx="7688269"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Get healthcare tips based on your BMI.</a:t>
              </a:r>
              <a:endParaRPr lang="ko-KR" altLang="en-US" sz="1200" dirty="0">
                <a:solidFill>
                  <a:schemeClr val="tx1">
                    <a:lumMod val="75000"/>
                    <a:lumOff val="25000"/>
                  </a:schemeClr>
                </a:solidFill>
                <a:cs typeface="Arial" pitchFamily="34" charset="0"/>
              </a:endParaRPr>
            </a:p>
          </p:txBody>
        </p:sp>
      </p:grpSp>
      <p:grpSp>
        <p:nvGrpSpPr>
          <p:cNvPr id="55" name="Group 54"/>
          <p:cNvGrpSpPr/>
          <p:nvPr/>
        </p:nvGrpSpPr>
        <p:grpSpPr>
          <a:xfrm>
            <a:off x="522783" y="3435880"/>
            <a:ext cx="648000" cy="648000"/>
            <a:chOff x="522783" y="3435880"/>
            <a:chExt cx="648000" cy="648000"/>
          </a:xfrm>
        </p:grpSpPr>
        <p:sp>
          <p:nvSpPr>
            <p:cNvPr id="32" name="AutoShape 92"/>
            <p:cNvSpPr>
              <a:spLocks noChangeAspect="1" noChangeArrowheads="1"/>
            </p:cNvSpPr>
            <p:nvPr/>
          </p:nvSpPr>
          <p:spPr bwMode="auto">
            <a:xfrm rot="16200000" flipH="1">
              <a:off x="522783" y="3435880"/>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3" name="AutoShape 92"/>
            <p:cNvSpPr>
              <a:spLocks noChangeAspect="1" noChangeArrowheads="1"/>
            </p:cNvSpPr>
            <p:nvPr/>
          </p:nvSpPr>
          <p:spPr bwMode="auto">
            <a:xfrm rot="16200000" flipH="1">
              <a:off x="576035" y="3490628"/>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5" name="직사각형 69"/>
            <p:cNvSpPr/>
            <p:nvPr/>
          </p:nvSpPr>
          <p:spPr>
            <a:xfrm>
              <a:off x="587617" y="3529048"/>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03</a:t>
              </a:r>
              <a:endParaRPr lang="ko-KR" altLang="en-US" sz="2400" dirty="0">
                <a:solidFill>
                  <a:schemeClr val="bg1"/>
                </a:solidFill>
              </a:endParaRPr>
            </a:p>
          </p:txBody>
        </p:sp>
      </p:grpSp>
      <p:sp>
        <p:nvSpPr>
          <p:cNvPr id="39" name="AutoShape 92"/>
          <p:cNvSpPr>
            <a:spLocks noChangeArrowheads="1"/>
          </p:cNvSpPr>
          <p:nvPr/>
        </p:nvSpPr>
        <p:spPr bwMode="auto">
          <a:xfrm rot="5400000" flipH="1">
            <a:off x="4127624" y="2639813"/>
            <a:ext cx="1224134" cy="2240136"/>
          </a:xfrm>
          <a:prstGeom prst="rect">
            <a:avLst/>
          </a:prstGeom>
          <a:solidFill>
            <a:schemeClr val="bg1"/>
          </a:solidFill>
          <a:ln w="25400">
            <a:solidFill>
              <a:schemeClr val="accent1"/>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grpSp>
        <p:nvGrpSpPr>
          <p:cNvPr id="42" name="Group 41"/>
          <p:cNvGrpSpPr/>
          <p:nvPr/>
        </p:nvGrpSpPr>
        <p:grpSpPr>
          <a:xfrm>
            <a:off x="4041157" y="3209744"/>
            <a:ext cx="1818602" cy="1007939"/>
            <a:chOff x="2299398" y="1781114"/>
            <a:chExt cx="7688269" cy="1007939"/>
          </a:xfrm>
        </p:grpSpPr>
        <p:sp>
          <p:nvSpPr>
            <p:cNvPr id="44" name="TextBox 43"/>
            <p:cNvSpPr txBox="1"/>
            <p:nvPr/>
          </p:nvSpPr>
          <p:spPr bwMode="auto">
            <a:xfrm>
              <a:off x="2299398" y="1781114"/>
              <a:ext cx="7688269"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cs typeface="Arial" pitchFamily="34" charset="0"/>
                </a:rPr>
                <a:t>Donation</a:t>
              </a:r>
              <a:endParaRPr lang="ko-KR" altLang="en-US" sz="1400" b="1" dirty="0">
                <a:solidFill>
                  <a:schemeClr val="tx1">
                    <a:lumMod val="75000"/>
                    <a:lumOff val="25000"/>
                  </a:schemeClr>
                </a:solidFill>
                <a:cs typeface="Arial" pitchFamily="34" charset="0"/>
              </a:endParaRPr>
            </a:p>
          </p:txBody>
        </p:sp>
        <p:sp>
          <p:nvSpPr>
            <p:cNvPr id="45" name="TextBox 12"/>
            <p:cNvSpPr txBox="1"/>
            <p:nvPr/>
          </p:nvSpPr>
          <p:spPr bwMode="auto">
            <a:xfrm>
              <a:off x="2299398" y="2142722"/>
              <a:ext cx="7688269" cy="64633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Donate blood and funds for those who are in need of better life.</a:t>
              </a:r>
              <a:endParaRPr lang="ko-KR" altLang="en-US" sz="1200" dirty="0">
                <a:solidFill>
                  <a:schemeClr val="tx1">
                    <a:lumMod val="75000"/>
                    <a:lumOff val="25000"/>
                  </a:schemeClr>
                </a:solidFill>
                <a:cs typeface="Arial" pitchFamily="34" charset="0"/>
              </a:endParaRPr>
            </a:p>
          </p:txBody>
        </p:sp>
      </p:grpSp>
      <p:grpSp>
        <p:nvGrpSpPr>
          <p:cNvPr id="59" name="Group 58"/>
          <p:cNvGrpSpPr/>
          <p:nvPr/>
        </p:nvGrpSpPr>
        <p:grpSpPr>
          <a:xfrm>
            <a:off x="3267471" y="3435880"/>
            <a:ext cx="648000" cy="648000"/>
            <a:chOff x="3267471" y="3435880"/>
            <a:chExt cx="648000" cy="648000"/>
          </a:xfrm>
        </p:grpSpPr>
        <p:sp>
          <p:nvSpPr>
            <p:cNvPr id="40" name="AutoShape 92"/>
            <p:cNvSpPr>
              <a:spLocks noChangeAspect="1" noChangeArrowheads="1"/>
            </p:cNvSpPr>
            <p:nvPr/>
          </p:nvSpPr>
          <p:spPr bwMode="auto">
            <a:xfrm rot="16200000" flipH="1">
              <a:off x="3267471" y="3435880"/>
              <a:ext cx="648000" cy="648000"/>
            </a:xfrm>
            <a:prstGeom prst="ellipse">
              <a:avLst/>
            </a:prstGeom>
            <a:solidFill>
              <a:schemeClr val="bg1"/>
            </a:solid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1" name="AutoShape 92"/>
            <p:cNvSpPr>
              <a:spLocks noChangeAspect="1" noChangeArrowheads="1"/>
            </p:cNvSpPr>
            <p:nvPr/>
          </p:nvSpPr>
          <p:spPr bwMode="auto">
            <a:xfrm rot="16200000" flipH="1">
              <a:off x="3320723" y="3490628"/>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3" name="직사각형 69"/>
            <p:cNvSpPr/>
            <p:nvPr/>
          </p:nvSpPr>
          <p:spPr>
            <a:xfrm>
              <a:off x="3332305" y="3529048"/>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04</a:t>
              </a:r>
              <a:endParaRPr lang="ko-KR" altLang="en-US" sz="2400" dirty="0">
                <a:solidFill>
                  <a:schemeClr val="bg1"/>
                </a:solidFill>
              </a:endParaRPr>
            </a:p>
          </p:txBody>
        </p:sp>
      </p:grpSp>
      <p:sp>
        <p:nvSpPr>
          <p:cNvPr id="47" name="AutoShape 92"/>
          <p:cNvSpPr>
            <a:spLocks noChangeArrowheads="1"/>
          </p:cNvSpPr>
          <p:nvPr/>
        </p:nvSpPr>
        <p:spPr bwMode="auto">
          <a:xfrm rot="5400000" flipH="1">
            <a:off x="6872312" y="2639813"/>
            <a:ext cx="1224134" cy="2240136"/>
          </a:xfrm>
          <a:prstGeom prst="rect">
            <a:avLst/>
          </a:prstGeom>
          <a:solidFill>
            <a:schemeClr val="bg1"/>
          </a:solidFill>
          <a:ln w="25400">
            <a:solidFill>
              <a:schemeClr val="accent3"/>
            </a:solidFill>
            <a:headEnd/>
            <a:tailEnd/>
          </a:ln>
          <a:effectLst/>
          <a:scene3d>
            <a:camera prst="orthographicFront">
              <a:rot lat="0" lon="0" rev="0"/>
            </a:camera>
            <a:lightRig rig="brightRoom" dir="t">
              <a:rot lat="0" lon="0" rev="600000"/>
            </a:lightRig>
          </a:scene3d>
          <a:sp3d prstMaterial="metal"/>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grpSp>
        <p:nvGrpSpPr>
          <p:cNvPr id="50" name="Group 49"/>
          <p:cNvGrpSpPr/>
          <p:nvPr/>
        </p:nvGrpSpPr>
        <p:grpSpPr>
          <a:xfrm>
            <a:off x="6785845" y="3209744"/>
            <a:ext cx="1818602" cy="930658"/>
            <a:chOff x="2299398" y="1781114"/>
            <a:chExt cx="7688269" cy="930658"/>
          </a:xfrm>
        </p:grpSpPr>
        <p:sp>
          <p:nvSpPr>
            <p:cNvPr id="52" name="TextBox 51"/>
            <p:cNvSpPr txBox="1"/>
            <p:nvPr/>
          </p:nvSpPr>
          <p:spPr bwMode="auto">
            <a:xfrm>
              <a:off x="2299398" y="1781114"/>
              <a:ext cx="7688269"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b="1" dirty="0">
                  <a:solidFill>
                    <a:schemeClr val="tx1">
                      <a:lumMod val="75000"/>
                      <a:lumOff val="25000"/>
                    </a:schemeClr>
                  </a:solidFill>
                  <a:cs typeface="Arial" pitchFamily="34" charset="0"/>
                </a:rPr>
                <a:t>Order Medicine</a:t>
              </a:r>
              <a:endParaRPr lang="ko-KR" altLang="en-US" sz="1400" b="1" dirty="0">
                <a:solidFill>
                  <a:schemeClr val="tx1">
                    <a:lumMod val="75000"/>
                    <a:lumOff val="25000"/>
                  </a:schemeClr>
                </a:solidFill>
                <a:cs typeface="Arial" pitchFamily="34" charset="0"/>
              </a:endParaRPr>
            </a:p>
          </p:txBody>
        </p:sp>
        <p:sp>
          <p:nvSpPr>
            <p:cNvPr id="53" name="TextBox 12"/>
            <p:cNvSpPr txBox="1"/>
            <p:nvPr/>
          </p:nvSpPr>
          <p:spPr bwMode="auto">
            <a:xfrm>
              <a:off x="2299398" y="2065441"/>
              <a:ext cx="7688269" cy="646331"/>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Get any prescribed medicine via trusted sources.</a:t>
              </a:r>
              <a:endParaRPr lang="ko-KR" altLang="en-US" sz="1200" dirty="0">
                <a:solidFill>
                  <a:schemeClr val="tx1">
                    <a:lumMod val="75000"/>
                    <a:lumOff val="25000"/>
                  </a:schemeClr>
                </a:solidFill>
                <a:cs typeface="Arial" pitchFamily="34" charset="0"/>
              </a:endParaRPr>
            </a:p>
          </p:txBody>
        </p:sp>
      </p:grpSp>
      <p:grpSp>
        <p:nvGrpSpPr>
          <p:cNvPr id="58" name="Group 57"/>
          <p:cNvGrpSpPr/>
          <p:nvPr/>
        </p:nvGrpSpPr>
        <p:grpSpPr>
          <a:xfrm>
            <a:off x="6012159" y="3435880"/>
            <a:ext cx="648000" cy="648000"/>
            <a:chOff x="6012159" y="3435880"/>
            <a:chExt cx="648000" cy="648000"/>
          </a:xfrm>
        </p:grpSpPr>
        <p:sp>
          <p:nvSpPr>
            <p:cNvPr id="48" name="AutoShape 92"/>
            <p:cNvSpPr>
              <a:spLocks noChangeAspect="1" noChangeArrowheads="1"/>
            </p:cNvSpPr>
            <p:nvPr/>
          </p:nvSpPr>
          <p:spPr bwMode="auto">
            <a:xfrm rot="16200000" flipH="1">
              <a:off x="6012159" y="3435880"/>
              <a:ext cx="648000" cy="648000"/>
            </a:xfrm>
            <a:prstGeom prst="ellipse">
              <a:avLst/>
            </a:prstGeom>
            <a:solidFill>
              <a:schemeClr val="bg1"/>
            </a:solid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9" name="AutoShape 92"/>
            <p:cNvSpPr>
              <a:spLocks noChangeAspect="1" noChangeArrowheads="1"/>
            </p:cNvSpPr>
            <p:nvPr/>
          </p:nvSpPr>
          <p:spPr bwMode="auto">
            <a:xfrm rot="16200000" flipH="1">
              <a:off x="6065411" y="3490628"/>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51" name="직사각형 69"/>
            <p:cNvSpPr/>
            <p:nvPr/>
          </p:nvSpPr>
          <p:spPr>
            <a:xfrm>
              <a:off x="6076993" y="3529048"/>
              <a:ext cx="527709" cy="461665"/>
            </a:xfrm>
            <a:prstGeom prst="rect">
              <a:avLst/>
            </a:prstGeom>
          </p:spPr>
          <p:txBody>
            <a:bodyPr wrap="non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05</a:t>
              </a:r>
              <a:endParaRPr lang="ko-KR" altLang="en-US" sz="2400" dirty="0">
                <a:solidFill>
                  <a:schemeClr val="bg1"/>
                </a:solidFill>
              </a:endParaRPr>
            </a:p>
          </p:txBody>
        </p:sp>
      </p:grpSp>
      <p:pic>
        <p:nvPicPr>
          <p:cNvPr id="71" name="Picture 70">
            <a:extLst>
              <a:ext uri="{FF2B5EF4-FFF2-40B4-BE49-F238E27FC236}">
                <a16:creationId xmlns:a16="http://schemas.microsoft.com/office/drawing/2014/main" id="{40E69382-6552-4C37-86E3-AD080B992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513" y="435344"/>
            <a:ext cx="3559324" cy="3559324"/>
          </a:xfrm>
          <a:prstGeom prst="rect">
            <a:avLst/>
          </a:prstGeom>
        </p:spPr>
      </p:pic>
    </p:spTree>
    <p:extLst>
      <p:ext uri="{BB962C8B-B14F-4D97-AF65-F5344CB8AC3E}">
        <p14:creationId xmlns:p14="http://schemas.microsoft.com/office/powerpoint/2010/main" val="3410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Berlin Sans FB" panose="020E0602020502020306" pitchFamily="34" charset="0"/>
              </a:rPr>
              <a:t>Market and Audience</a:t>
            </a:r>
            <a:endParaRPr lang="ko-KR" altLang="en-US" dirty="0">
              <a:latin typeface="Berlin Sans FB" panose="020E0602020502020306" pitchFamily="34" charset="0"/>
            </a:endParaRPr>
          </a:p>
        </p:txBody>
      </p:sp>
      <p:cxnSp>
        <p:nvCxnSpPr>
          <p:cNvPr id="53" name="Straight Connector 52"/>
          <p:cNvCxnSpPr>
            <a:cxnSpLocks/>
          </p:cNvCxnSpPr>
          <p:nvPr/>
        </p:nvCxnSpPr>
        <p:spPr>
          <a:xfrm>
            <a:off x="750387" y="2475055"/>
            <a:ext cx="7277997" cy="4148"/>
          </a:xfrm>
          <a:prstGeom prst="line">
            <a:avLst/>
          </a:prstGeom>
          <a:ln w="25400">
            <a:solidFill>
              <a:schemeClr val="tx1">
                <a:lumMod val="75000"/>
                <a:lumOff val="2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037588" y="2085447"/>
            <a:ext cx="783364" cy="783364"/>
            <a:chOff x="7092280" y="2517710"/>
            <a:chExt cx="971680" cy="971680"/>
          </a:xfrm>
        </p:grpSpPr>
        <p:sp>
          <p:nvSpPr>
            <p:cNvPr id="55" name="Oval 54"/>
            <p:cNvSpPr/>
            <p:nvPr/>
          </p:nvSpPr>
          <p:spPr>
            <a:xfrm>
              <a:off x="7092280" y="2517710"/>
              <a:ext cx="971680" cy="97168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56" name="Oval 55"/>
            <p:cNvSpPr/>
            <p:nvPr/>
          </p:nvSpPr>
          <p:spPr>
            <a:xfrm>
              <a:off x="7201684" y="2627114"/>
              <a:ext cx="752872" cy="7528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57" name="Group 56"/>
          <p:cNvGrpSpPr/>
          <p:nvPr/>
        </p:nvGrpSpPr>
        <p:grpSpPr>
          <a:xfrm>
            <a:off x="642722" y="2336793"/>
            <a:ext cx="288032" cy="288032"/>
            <a:chOff x="611560" y="2851238"/>
            <a:chExt cx="288032" cy="288032"/>
          </a:xfrm>
        </p:grpSpPr>
        <p:sp>
          <p:nvSpPr>
            <p:cNvPr id="58" name="Oval 57"/>
            <p:cNvSpPr/>
            <p:nvPr/>
          </p:nvSpPr>
          <p:spPr>
            <a:xfrm>
              <a:off x="611560" y="2851238"/>
              <a:ext cx="288032" cy="288032"/>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59" name="Oval 58"/>
            <p:cNvSpPr/>
            <p:nvPr/>
          </p:nvSpPr>
          <p:spPr>
            <a:xfrm>
              <a:off x="683568" y="2923246"/>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0" name="Group 59"/>
          <p:cNvGrpSpPr/>
          <p:nvPr/>
        </p:nvGrpSpPr>
        <p:grpSpPr>
          <a:xfrm>
            <a:off x="2136853" y="2322715"/>
            <a:ext cx="288032" cy="288032"/>
            <a:chOff x="611560" y="2851238"/>
            <a:chExt cx="288032" cy="288032"/>
          </a:xfrm>
        </p:grpSpPr>
        <p:sp>
          <p:nvSpPr>
            <p:cNvPr id="61" name="Oval 60"/>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62" name="Oval 61"/>
            <p:cNvSpPr/>
            <p:nvPr/>
          </p:nvSpPr>
          <p:spPr>
            <a:xfrm>
              <a:off x="683568" y="2923246"/>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3" name="Group 62"/>
          <p:cNvGrpSpPr/>
          <p:nvPr/>
        </p:nvGrpSpPr>
        <p:grpSpPr>
          <a:xfrm>
            <a:off x="3670189" y="2331538"/>
            <a:ext cx="288032" cy="288032"/>
            <a:chOff x="611560" y="2851238"/>
            <a:chExt cx="288032" cy="288032"/>
          </a:xfrm>
        </p:grpSpPr>
        <p:sp>
          <p:nvSpPr>
            <p:cNvPr id="64" name="Oval 63"/>
            <p:cNvSpPr/>
            <p:nvPr/>
          </p:nvSpPr>
          <p:spPr>
            <a:xfrm>
              <a:off x="611560" y="2851238"/>
              <a:ext cx="288032" cy="288032"/>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65" name="Oval 64"/>
            <p:cNvSpPr/>
            <p:nvPr/>
          </p:nvSpPr>
          <p:spPr>
            <a:xfrm>
              <a:off x="683568" y="2923246"/>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6" name="Group 65"/>
          <p:cNvGrpSpPr/>
          <p:nvPr/>
        </p:nvGrpSpPr>
        <p:grpSpPr>
          <a:xfrm>
            <a:off x="5105973" y="2331496"/>
            <a:ext cx="288032" cy="288032"/>
            <a:chOff x="611560" y="2851238"/>
            <a:chExt cx="288032" cy="288032"/>
          </a:xfrm>
        </p:grpSpPr>
        <p:sp>
          <p:nvSpPr>
            <p:cNvPr id="67" name="Oval 66"/>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8" name="Oval 67"/>
            <p:cNvSpPr/>
            <p:nvPr/>
          </p:nvSpPr>
          <p:spPr>
            <a:xfrm>
              <a:off x="683568" y="2923246"/>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sp>
        <p:nvSpPr>
          <p:cNvPr id="69" name="Text Placeholder 17"/>
          <p:cNvSpPr txBox="1">
            <a:spLocks/>
          </p:cNvSpPr>
          <p:nvPr/>
        </p:nvSpPr>
        <p:spPr>
          <a:xfrm>
            <a:off x="4737520" y="1627020"/>
            <a:ext cx="1024939" cy="360040"/>
          </a:xfrm>
          <a:prstGeom prst="rect">
            <a:avLst/>
          </a:prstGeom>
          <a:ln w="25400">
            <a:solidFill>
              <a:schemeClr val="accent3"/>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4</a:t>
            </a:r>
          </a:p>
        </p:txBody>
      </p:sp>
      <p:sp>
        <p:nvSpPr>
          <p:cNvPr id="70" name="Text Placeholder 17"/>
          <p:cNvSpPr txBox="1">
            <a:spLocks/>
          </p:cNvSpPr>
          <p:nvPr/>
        </p:nvSpPr>
        <p:spPr>
          <a:xfrm>
            <a:off x="3316842" y="1627816"/>
            <a:ext cx="1024939" cy="360040"/>
          </a:xfrm>
          <a:prstGeom prst="rect">
            <a:avLst/>
          </a:prstGeom>
          <a:ln w="25400">
            <a:solidFill>
              <a:schemeClr val="accent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3</a:t>
            </a:r>
          </a:p>
        </p:txBody>
      </p:sp>
      <p:sp>
        <p:nvSpPr>
          <p:cNvPr id="71" name="Text Placeholder 17"/>
          <p:cNvSpPr txBox="1">
            <a:spLocks/>
          </p:cNvSpPr>
          <p:nvPr/>
        </p:nvSpPr>
        <p:spPr>
          <a:xfrm>
            <a:off x="1893888" y="1633940"/>
            <a:ext cx="1024939" cy="360040"/>
          </a:xfrm>
          <a:prstGeom prst="rect">
            <a:avLst/>
          </a:prstGeom>
          <a:ln w="25400">
            <a:solidFill>
              <a:schemeClr val="accent3"/>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2</a:t>
            </a:r>
          </a:p>
        </p:txBody>
      </p:sp>
      <p:sp>
        <p:nvSpPr>
          <p:cNvPr id="72" name="Text Placeholder 17"/>
          <p:cNvSpPr txBox="1">
            <a:spLocks/>
          </p:cNvSpPr>
          <p:nvPr/>
        </p:nvSpPr>
        <p:spPr>
          <a:xfrm>
            <a:off x="570890" y="1627020"/>
            <a:ext cx="1024939" cy="360040"/>
          </a:xfrm>
          <a:prstGeom prst="rect">
            <a:avLst/>
          </a:prstGeom>
          <a:ln w="25400">
            <a:solidFill>
              <a:schemeClr val="accent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1</a:t>
            </a:r>
          </a:p>
        </p:txBody>
      </p:sp>
      <p:sp>
        <p:nvSpPr>
          <p:cNvPr id="77" name="Text Placeholder 17"/>
          <p:cNvSpPr txBox="1">
            <a:spLocks/>
          </p:cNvSpPr>
          <p:nvPr/>
        </p:nvSpPr>
        <p:spPr>
          <a:xfrm>
            <a:off x="6126594" y="1624744"/>
            <a:ext cx="1024939" cy="360040"/>
          </a:xfrm>
          <a:prstGeom prst="rect">
            <a:avLst/>
          </a:prstGeom>
          <a:ln w="25400">
            <a:solidFill>
              <a:schemeClr val="accent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5</a:t>
            </a:r>
          </a:p>
        </p:txBody>
      </p:sp>
      <p:sp>
        <p:nvSpPr>
          <p:cNvPr id="83" name="TextBox 82"/>
          <p:cNvSpPr txBox="1"/>
          <p:nvPr/>
        </p:nvSpPr>
        <p:spPr>
          <a:xfrm>
            <a:off x="150983" y="3643518"/>
            <a:ext cx="1415525"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find doctors appointment.</a:t>
            </a:r>
            <a:endParaRPr lang="ko-KR" altLang="en-US" sz="1200" dirty="0">
              <a:solidFill>
                <a:schemeClr val="tx1">
                  <a:lumMod val="75000"/>
                  <a:lumOff val="25000"/>
                </a:schemeClr>
              </a:solidFill>
              <a:cs typeface="Arial" pitchFamily="34" charset="0"/>
            </a:endParaRPr>
          </a:p>
        </p:txBody>
      </p:sp>
      <p:sp>
        <p:nvSpPr>
          <p:cNvPr id="86" name="TextBox 85"/>
          <p:cNvSpPr txBox="1"/>
          <p:nvPr/>
        </p:nvSpPr>
        <p:spPr>
          <a:xfrm>
            <a:off x="1608973" y="3559746"/>
            <a:ext cx="1415525"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use emergency ambulance service.       </a:t>
            </a:r>
            <a:endParaRPr lang="ko-KR" altLang="en-US" sz="1200" dirty="0">
              <a:solidFill>
                <a:schemeClr val="tx1">
                  <a:lumMod val="75000"/>
                  <a:lumOff val="25000"/>
                </a:schemeClr>
              </a:solidFill>
              <a:cs typeface="Arial" pitchFamily="34" charset="0"/>
            </a:endParaRPr>
          </a:p>
        </p:txBody>
      </p:sp>
      <p:sp>
        <p:nvSpPr>
          <p:cNvPr id="89" name="TextBox 88"/>
          <p:cNvSpPr txBox="1"/>
          <p:nvPr/>
        </p:nvSpPr>
        <p:spPr>
          <a:xfrm>
            <a:off x="3068954" y="3785887"/>
            <a:ext cx="1415525" cy="461665"/>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Giving healthcare tips everyday.</a:t>
            </a:r>
            <a:endParaRPr lang="ko-KR" altLang="en-US" sz="1200" dirty="0">
              <a:solidFill>
                <a:schemeClr val="tx1">
                  <a:lumMod val="75000"/>
                  <a:lumOff val="25000"/>
                </a:schemeClr>
              </a:solidFill>
              <a:cs typeface="Arial" pitchFamily="34" charset="0"/>
            </a:endParaRPr>
          </a:p>
        </p:txBody>
      </p:sp>
      <p:sp>
        <p:nvSpPr>
          <p:cNvPr id="92" name="TextBox 91"/>
          <p:cNvSpPr txBox="1"/>
          <p:nvPr/>
        </p:nvSpPr>
        <p:spPr>
          <a:xfrm>
            <a:off x="4624154" y="3752320"/>
            <a:ext cx="1415525" cy="461665"/>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find blood in crucial moment.</a:t>
            </a:r>
            <a:endParaRPr lang="ko-KR" altLang="en-US" sz="1200" dirty="0">
              <a:solidFill>
                <a:schemeClr val="tx1">
                  <a:lumMod val="75000"/>
                  <a:lumOff val="25000"/>
                </a:schemeClr>
              </a:solidFill>
              <a:cs typeface="Arial" pitchFamily="34" charset="0"/>
            </a:endParaRPr>
          </a:p>
        </p:txBody>
      </p:sp>
      <p:sp>
        <p:nvSpPr>
          <p:cNvPr id="95" name="TextBox 94"/>
          <p:cNvSpPr txBox="1"/>
          <p:nvPr/>
        </p:nvSpPr>
        <p:spPr>
          <a:xfrm>
            <a:off x="7658393" y="2951020"/>
            <a:ext cx="1415525" cy="1384995"/>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This system is for those people who want proper medical care for themselves to lead a better and healthy life.</a:t>
            </a:r>
            <a:endParaRPr lang="ko-KR" altLang="en-US" sz="1200" dirty="0">
              <a:solidFill>
                <a:schemeClr val="tx1">
                  <a:lumMod val="75000"/>
                  <a:lumOff val="25000"/>
                </a:schemeClr>
              </a:solidFill>
              <a:cs typeface="Arial" pitchFamily="34" charset="0"/>
            </a:endParaRPr>
          </a:p>
        </p:txBody>
      </p:sp>
      <p:grpSp>
        <p:nvGrpSpPr>
          <p:cNvPr id="4106" name="Group 4105"/>
          <p:cNvGrpSpPr/>
          <p:nvPr/>
        </p:nvGrpSpPr>
        <p:grpSpPr>
          <a:xfrm>
            <a:off x="498447" y="2767235"/>
            <a:ext cx="648000" cy="692423"/>
            <a:chOff x="779300" y="2861907"/>
            <a:chExt cx="648000" cy="648000"/>
          </a:xfrm>
        </p:grpSpPr>
        <p:sp>
          <p:nvSpPr>
            <p:cNvPr id="97" name="AutoShape 92"/>
            <p:cNvSpPr>
              <a:spLocks noChangeAspect="1" noChangeArrowheads="1"/>
            </p:cNvSpPr>
            <p:nvPr/>
          </p:nvSpPr>
          <p:spPr bwMode="auto">
            <a:xfrm rot="16200000" flipH="1">
              <a:off x="779300" y="2861907"/>
              <a:ext cx="648000" cy="648000"/>
            </a:xfrm>
            <a:prstGeom prst="ellipse">
              <a:avLst/>
            </a:prstGeom>
            <a:no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sp>
          <p:nvSpPr>
            <p:cNvPr id="98" name="AutoShape 92"/>
            <p:cNvSpPr>
              <a:spLocks noChangeAspect="1" noChangeArrowheads="1"/>
            </p:cNvSpPr>
            <p:nvPr/>
          </p:nvSpPr>
          <p:spPr bwMode="auto">
            <a:xfrm rot="16200000" flipH="1">
              <a:off x="833300" y="2915907"/>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grpSp>
      <p:grpSp>
        <p:nvGrpSpPr>
          <p:cNvPr id="101" name="Group 100"/>
          <p:cNvGrpSpPr/>
          <p:nvPr/>
        </p:nvGrpSpPr>
        <p:grpSpPr>
          <a:xfrm>
            <a:off x="1914528" y="2782484"/>
            <a:ext cx="648000" cy="648000"/>
            <a:chOff x="779300" y="2861907"/>
            <a:chExt cx="648000" cy="648000"/>
          </a:xfrm>
        </p:grpSpPr>
        <p:sp>
          <p:nvSpPr>
            <p:cNvPr id="102" name="AutoShape 92"/>
            <p:cNvSpPr>
              <a:spLocks noChangeAspect="1" noChangeArrowheads="1"/>
            </p:cNvSpPr>
            <p:nvPr/>
          </p:nvSpPr>
          <p:spPr bwMode="auto">
            <a:xfrm rot="16200000" flipH="1">
              <a:off x="779300" y="2861907"/>
              <a:ext cx="648000" cy="648000"/>
            </a:xfrm>
            <a:prstGeom prst="ellipse">
              <a:avLst/>
            </a:prstGeom>
            <a:no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sp>
          <p:nvSpPr>
            <p:cNvPr id="103" name="AutoShape 92"/>
            <p:cNvSpPr>
              <a:spLocks noChangeAspect="1" noChangeArrowheads="1"/>
            </p:cNvSpPr>
            <p:nvPr/>
          </p:nvSpPr>
          <p:spPr bwMode="auto">
            <a:xfrm rot="16200000" flipH="1">
              <a:off x="833300" y="2915907"/>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grpSp>
      <p:grpSp>
        <p:nvGrpSpPr>
          <p:cNvPr id="104" name="Group 103"/>
          <p:cNvGrpSpPr/>
          <p:nvPr/>
        </p:nvGrpSpPr>
        <p:grpSpPr>
          <a:xfrm>
            <a:off x="3493036" y="2782484"/>
            <a:ext cx="648000" cy="648000"/>
            <a:chOff x="779300" y="2861907"/>
            <a:chExt cx="648000" cy="648000"/>
          </a:xfrm>
        </p:grpSpPr>
        <p:sp>
          <p:nvSpPr>
            <p:cNvPr id="105" name="AutoShape 92"/>
            <p:cNvSpPr>
              <a:spLocks noChangeAspect="1" noChangeArrowheads="1"/>
            </p:cNvSpPr>
            <p:nvPr/>
          </p:nvSpPr>
          <p:spPr bwMode="auto">
            <a:xfrm rot="16200000" flipH="1">
              <a:off x="779300" y="2861907"/>
              <a:ext cx="648000" cy="648000"/>
            </a:xfrm>
            <a:prstGeom prst="ellipse">
              <a:avLst/>
            </a:prstGeom>
            <a:noFill/>
            <a:ln w="254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sp>
          <p:nvSpPr>
            <p:cNvPr id="106" name="AutoShape 92"/>
            <p:cNvSpPr>
              <a:spLocks noChangeAspect="1" noChangeArrowheads="1"/>
            </p:cNvSpPr>
            <p:nvPr/>
          </p:nvSpPr>
          <p:spPr bwMode="auto">
            <a:xfrm rot="16200000" flipH="1">
              <a:off x="833300" y="2915907"/>
              <a:ext cx="540000" cy="540000"/>
            </a:xfrm>
            <a:prstGeom prst="ellipse">
              <a:avLst/>
            </a:prstGeom>
            <a:solidFill>
              <a:schemeClr val="accent2"/>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grpSp>
      <p:grpSp>
        <p:nvGrpSpPr>
          <p:cNvPr id="107" name="Group 106"/>
          <p:cNvGrpSpPr/>
          <p:nvPr/>
        </p:nvGrpSpPr>
        <p:grpSpPr>
          <a:xfrm>
            <a:off x="4976058" y="2782484"/>
            <a:ext cx="648000" cy="648000"/>
            <a:chOff x="779300" y="2861907"/>
            <a:chExt cx="648000" cy="648000"/>
          </a:xfrm>
        </p:grpSpPr>
        <p:sp>
          <p:nvSpPr>
            <p:cNvPr id="108" name="AutoShape 92"/>
            <p:cNvSpPr>
              <a:spLocks noChangeAspect="1" noChangeArrowheads="1"/>
            </p:cNvSpPr>
            <p:nvPr/>
          </p:nvSpPr>
          <p:spPr bwMode="auto">
            <a:xfrm rot="16200000" flipH="1">
              <a:off x="779300" y="2861907"/>
              <a:ext cx="648000" cy="648000"/>
            </a:xfrm>
            <a:prstGeom prst="ellipse">
              <a:avLst/>
            </a:prstGeom>
            <a:no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sp>
          <p:nvSpPr>
            <p:cNvPr id="109" name="AutoShape 92"/>
            <p:cNvSpPr>
              <a:spLocks noChangeAspect="1" noChangeArrowheads="1"/>
            </p:cNvSpPr>
            <p:nvPr/>
          </p:nvSpPr>
          <p:spPr bwMode="auto">
            <a:xfrm rot="16200000" flipH="1">
              <a:off x="833300" y="2915907"/>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grpSp>
      <p:sp>
        <p:nvSpPr>
          <p:cNvPr id="73" name="Round Same Side Corner Rectangle 8">
            <a:extLst>
              <a:ext uri="{FF2B5EF4-FFF2-40B4-BE49-F238E27FC236}">
                <a16:creationId xmlns:a16="http://schemas.microsoft.com/office/drawing/2014/main" id="{D1BA3385-BF21-4812-BCA8-5CD93BE9B96E}"/>
              </a:ext>
            </a:extLst>
          </p:cNvPr>
          <p:cNvSpPr/>
          <p:nvPr/>
        </p:nvSpPr>
        <p:spPr>
          <a:xfrm>
            <a:off x="722188" y="2888829"/>
            <a:ext cx="208566" cy="444163"/>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Heart 38">
            <a:extLst>
              <a:ext uri="{FF2B5EF4-FFF2-40B4-BE49-F238E27FC236}">
                <a16:creationId xmlns:a16="http://schemas.microsoft.com/office/drawing/2014/main" id="{660FC05E-8883-4180-B4FA-C2F9FC98AC17}"/>
              </a:ext>
            </a:extLst>
          </p:cNvPr>
          <p:cNvSpPr/>
          <p:nvPr/>
        </p:nvSpPr>
        <p:spPr>
          <a:xfrm>
            <a:off x="3628442" y="2935780"/>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Rounded Rectangle 25">
            <a:extLst>
              <a:ext uri="{FF2B5EF4-FFF2-40B4-BE49-F238E27FC236}">
                <a16:creationId xmlns:a16="http://schemas.microsoft.com/office/drawing/2014/main" id="{4A5F8C49-8666-4ED6-B395-8474802CC4EB}"/>
              </a:ext>
            </a:extLst>
          </p:cNvPr>
          <p:cNvSpPr/>
          <p:nvPr/>
        </p:nvSpPr>
        <p:spPr>
          <a:xfrm>
            <a:off x="2032444" y="295545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8" name="Group 77">
            <a:extLst>
              <a:ext uri="{FF2B5EF4-FFF2-40B4-BE49-F238E27FC236}">
                <a16:creationId xmlns:a16="http://schemas.microsoft.com/office/drawing/2014/main" id="{486E38A4-0649-4528-BB7D-8393A020059A}"/>
              </a:ext>
            </a:extLst>
          </p:cNvPr>
          <p:cNvGrpSpPr/>
          <p:nvPr/>
        </p:nvGrpSpPr>
        <p:grpSpPr>
          <a:xfrm>
            <a:off x="6495048" y="2336793"/>
            <a:ext cx="288032" cy="288032"/>
            <a:chOff x="611560" y="2851238"/>
            <a:chExt cx="288032" cy="288032"/>
          </a:xfrm>
        </p:grpSpPr>
        <p:sp>
          <p:nvSpPr>
            <p:cNvPr id="80" name="Oval 79">
              <a:extLst>
                <a:ext uri="{FF2B5EF4-FFF2-40B4-BE49-F238E27FC236}">
                  <a16:creationId xmlns:a16="http://schemas.microsoft.com/office/drawing/2014/main" id="{CF5EEAD2-F2F3-4874-AF75-306C2C9F901C}"/>
                </a:ext>
              </a:extLst>
            </p:cNvPr>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1" name="Oval 80">
              <a:extLst>
                <a:ext uri="{FF2B5EF4-FFF2-40B4-BE49-F238E27FC236}">
                  <a16:creationId xmlns:a16="http://schemas.microsoft.com/office/drawing/2014/main" id="{693F460A-8B31-420C-8E88-34EC36D213DE}"/>
                </a:ext>
              </a:extLst>
            </p:cNvPr>
            <p:cNvSpPr/>
            <p:nvPr/>
          </p:nvSpPr>
          <p:spPr>
            <a:xfrm>
              <a:off x="683568" y="2923246"/>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99" name="Group 98">
            <a:extLst>
              <a:ext uri="{FF2B5EF4-FFF2-40B4-BE49-F238E27FC236}">
                <a16:creationId xmlns:a16="http://schemas.microsoft.com/office/drawing/2014/main" id="{98F551FF-9562-4478-8B0A-E57B62289950}"/>
              </a:ext>
            </a:extLst>
          </p:cNvPr>
          <p:cNvGrpSpPr/>
          <p:nvPr/>
        </p:nvGrpSpPr>
        <p:grpSpPr>
          <a:xfrm>
            <a:off x="6349708" y="2814593"/>
            <a:ext cx="648000" cy="648000"/>
            <a:chOff x="779300" y="2861907"/>
            <a:chExt cx="648000" cy="648000"/>
          </a:xfrm>
        </p:grpSpPr>
        <p:sp>
          <p:nvSpPr>
            <p:cNvPr id="100" name="AutoShape 92">
              <a:extLst>
                <a:ext uri="{FF2B5EF4-FFF2-40B4-BE49-F238E27FC236}">
                  <a16:creationId xmlns:a16="http://schemas.microsoft.com/office/drawing/2014/main" id="{3EAF4BB6-8BD9-4A5D-BB3B-A42BF13FEC02}"/>
                </a:ext>
              </a:extLst>
            </p:cNvPr>
            <p:cNvSpPr>
              <a:spLocks noChangeAspect="1" noChangeArrowheads="1"/>
            </p:cNvSpPr>
            <p:nvPr/>
          </p:nvSpPr>
          <p:spPr bwMode="auto">
            <a:xfrm rot="16200000" flipH="1">
              <a:off x="779300" y="2861907"/>
              <a:ext cx="648000" cy="648000"/>
            </a:xfrm>
            <a:prstGeom prst="ellipse">
              <a:avLst/>
            </a:prstGeom>
            <a:noFill/>
            <a:ln w="254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sp>
          <p:nvSpPr>
            <p:cNvPr id="114" name="AutoShape 92">
              <a:extLst>
                <a:ext uri="{FF2B5EF4-FFF2-40B4-BE49-F238E27FC236}">
                  <a16:creationId xmlns:a16="http://schemas.microsoft.com/office/drawing/2014/main" id="{B8B4FEEA-E743-46D3-A861-61E325B90065}"/>
                </a:ext>
              </a:extLst>
            </p:cNvPr>
            <p:cNvSpPr>
              <a:spLocks noChangeAspect="1" noChangeArrowheads="1"/>
            </p:cNvSpPr>
            <p:nvPr/>
          </p:nvSpPr>
          <p:spPr bwMode="auto">
            <a:xfrm rot="16200000" flipH="1">
              <a:off x="833300" y="2915907"/>
              <a:ext cx="540000" cy="540000"/>
            </a:xfrm>
            <a:prstGeom prst="ellipse">
              <a:avLst/>
            </a:prstGeom>
            <a:solidFill>
              <a:schemeClr val="accent4"/>
            </a:solidFill>
            <a:ln>
              <a:no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tx1">
                    <a:lumMod val="75000"/>
                    <a:lumOff val="25000"/>
                  </a:schemeClr>
                </a:solidFill>
              </a:endParaRPr>
            </a:p>
          </p:txBody>
        </p:sp>
      </p:grpSp>
      <p:sp>
        <p:nvSpPr>
          <p:cNvPr id="123" name="TextBox 122">
            <a:extLst>
              <a:ext uri="{FF2B5EF4-FFF2-40B4-BE49-F238E27FC236}">
                <a16:creationId xmlns:a16="http://schemas.microsoft.com/office/drawing/2014/main" id="{483C8A50-029A-4B66-AE9E-AC8E7B1E4751}"/>
              </a:ext>
            </a:extLst>
          </p:cNvPr>
          <p:cNvSpPr txBox="1"/>
          <p:nvPr/>
        </p:nvSpPr>
        <p:spPr>
          <a:xfrm>
            <a:off x="6058737" y="3653918"/>
            <a:ext cx="1415525"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find prescribed medicines by staying at home</a:t>
            </a:r>
            <a:endParaRPr lang="ko-KR" altLang="en-US" sz="1200" dirty="0">
              <a:solidFill>
                <a:schemeClr val="tx1">
                  <a:lumMod val="75000"/>
                  <a:lumOff val="25000"/>
                </a:schemeClr>
              </a:solidFill>
              <a:cs typeface="Arial" pitchFamily="34" charset="0"/>
            </a:endParaRPr>
          </a:p>
        </p:txBody>
      </p:sp>
      <p:pic>
        <p:nvPicPr>
          <p:cNvPr id="6" name="Picture 5">
            <a:extLst>
              <a:ext uri="{FF2B5EF4-FFF2-40B4-BE49-F238E27FC236}">
                <a16:creationId xmlns:a16="http://schemas.microsoft.com/office/drawing/2014/main" id="{13EEFBE8-853F-468D-8229-40193EF76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9421" y="2885333"/>
            <a:ext cx="420813" cy="420813"/>
          </a:xfrm>
          <a:prstGeom prst="rect">
            <a:avLst/>
          </a:prstGeom>
        </p:spPr>
      </p:pic>
      <p:pic>
        <p:nvPicPr>
          <p:cNvPr id="8" name="Picture 7">
            <a:extLst>
              <a:ext uri="{FF2B5EF4-FFF2-40B4-BE49-F238E27FC236}">
                <a16:creationId xmlns:a16="http://schemas.microsoft.com/office/drawing/2014/main" id="{C1584DC7-B457-4C2A-8275-0E7436AD5E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7831" y="2926510"/>
            <a:ext cx="406482" cy="406482"/>
          </a:xfrm>
          <a:prstGeom prst="rect">
            <a:avLst/>
          </a:prstGeom>
        </p:spPr>
      </p:pic>
      <p:pic>
        <p:nvPicPr>
          <p:cNvPr id="14" name="Picture 13">
            <a:extLst>
              <a:ext uri="{FF2B5EF4-FFF2-40B4-BE49-F238E27FC236}">
                <a16:creationId xmlns:a16="http://schemas.microsoft.com/office/drawing/2014/main" id="{CED54545-A94F-4DEE-BFF3-2EC6B44A55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9645" y="2241847"/>
            <a:ext cx="470564" cy="470564"/>
          </a:xfrm>
          <a:prstGeom prst="rect">
            <a:avLst/>
          </a:prstGeom>
          <a:noFill/>
          <a:ln>
            <a:noFill/>
          </a:ln>
        </p:spPr>
      </p:pic>
      <p:pic>
        <p:nvPicPr>
          <p:cNvPr id="126" name="Picture 125">
            <a:extLst>
              <a:ext uri="{FF2B5EF4-FFF2-40B4-BE49-F238E27FC236}">
                <a16:creationId xmlns:a16="http://schemas.microsoft.com/office/drawing/2014/main" id="{A72B7D1C-8FD0-4395-8BB0-44284603E4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0829" y="-555925"/>
            <a:ext cx="2183734" cy="2078886"/>
          </a:xfrm>
          <a:prstGeom prst="rect">
            <a:avLst/>
          </a:prstGeom>
        </p:spPr>
      </p:pic>
      <p:sp>
        <p:nvSpPr>
          <p:cNvPr id="19" name="Rectangle 18">
            <a:extLst>
              <a:ext uri="{FF2B5EF4-FFF2-40B4-BE49-F238E27FC236}">
                <a16:creationId xmlns:a16="http://schemas.microsoft.com/office/drawing/2014/main" id="{725580F9-37BF-4F6C-8A90-C1781513A1A6}"/>
              </a:ext>
            </a:extLst>
          </p:cNvPr>
          <p:cNvSpPr/>
          <p:nvPr/>
        </p:nvSpPr>
        <p:spPr>
          <a:xfrm>
            <a:off x="0" y="51470"/>
            <a:ext cx="288032" cy="864096"/>
          </a:xfrm>
          <a:prstGeom prst="rect">
            <a:avLst/>
          </a:prstGeom>
          <a:solidFill>
            <a:srgbClr val="FB1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43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2592288"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 Placeholder 1"/>
          <p:cNvSpPr txBox="1">
            <a:spLocks/>
          </p:cNvSpPr>
          <p:nvPr/>
        </p:nvSpPr>
        <p:spPr>
          <a:xfrm>
            <a:off x="144016" y="-488962"/>
            <a:ext cx="2304256" cy="19444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3600" b="1" dirty="0">
                <a:solidFill>
                  <a:schemeClr val="bg1"/>
                </a:solidFill>
                <a:latin typeface="Berlin Sans FB" panose="020E0602020502020306" pitchFamily="34" charset="0"/>
                <a:cs typeface="Arial" pitchFamily="34" charset="0"/>
              </a:rPr>
              <a:t>Objective</a:t>
            </a:r>
            <a:endParaRPr lang="ko-KR" altLang="en-US" sz="3600" b="1" dirty="0">
              <a:solidFill>
                <a:schemeClr val="bg1"/>
              </a:solidFill>
              <a:latin typeface="Berlin Sans FB" panose="020E0602020502020306" pitchFamily="34" charset="0"/>
              <a:cs typeface="Arial" pitchFamily="34" charset="0"/>
            </a:endParaRPr>
          </a:p>
        </p:txBody>
      </p:sp>
      <p:sp>
        <p:nvSpPr>
          <p:cNvPr id="2" name="Rectangle 1">
            <a:extLst>
              <a:ext uri="{FF2B5EF4-FFF2-40B4-BE49-F238E27FC236}">
                <a16:creationId xmlns:a16="http://schemas.microsoft.com/office/drawing/2014/main" id="{EA03C54B-3F96-4FEF-B632-F17F9D7E41FA}"/>
              </a:ext>
            </a:extLst>
          </p:cNvPr>
          <p:cNvSpPr/>
          <p:nvPr/>
        </p:nvSpPr>
        <p:spPr>
          <a:xfrm>
            <a:off x="2657209" y="21605"/>
            <a:ext cx="2146742"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Berlin Sans FB" panose="020E0602020502020306" pitchFamily="34" charset="0"/>
              </a:rPr>
              <a:t>Helping People</a:t>
            </a:r>
            <a:endParaRPr lang="en-US" sz="2400" b="0" cap="none" spc="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endParaRPr>
          </a:p>
        </p:txBody>
      </p:sp>
      <p:sp>
        <p:nvSpPr>
          <p:cNvPr id="4" name="Rectangle 3">
            <a:extLst>
              <a:ext uri="{FF2B5EF4-FFF2-40B4-BE49-F238E27FC236}">
                <a16:creationId xmlns:a16="http://schemas.microsoft.com/office/drawing/2014/main" id="{9533813E-72FD-4AC1-969A-E72845AA086A}"/>
              </a:ext>
            </a:extLst>
          </p:cNvPr>
          <p:cNvSpPr/>
          <p:nvPr/>
        </p:nvSpPr>
        <p:spPr>
          <a:xfrm>
            <a:off x="2627784" y="504874"/>
            <a:ext cx="6372200" cy="1569660"/>
          </a:xfrm>
          <a:prstGeom prst="rect">
            <a:avLst/>
          </a:prstGeom>
          <a:noFill/>
        </p:spPr>
        <p:txBody>
          <a:bodyPr wrap="square" lIns="91440" tIns="45720" rIns="91440" bIns="45720">
            <a:spAutoFit/>
          </a:bodyPr>
          <a:lstStyle/>
          <a:p>
            <a:pPr algn="just"/>
            <a:r>
              <a:rPr lang="en-US" sz="1200" dirty="0"/>
              <a:t>We provide Civic Care System for the betterment of the people. Most of the people of Bangladesh are illiterate. That’s why they don’t have any idea about medicines and medical care. Every year 13 out of 18 people die due to a lack of medical help. In the cities, emergency </a:t>
            </a:r>
          </a:p>
          <a:p>
            <a:pPr algn="just"/>
            <a:r>
              <a:rPr lang="en-US" sz="1200" dirty="0"/>
              <a:t>services are very hard to get. Many times they can’t reach the emergency places at the </a:t>
            </a:r>
          </a:p>
          <a:p>
            <a:pPr algn="just"/>
            <a:r>
              <a:rPr lang="en-US" sz="1200" dirty="0"/>
              <a:t>exact time. Many hospitals are giving wrong medication and treatments to the patient and </a:t>
            </a:r>
          </a:p>
          <a:p>
            <a:pPr algn="just"/>
            <a:r>
              <a:rPr lang="en-US" sz="1200" dirty="0"/>
              <a:t>they are unknown about this. Peoples are having wrong treatment and service every day.</a:t>
            </a:r>
            <a:r>
              <a:rPr lang="en-US" sz="1200" b="1" dirty="0"/>
              <a:t> </a:t>
            </a:r>
          </a:p>
          <a:p>
            <a:pPr algn="just"/>
            <a:r>
              <a:rPr lang="en-US" sz="1200" dirty="0"/>
              <a:t>This kind of problem lets people danger their lives. So this problem is so important to </a:t>
            </a:r>
          </a:p>
          <a:p>
            <a:pPr algn="just"/>
            <a:r>
              <a:rPr lang="en-US" sz="1200" dirty="0"/>
              <a:t>consider.</a:t>
            </a:r>
            <a:endParaRPr lang="en-US" sz="12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2BA3E1C3-D1AA-4902-8F4B-3F09E42C7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229026"/>
            <a:ext cx="3939526" cy="2409600"/>
          </a:xfrm>
          <a:prstGeom prst="rect">
            <a:avLst/>
          </a:prstGeom>
        </p:spPr>
      </p:pic>
    </p:spTree>
    <p:extLst>
      <p:ext uri="{BB962C8B-B14F-4D97-AF65-F5344CB8AC3E}">
        <p14:creationId xmlns:p14="http://schemas.microsoft.com/office/powerpoint/2010/main" val="103926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3131840" y="483518"/>
            <a:ext cx="2664296" cy="4047052"/>
            <a:chOff x="971600" y="1889523"/>
            <a:chExt cx="1944216" cy="2698451"/>
          </a:xfrm>
        </p:grpSpPr>
        <p:sp>
          <p:nvSpPr>
            <p:cNvPr id="4" name="Rounded Rectangle 3"/>
            <p:cNvSpPr/>
            <p:nvPr/>
          </p:nvSpPr>
          <p:spPr>
            <a:xfrm>
              <a:off x="971600" y="2211710"/>
              <a:ext cx="1944216" cy="2376264"/>
            </a:xfrm>
            <a:prstGeom prst="roundRect">
              <a:avLst>
                <a:gd name="adj" fmla="val 6906"/>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ounded Rectangle 4"/>
            <p:cNvSpPr/>
            <p:nvPr/>
          </p:nvSpPr>
          <p:spPr>
            <a:xfrm>
              <a:off x="1547664" y="2067694"/>
              <a:ext cx="792088" cy="28803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Block Arc 5"/>
            <p:cNvSpPr/>
            <p:nvPr/>
          </p:nvSpPr>
          <p:spPr>
            <a:xfrm>
              <a:off x="1715108" y="1889523"/>
              <a:ext cx="457200" cy="457200"/>
            </a:xfrm>
            <a:prstGeom prst="blockArc">
              <a:avLst>
                <a:gd name="adj1" fmla="val 10800000"/>
                <a:gd name="adj2" fmla="val 21388723"/>
                <a:gd name="adj3" fmla="val 1928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9" name="Rectangle 28">
            <a:extLst>
              <a:ext uri="{FF2B5EF4-FFF2-40B4-BE49-F238E27FC236}">
                <a16:creationId xmlns:a16="http://schemas.microsoft.com/office/drawing/2014/main" id="{B8949843-7E14-4C63-8528-4C4C9E37D8C5}"/>
              </a:ext>
            </a:extLst>
          </p:cNvPr>
          <p:cNvSpPr/>
          <p:nvPr/>
        </p:nvSpPr>
        <p:spPr>
          <a:xfrm>
            <a:off x="3681562" y="1324184"/>
            <a:ext cx="1564852"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rPr>
              <a:t>Purpose</a:t>
            </a:r>
          </a:p>
        </p:txBody>
      </p:sp>
      <p:sp>
        <p:nvSpPr>
          <p:cNvPr id="34" name="Rectangle 33">
            <a:extLst>
              <a:ext uri="{FF2B5EF4-FFF2-40B4-BE49-F238E27FC236}">
                <a16:creationId xmlns:a16="http://schemas.microsoft.com/office/drawing/2014/main" id="{F814C63E-8E19-45EC-AC14-B46EE32C3688}"/>
              </a:ext>
            </a:extLst>
          </p:cNvPr>
          <p:cNvSpPr/>
          <p:nvPr/>
        </p:nvSpPr>
        <p:spPr>
          <a:xfrm>
            <a:off x="3225504" y="2180142"/>
            <a:ext cx="2422364" cy="1869743"/>
          </a:xfrm>
          <a:prstGeom prst="rect">
            <a:avLst/>
          </a:prstGeom>
          <a:noFill/>
        </p:spPr>
        <p:txBody>
          <a:bodyPr wrap="square" lIns="91440" tIns="45720" rIns="91440" bIns="45720">
            <a:spAutoFit/>
          </a:bodyPr>
          <a:lstStyle/>
          <a:p>
            <a:pPr algn="just"/>
            <a:r>
              <a:rPr lang="en-US" sz="1050" dirty="0"/>
              <a:t>The goal of this software is to give </a:t>
            </a:r>
          </a:p>
          <a:p>
            <a:pPr algn="just"/>
            <a:r>
              <a:rPr lang="en-US" sz="1050" dirty="0"/>
              <a:t>the people proper medical service.</a:t>
            </a:r>
          </a:p>
          <a:p>
            <a:pPr algn="just"/>
            <a:r>
              <a:rPr lang="en-US" sz="1050" dirty="0"/>
              <a:t>Most of the people are deprived of </a:t>
            </a:r>
          </a:p>
          <a:p>
            <a:pPr algn="just"/>
            <a:r>
              <a:rPr lang="en-US" sz="1050" dirty="0"/>
              <a:t>proper medical care for their health </a:t>
            </a:r>
          </a:p>
          <a:p>
            <a:pPr algn="just"/>
            <a:r>
              <a:rPr lang="en-US" sz="1050" dirty="0"/>
              <a:t>issues. This software helps them to</a:t>
            </a:r>
          </a:p>
          <a:p>
            <a:pPr algn="just"/>
            <a:r>
              <a:rPr lang="en-US" sz="1050" dirty="0"/>
              <a:t>find the perfect medical service for </a:t>
            </a:r>
          </a:p>
          <a:p>
            <a:pPr algn="just"/>
            <a:r>
              <a:rPr lang="en-US" sz="1050" dirty="0"/>
              <a:t>them. Because this software is giving all the service in one place. So, it will help all the people who are in need of emergency services in their crucial </a:t>
            </a:r>
          </a:p>
          <a:p>
            <a:pPr algn="just"/>
            <a:r>
              <a:rPr lang="en-US" sz="1050" dirty="0"/>
              <a:t>time.</a:t>
            </a:r>
          </a:p>
        </p:txBody>
      </p:sp>
      <p:pic>
        <p:nvPicPr>
          <p:cNvPr id="55" name="Picture 54">
            <a:extLst>
              <a:ext uri="{FF2B5EF4-FFF2-40B4-BE49-F238E27FC236}">
                <a16:creationId xmlns:a16="http://schemas.microsoft.com/office/drawing/2014/main" id="{5F3016DA-562B-410C-8B96-BD3242C980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0829" y="-555925"/>
            <a:ext cx="2183734" cy="2078886"/>
          </a:xfrm>
          <a:prstGeom prst="rect">
            <a:avLst/>
          </a:prstGeom>
        </p:spPr>
      </p:pic>
    </p:spTree>
    <p:extLst>
      <p:ext uri="{BB962C8B-B14F-4D97-AF65-F5344CB8AC3E}">
        <p14:creationId xmlns:p14="http://schemas.microsoft.com/office/powerpoint/2010/main" val="101775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Berlin Sans FB" panose="020E0602020502020306" pitchFamily="34" charset="0"/>
              </a:rPr>
              <a:t>Thank you</a:t>
            </a:r>
            <a:endParaRPr lang="ko-KR" altLang="en-US" dirty="0">
              <a:latin typeface="Berlin Sans FB" panose="020E0602020502020306" pitchFamily="34" charset="0"/>
            </a:endParaRPr>
          </a:p>
        </p:txBody>
      </p:sp>
      <p:pic>
        <p:nvPicPr>
          <p:cNvPr id="4" name="Picture 3">
            <a:extLst>
              <a:ext uri="{FF2B5EF4-FFF2-40B4-BE49-F238E27FC236}">
                <a16:creationId xmlns:a16="http://schemas.microsoft.com/office/drawing/2014/main" id="{9A65A468-8F48-4427-A603-A3FB91D1E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83518"/>
            <a:ext cx="3608948" cy="3435671"/>
          </a:xfrm>
          <a:prstGeom prst="rect">
            <a:avLst/>
          </a:prstGeom>
        </p:spPr>
      </p:pic>
    </p:spTree>
    <p:extLst>
      <p:ext uri="{BB962C8B-B14F-4D97-AF65-F5344CB8AC3E}">
        <p14:creationId xmlns:p14="http://schemas.microsoft.com/office/powerpoint/2010/main" val="3178984875"/>
      </p:ext>
    </p:extLst>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B150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372</Words>
  <Application>Microsoft Office PowerPoint</Application>
  <PresentationFormat>On-screen Show (16:9)</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맑은 고딕</vt:lpstr>
      <vt:lpstr>Arial</vt:lpstr>
      <vt:lpstr>Arial Black</vt:lpstr>
      <vt:lpstr>Bahnschrift Condensed</vt:lpstr>
      <vt:lpstr>Berlin Sans FB</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Saad Muhammad Bijoy</cp:lastModifiedBy>
  <cp:revision>123</cp:revision>
  <dcterms:created xsi:type="dcterms:W3CDTF">2016-12-05T23:26:54Z</dcterms:created>
  <dcterms:modified xsi:type="dcterms:W3CDTF">2021-06-08T15:41:13Z</dcterms:modified>
</cp:coreProperties>
</file>