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5" r:id="rId2"/>
    <p:sldId id="280" r:id="rId3"/>
    <p:sldId id="300" r:id="rId4"/>
    <p:sldId id="301" r:id="rId5"/>
    <p:sldId id="277" r:id="rId6"/>
    <p:sldId id="261" r:id="rId7"/>
    <p:sldId id="279" r:id="rId8"/>
    <p:sldId id="281" r:id="rId9"/>
    <p:sldId id="298" r:id="rId10"/>
    <p:sldId id="282" r:id="rId11"/>
    <p:sldId id="26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6" r:id="rId20"/>
    <p:sldId id="294" r:id="rId21"/>
    <p:sldId id="297" r:id="rId22"/>
    <p:sldId id="291" r:id="rId23"/>
    <p:sldId id="292" r:id="rId24"/>
    <p:sldId id="293" r:id="rId25"/>
    <p:sldId id="302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DEEE"/>
    <a:srgbClr val="F5B1B0"/>
    <a:srgbClr val="F58FB6"/>
    <a:srgbClr val="EB156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4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4914"/>
    </p:cViewPr>
  </p:sorterViewPr>
  <p:notesViewPr>
    <p:cSldViewPr snapToGrid="0">
      <p:cViewPr varScale="1">
        <p:scale>
          <a:sx n="93" d="100"/>
          <a:sy n="93" d="100"/>
        </p:scale>
        <p:origin x="31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F422E-D74D-46B9-AB01-15178AF3AA1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2A856-5844-46C3-8DB5-778B7F0B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6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7DB0-F6FF-4338-AD0C-60E32880752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FAD16-93C4-4128-912C-A06D0861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592" y="6400892"/>
            <a:ext cx="26452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3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C0F3B5B-451D-41B7-840D-C3136C470C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4339" y="1009650"/>
            <a:ext cx="5827922" cy="3376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or Drag Here to Add Picture</a:t>
            </a:r>
            <a:endParaRPr lang="id-ID"/>
          </a:p>
          <a:p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383483" y="88972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pc="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pPr algn="ctr"/>
              <a:t>‹#›</a:t>
            </a:fld>
            <a:endParaRPr 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512622" y="194735"/>
            <a:ext cx="10833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kern="1700" spc="118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PAGE</a:t>
            </a:r>
            <a:endParaRPr 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272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1"/>
                </a:solidFill>
                <a:latin typeface="+mj-lt"/>
              </a:rPr>
              <a:t>PAGE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383483" y="88972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pc="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pPr algn="ctr"/>
              <a:t>‹#›</a:t>
            </a:fld>
            <a:endParaRPr 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512622" y="194735"/>
            <a:ext cx="10833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kern="1700" spc="118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PAGE</a:t>
            </a:r>
            <a:endParaRPr 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6452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383483" y="88972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pc="6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spc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512622" y="194735"/>
            <a:ext cx="10833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kern="1700" spc="1180" baseline="0" dirty="0">
                <a:solidFill>
                  <a:schemeClr val="bg1"/>
                </a:solidFill>
                <a:latin typeface="+mj-lt"/>
              </a:rPr>
              <a:t>PAGE</a:t>
            </a:r>
            <a:endParaRPr lang="en-US" sz="1600" spc="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60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610407"/>
            <a:ext cx="2314575" cy="23129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610407"/>
            <a:ext cx="2314575" cy="23129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610407"/>
            <a:ext cx="2314575" cy="23129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1383483" y="88972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pc="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pPr algn="ctr"/>
              <a:t>‹#›</a:t>
            </a:fld>
            <a:endParaRPr 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0512622" y="194735"/>
            <a:ext cx="10833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kern="1700" spc="118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PAGE</a:t>
            </a:r>
            <a:endParaRPr 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01359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383483" y="6400892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pc="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pPr algn="ctr"/>
              <a:t>‹#›</a:t>
            </a:fld>
            <a:endParaRPr 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512622" y="6506655"/>
            <a:ext cx="10833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kern="1700" spc="118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PAGE</a:t>
            </a:r>
            <a:endParaRPr 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15592" y="6400892"/>
            <a:ext cx="26452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61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0D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7699" y="907290"/>
            <a:ext cx="9596601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0" dirty="0">
                <a:solidFill>
                  <a:schemeClr val="bg1"/>
                </a:solidFill>
                <a:latin typeface="Southampton Script® Demo Versio" pitchFamily="2" charset="0"/>
              </a:rPr>
              <a:t>WELCOME</a:t>
            </a:r>
          </a:p>
        </p:txBody>
      </p:sp>
      <p:sp>
        <p:nvSpPr>
          <p:cNvPr id="6" name="Google Shape;769;p47">
            <a:extLst>
              <a:ext uri="{FF2B5EF4-FFF2-40B4-BE49-F238E27FC236}">
                <a16:creationId xmlns:a16="http://schemas.microsoft.com/office/drawing/2014/main" id="{3FD4884B-7F9B-4930-9B6F-BB9195CC8530}"/>
              </a:ext>
            </a:extLst>
          </p:cNvPr>
          <p:cNvSpPr/>
          <p:nvPr/>
        </p:nvSpPr>
        <p:spPr>
          <a:xfrm>
            <a:off x="5059135" y="3489189"/>
            <a:ext cx="1894114" cy="186658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70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 rot="20663288">
            <a:off x="-39671" y="1205361"/>
            <a:ext cx="1082059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kern="0" dirty="0">
                <a:solidFill>
                  <a:schemeClr val="bg1"/>
                </a:solidFill>
                <a:latin typeface="Southampton Script® Demo Versio" pitchFamily="2" charset="0"/>
              </a:rPr>
              <a:t>USER STORY</a:t>
            </a:r>
          </a:p>
        </p:txBody>
      </p:sp>
      <p:sp>
        <p:nvSpPr>
          <p:cNvPr id="5" name="TextBox 4"/>
          <p:cNvSpPr txBox="1"/>
          <p:nvPr/>
        </p:nvSpPr>
        <p:spPr>
          <a:xfrm rot="20537745">
            <a:off x="3893617" y="3228831"/>
            <a:ext cx="501611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kern="0" dirty="0">
                <a:solidFill>
                  <a:schemeClr val="bg1"/>
                </a:solidFill>
                <a:latin typeface="Southampton Script® Demo Versio" pitchFamily="2" charset="0"/>
              </a:rPr>
              <a:t>CARD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DC30AC-D98B-4A7A-BAA2-56B455071C75}"/>
              </a:ext>
            </a:extLst>
          </p:cNvPr>
          <p:cNvSpPr/>
          <p:nvPr/>
        </p:nvSpPr>
        <p:spPr>
          <a:xfrm>
            <a:off x="285750" y="6351814"/>
            <a:ext cx="2400300" cy="3673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9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8794" y="4262208"/>
            <a:ext cx="6172066" cy="130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en-US" sz="1400" dirty="0">
                <a:latin typeface="Century Gothic" panose="020B0502020202020204" pitchFamily="34" charset="0"/>
              </a:rPr>
              <a:t>Reflects the requirements of the customer.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en-US" sz="1400" dirty="0">
                <a:latin typeface="Century Gothic" panose="020B0502020202020204" pitchFamily="34" charset="0"/>
              </a:rPr>
              <a:t>Save time for the developers.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en-US" sz="1400" dirty="0">
                <a:latin typeface="Century Gothic" panose="020B0502020202020204" pitchFamily="34" charset="0"/>
              </a:rPr>
              <a:t>Provides essence for the developers to prioritize.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517" y="1368191"/>
            <a:ext cx="11306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Story Card </a:t>
            </a:r>
            <a:r>
              <a:rPr lang="en-US" sz="1400" b="0" i="0" dirty="0">
                <a:effectLst/>
                <a:latin typeface="Century Gothic" panose="020B0502020202020204" pitchFamily="34" charset="0"/>
              </a:rPr>
              <a:t> describes a desired feature of the software project in story form—a sentence or two from the customer’s perspective.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53B25-EAA4-4E35-AC50-3BFE33941FEE}"/>
              </a:ext>
            </a:extLst>
          </p:cNvPr>
          <p:cNvSpPr txBox="1"/>
          <p:nvPr/>
        </p:nvSpPr>
        <p:spPr>
          <a:xfrm>
            <a:off x="405517" y="715180"/>
            <a:ext cx="5285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latin typeface="Century Gothic" panose="020B0502020202020204" pitchFamily="34" charset="0"/>
              </a:rPr>
              <a:t>What is a User Story Card</a:t>
            </a:r>
            <a:r>
              <a:rPr lang="en-US" sz="2400" b="1" spc="300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E294FB-993C-40FD-9ECA-C2F221335433}"/>
              </a:ext>
            </a:extLst>
          </p:cNvPr>
          <p:cNvSpPr/>
          <p:nvPr/>
        </p:nvSpPr>
        <p:spPr>
          <a:xfrm>
            <a:off x="405517" y="6297433"/>
            <a:ext cx="2218413" cy="485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23FE0-0701-47E7-AFF3-65A2376EB770}"/>
              </a:ext>
            </a:extLst>
          </p:cNvPr>
          <p:cNvSpPr txBox="1"/>
          <p:nvPr/>
        </p:nvSpPr>
        <p:spPr>
          <a:xfrm>
            <a:off x="5465776" y="3637162"/>
            <a:ext cx="505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latin typeface="Century Gothic" panose="020B0502020202020204" pitchFamily="34" charset="0"/>
                <a:cs typeface="Arial" panose="020B0604020202020204" pitchFamily="34" charset="0"/>
              </a:rPr>
              <a:t>Why use user story Card??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9F21C6-A506-4A3D-AA00-995079FBC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3" y="2989631"/>
            <a:ext cx="3889155" cy="243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 rot="20663288">
            <a:off x="378427" y="1528914"/>
            <a:ext cx="52036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kern="0" dirty="0">
                <a:solidFill>
                  <a:schemeClr val="bg1"/>
                </a:solidFill>
                <a:latin typeface="Southampton Script® Demo Versio" pitchFamily="2" charset="0"/>
              </a:rPr>
              <a:t>USER </a:t>
            </a:r>
          </a:p>
        </p:txBody>
      </p:sp>
      <p:sp>
        <p:nvSpPr>
          <p:cNvPr id="5" name="TextBox 4"/>
          <p:cNvSpPr txBox="1"/>
          <p:nvPr/>
        </p:nvSpPr>
        <p:spPr>
          <a:xfrm rot="20537745">
            <a:off x="2084203" y="2474932"/>
            <a:ext cx="970970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kern="0" dirty="0">
                <a:solidFill>
                  <a:schemeClr val="bg1"/>
                </a:solidFill>
                <a:latin typeface="Southampton Script® Demo Versio" pitchFamily="2" charset="0"/>
              </a:rPr>
              <a:t>INTERFACE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DC30AC-D98B-4A7A-BAA2-56B455071C75}"/>
              </a:ext>
            </a:extLst>
          </p:cNvPr>
          <p:cNvSpPr/>
          <p:nvPr/>
        </p:nvSpPr>
        <p:spPr>
          <a:xfrm>
            <a:off x="285750" y="6351814"/>
            <a:ext cx="2400300" cy="3673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4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9934" y="3573260"/>
            <a:ext cx="6172066" cy="130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en-US" sz="1400" dirty="0">
                <a:latin typeface="Century Gothic" panose="020B0502020202020204" pitchFamily="34" charset="0"/>
              </a:rPr>
              <a:t>Graphical User Interface(GUI): Computer’s Desktop.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en-US" sz="1400" dirty="0">
                <a:latin typeface="Century Gothic" panose="020B0502020202020204" pitchFamily="34" charset="0"/>
              </a:rPr>
              <a:t>Voice-controlled Interface(VUI): Siri on iPhone.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en-US" sz="1400" dirty="0">
                <a:latin typeface="Century Gothic" panose="020B0502020202020204" pitchFamily="34" charset="0"/>
              </a:rPr>
              <a:t>Gesture based Interface : VR (Virtual Reality) games.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39" y="1318057"/>
            <a:ext cx="11851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2B2B2B"/>
                </a:solidFill>
                <a:effectLst/>
                <a:latin typeface="Century Gothic" panose="020B0502020202020204" pitchFamily="34" charset="0"/>
              </a:rPr>
              <a:t>User interface (UI) design is the process designers use to build interfaces in software or computerized devices, focusing on looks or style.</a:t>
            </a:r>
          </a:p>
          <a:p>
            <a:r>
              <a:rPr lang="en-US" sz="1400" b="0" i="0" dirty="0">
                <a:solidFill>
                  <a:srgbClr val="2B2B2B"/>
                </a:solidFill>
                <a:effectLst/>
                <a:latin typeface="Century Gothic" panose="020B0502020202020204" pitchFamily="34" charset="0"/>
              </a:rPr>
              <a:t>Designers aim to create interfaces which users find easy to use and pleasurable. 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53B25-EAA4-4E35-AC50-3BFE33941FEE}"/>
              </a:ext>
            </a:extLst>
          </p:cNvPr>
          <p:cNvSpPr txBox="1"/>
          <p:nvPr/>
        </p:nvSpPr>
        <p:spPr>
          <a:xfrm>
            <a:off x="69539" y="715681"/>
            <a:ext cx="7000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latin typeface="Century Gothic" panose="020B0502020202020204" pitchFamily="34" charset="0"/>
              </a:rPr>
              <a:t>What is a User Interface Designing</a:t>
            </a:r>
            <a:r>
              <a:rPr lang="en-US" sz="2400" b="1" spc="300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E294FB-993C-40FD-9ECA-C2F221335433}"/>
              </a:ext>
            </a:extLst>
          </p:cNvPr>
          <p:cNvSpPr/>
          <p:nvPr/>
        </p:nvSpPr>
        <p:spPr>
          <a:xfrm>
            <a:off x="405517" y="6297433"/>
            <a:ext cx="2218413" cy="485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23FE0-0701-47E7-AFF3-65A2376EB770}"/>
              </a:ext>
            </a:extLst>
          </p:cNvPr>
          <p:cNvSpPr txBox="1"/>
          <p:nvPr/>
        </p:nvSpPr>
        <p:spPr>
          <a:xfrm>
            <a:off x="5995199" y="2823076"/>
            <a:ext cx="465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latin typeface="Century Gothic" panose="020B0502020202020204" pitchFamily="34" charset="0"/>
                <a:cs typeface="Arial" panose="020B0604020202020204" pitchFamily="34" charset="0"/>
              </a:rPr>
              <a:t>Formats of Designing UI: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775641-20EB-4B52-A40E-98062ADBB3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0" y="2218332"/>
            <a:ext cx="2323728" cy="40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 rot="20663288">
            <a:off x="74498" y="1084718"/>
            <a:ext cx="842410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kern="0" dirty="0">
                <a:solidFill>
                  <a:schemeClr val="bg1"/>
                </a:solidFill>
                <a:latin typeface="Southampton Script® Demo Versio" pitchFamily="2" charset="0"/>
              </a:rPr>
              <a:t>ACTIVITY </a:t>
            </a:r>
          </a:p>
        </p:txBody>
      </p:sp>
      <p:sp>
        <p:nvSpPr>
          <p:cNvPr id="5" name="TextBox 4"/>
          <p:cNvSpPr txBox="1"/>
          <p:nvPr/>
        </p:nvSpPr>
        <p:spPr>
          <a:xfrm rot="20537745">
            <a:off x="2533044" y="2474932"/>
            <a:ext cx="881202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kern="0" dirty="0">
                <a:solidFill>
                  <a:schemeClr val="bg1"/>
                </a:solidFill>
                <a:latin typeface="Southampton Script® Demo Versio" pitchFamily="2" charset="0"/>
              </a:rPr>
              <a:t>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DC30AC-D98B-4A7A-BAA2-56B455071C75}"/>
              </a:ext>
            </a:extLst>
          </p:cNvPr>
          <p:cNvSpPr/>
          <p:nvPr/>
        </p:nvSpPr>
        <p:spPr>
          <a:xfrm>
            <a:off x="285750" y="6351814"/>
            <a:ext cx="2400300" cy="3673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3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63505" y="408849"/>
            <a:ext cx="6949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What is a Activity Diagram</a:t>
            </a:r>
            <a:r>
              <a:rPr lang="en-US" sz="32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5517" y="993624"/>
            <a:ext cx="4741357" cy="1667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Activity diagram describes the dynamic aspects of the system. Activity diagram is basically a flowchart to represent the flow from one activity to another activity. The activity can be described as an operation of the system.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6A69E-9B24-4C24-A541-70222DDAD8C3}"/>
              </a:ext>
            </a:extLst>
          </p:cNvPr>
          <p:cNvSpPr/>
          <p:nvPr/>
        </p:nvSpPr>
        <p:spPr>
          <a:xfrm>
            <a:off x="405517" y="6297433"/>
            <a:ext cx="2218413" cy="4850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7C6868-BF6F-4BD6-BAD8-67543574B57F}"/>
              </a:ext>
            </a:extLst>
          </p:cNvPr>
          <p:cNvSpPr/>
          <p:nvPr/>
        </p:nvSpPr>
        <p:spPr>
          <a:xfrm>
            <a:off x="5146874" y="4423093"/>
            <a:ext cx="47413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Dynamic modelling of the system or a process.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Illustrate the various steps involved in a UML use case.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Model software elements like methods ,operations and functions.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We can use Activity diagrams to depict concurrent activities easily.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Show the constraints, conditions and logic behind algorithms.</a:t>
            </a:r>
          </a:p>
          <a:p>
            <a:endParaRPr lang="en-US" sz="1200" b="0" i="0" dirty="0">
              <a:solidFill>
                <a:srgbClr val="FFFFFF"/>
              </a:solidFill>
              <a:effectLst/>
              <a:latin typeface="urw-din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/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142DC-F3A8-4174-91CB-51C2F58ACBD7}"/>
              </a:ext>
            </a:extLst>
          </p:cNvPr>
          <p:cNvSpPr txBox="1"/>
          <p:nvPr/>
        </p:nvSpPr>
        <p:spPr>
          <a:xfrm>
            <a:off x="4767944" y="3718580"/>
            <a:ext cx="7543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Usage Of Activity diagram: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2AF3213-601A-4454-95D7-30F663451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35" y="3397987"/>
            <a:ext cx="37909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12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 rot="20663288">
            <a:off x="1055453" y="1378632"/>
            <a:ext cx="540083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kern="0" dirty="0">
                <a:solidFill>
                  <a:schemeClr val="bg1"/>
                </a:solidFill>
                <a:latin typeface="Southampton Script® Demo Versio" pitchFamily="2" charset="0"/>
              </a:rPr>
              <a:t>CLASS</a:t>
            </a:r>
          </a:p>
        </p:txBody>
      </p:sp>
      <p:sp>
        <p:nvSpPr>
          <p:cNvPr id="5" name="TextBox 4"/>
          <p:cNvSpPr txBox="1"/>
          <p:nvPr/>
        </p:nvSpPr>
        <p:spPr>
          <a:xfrm rot="20537745">
            <a:off x="2639180" y="2427730"/>
            <a:ext cx="881202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kern="0" dirty="0">
                <a:solidFill>
                  <a:schemeClr val="bg1"/>
                </a:solidFill>
                <a:latin typeface="Southampton Script® Demo Versio" pitchFamily="2" charset="0"/>
              </a:rPr>
              <a:t>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DC30AC-D98B-4A7A-BAA2-56B455071C75}"/>
              </a:ext>
            </a:extLst>
          </p:cNvPr>
          <p:cNvSpPr/>
          <p:nvPr/>
        </p:nvSpPr>
        <p:spPr>
          <a:xfrm>
            <a:off x="285750" y="6351814"/>
            <a:ext cx="2400300" cy="3673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3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63505" y="408849"/>
            <a:ext cx="6388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What is a Class Diagram</a:t>
            </a:r>
            <a:r>
              <a:rPr lang="en-US" sz="32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5517" y="993624"/>
            <a:ext cx="4741357" cy="1667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0" i="0" dirty="0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A class diagram is a diagram used in designing and modeling software to describe classes and their relationships. Class diagrams enable us to model software in a high level of abstraction and without having to look at the source code.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6A69E-9B24-4C24-A541-70222DDAD8C3}"/>
              </a:ext>
            </a:extLst>
          </p:cNvPr>
          <p:cNvSpPr/>
          <p:nvPr/>
        </p:nvSpPr>
        <p:spPr>
          <a:xfrm>
            <a:off x="405517" y="6297433"/>
            <a:ext cx="2218413" cy="485030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7C6868-BF6F-4BD6-BAD8-67543574B57F}"/>
              </a:ext>
            </a:extLst>
          </p:cNvPr>
          <p:cNvSpPr/>
          <p:nvPr/>
        </p:nvSpPr>
        <p:spPr>
          <a:xfrm>
            <a:off x="7074116" y="4604056"/>
            <a:ext cx="4741357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0" i="0" dirty="0">
                <a:effectLst/>
                <a:latin typeface="Century Gothic" panose="020B0502020202020204" pitchFamily="34" charset="0"/>
              </a:rPr>
              <a:t>To describe the static view of a system.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0" i="0" dirty="0">
                <a:effectLst/>
                <a:latin typeface="Century Gothic" panose="020B0502020202020204" pitchFamily="34" charset="0"/>
              </a:rPr>
              <a:t>To show the collaboration among every instance in the static view.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0" i="0" dirty="0">
                <a:effectLst/>
                <a:latin typeface="Century Gothic" panose="020B0502020202020204" pitchFamily="34" charset="0"/>
              </a:rPr>
              <a:t>To describe the functionalities performed by the system.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0" i="0" dirty="0">
                <a:effectLst/>
                <a:latin typeface="Century Gothic" panose="020B0502020202020204" pitchFamily="34" charset="0"/>
              </a:rPr>
              <a:t>To construct the software application using object-oriented languages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b="0" i="0" dirty="0">
              <a:solidFill>
                <a:srgbClr val="FFFFFF"/>
              </a:solidFill>
              <a:effectLst/>
              <a:latin typeface="urw-din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/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142DC-F3A8-4174-91CB-51C2F58ACBD7}"/>
              </a:ext>
            </a:extLst>
          </p:cNvPr>
          <p:cNvSpPr txBox="1"/>
          <p:nvPr/>
        </p:nvSpPr>
        <p:spPr>
          <a:xfrm>
            <a:off x="6551792" y="4019281"/>
            <a:ext cx="754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Usage Of Class diagram: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B7DC97-0990-438F-994A-83EF3CD6A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017" y="1148745"/>
            <a:ext cx="44481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BAAC738-1621-4C7A-94A5-DE1E5B722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17" y="4479122"/>
            <a:ext cx="3514262" cy="234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C5D7AE-ED26-46B8-8841-105639886A3C}"/>
              </a:ext>
            </a:extLst>
          </p:cNvPr>
          <p:cNvSpPr txBox="1"/>
          <p:nvPr/>
        </p:nvSpPr>
        <p:spPr>
          <a:xfrm>
            <a:off x="163505" y="4017457"/>
            <a:ext cx="7748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Relation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211427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 rot="20663288">
            <a:off x="589781" y="1378632"/>
            <a:ext cx="63321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kern="0" dirty="0">
                <a:solidFill>
                  <a:schemeClr val="bg1"/>
                </a:solidFill>
                <a:latin typeface="Southampton Script® Demo Versio" pitchFamily="2" charset="0"/>
              </a:rPr>
              <a:t>Project</a:t>
            </a:r>
          </a:p>
        </p:txBody>
      </p:sp>
      <p:sp>
        <p:nvSpPr>
          <p:cNvPr id="5" name="TextBox 4"/>
          <p:cNvSpPr txBox="1"/>
          <p:nvPr/>
        </p:nvSpPr>
        <p:spPr>
          <a:xfrm rot="20537745">
            <a:off x="3231492" y="2427730"/>
            <a:ext cx="762740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kern="0" dirty="0">
                <a:solidFill>
                  <a:schemeClr val="bg1"/>
                </a:solidFill>
                <a:latin typeface="Southampton Script® Demo Versio" pitchFamily="2" charset="0"/>
              </a:rPr>
              <a:t>Timeline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DC30AC-D98B-4A7A-BAA2-56B455071C75}"/>
              </a:ext>
            </a:extLst>
          </p:cNvPr>
          <p:cNvSpPr/>
          <p:nvPr/>
        </p:nvSpPr>
        <p:spPr>
          <a:xfrm>
            <a:off x="285750" y="6351814"/>
            <a:ext cx="2400300" cy="3673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5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DDE126-856F-45ED-86B2-721F270DE6B5}"/>
              </a:ext>
            </a:extLst>
          </p:cNvPr>
          <p:cNvSpPr/>
          <p:nvPr/>
        </p:nvSpPr>
        <p:spPr>
          <a:xfrm>
            <a:off x="405517" y="6297433"/>
            <a:ext cx="2218413" cy="485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C1571-85F8-4D8E-BD12-42323125A42F}"/>
              </a:ext>
            </a:extLst>
          </p:cNvPr>
          <p:cNvSpPr txBox="1"/>
          <p:nvPr/>
        </p:nvSpPr>
        <p:spPr>
          <a:xfrm>
            <a:off x="163505" y="408849"/>
            <a:ext cx="6736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300" dirty="0">
                <a:latin typeface="Century Gothic" panose="020B0502020202020204" pitchFamily="34" charset="0"/>
              </a:rPr>
              <a:t>What is a Project Timeline</a:t>
            </a:r>
            <a:r>
              <a:rPr lang="en-US" sz="3200" spc="300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F0754-4042-40E7-A91C-221DF9A3C0D7}"/>
              </a:ext>
            </a:extLst>
          </p:cNvPr>
          <p:cNvSpPr/>
          <p:nvPr/>
        </p:nvSpPr>
        <p:spPr>
          <a:xfrm>
            <a:off x="405517" y="1161518"/>
            <a:ext cx="5164010" cy="1020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i="0" dirty="0">
                <a:solidFill>
                  <a:srgbClr val="424242"/>
                </a:solidFill>
                <a:effectLst/>
                <a:latin typeface="Century Gothic" panose="020B0502020202020204" pitchFamily="34" charset="0"/>
              </a:rPr>
              <a:t>A project timeline is a visual list of tasks or activities placed in chronological order, which lets project managers view the entirety of the project in one place. 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73D67-C3A6-456B-9A3A-8113BFC3F800}"/>
              </a:ext>
            </a:extLst>
          </p:cNvPr>
          <p:cNvSpPr txBox="1"/>
          <p:nvPr/>
        </p:nvSpPr>
        <p:spPr>
          <a:xfrm>
            <a:off x="6535463" y="3429000"/>
            <a:ext cx="754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>
                <a:latin typeface="Century Gothic" panose="020B0502020202020204" pitchFamily="34" charset="0"/>
              </a:rPr>
              <a:t>Usage Of Project Timeline: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A85F90-787E-4DF9-8A33-EE65B3DA2DC0}"/>
              </a:ext>
            </a:extLst>
          </p:cNvPr>
          <p:cNvSpPr/>
          <p:nvPr/>
        </p:nvSpPr>
        <p:spPr>
          <a:xfrm>
            <a:off x="6899644" y="4014386"/>
            <a:ext cx="47413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Century Gothic" panose="020B0502020202020204" pitchFamily="34" charset="0"/>
              </a:rPr>
              <a:t>Organize the tasks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Century Gothic" panose="020B0502020202020204" pitchFamily="34" charset="0"/>
              </a:rPr>
              <a:t>Show when in the project the tasks start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Century Gothic" panose="020B0502020202020204" pitchFamily="34" charset="0"/>
              </a:rPr>
              <a:t>View task deadlines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Century Gothic" panose="020B0502020202020204" pitchFamily="34" charset="0"/>
              </a:rPr>
              <a:t>Link dependent tasks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Century Gothic" panose="020B0502020202020204" pitchFamily="34" charset="0"/>
              </a:rPr>
              <a:t>Break the project into phases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Century Gothic" panose="020B0502020202020204" pitchFamily="34" charset="0"/>
              </a:rPr>
              <a:t>Identify team members assigned to a task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400" b="0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42F3CFF-DFDE-4D72-9A9C-3D37F8B26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80" y="3429000"/>
            <a:ext cx="5485483" cy="23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737403" y="4184216"/>
            <a:ext cx="1795737" cy="17957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749909" y="1457101"/>
            <a:ext cx="2824279" cy="282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75464" y="3079240"/>
            <a:ext cx="3362812" cy="33628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207477" y="2027417"/>
            <a:ext cx="1573809" cy="15738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151424" y="1369287"/>
            <a:ext cx="3815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TEAM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49909" y="215984"/>
            <a:ext cx="211468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Southampton Script® Demo Versio" pitchFamily="2" charset="0"/>
              </a:rPr>
              <a:t>Meet</a:t>
            </a:r>
            <a:endParaRPr lang="en-US" sz="8800" dirty="0"/>
          </a:p>
        </p:txBody>
      </p:sp>
      <p:sp>
        <p:nvSpPr>
          <p:cNvPr id="21" name="Oval 20"/>
          <p:cNvSpPr/>
          <p:nvPr/>
        </p:nvSpPr>
        <p:spPr>
          <a:xfrm>
            <a:off x="2900741" y="724391"/>
            <a:ext cx="1006703" cy="100670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174690" y="865936"/>
            <a:ext cx="1006703" cy="100670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21061" y="5357962"/>
            <a:ext cx="456012" cy="4560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15840" y="4363659"/>
            <a:ext cx="456012" cy="4560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723145" y="865936"/>
            <a:ext cx="456012" cy="4560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507809" y="6012136"/>
            <a:ext cx="456012" cy="4560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E2A4B039-0E1D-46BA-A368-BAB1107C5C34}"/>
              </a:ext>
            </a:extLst>
          </p:cNvPr>
          <p:cNvSpPr txBox="1">
            <a:spLocks/>
          </p:cNvSpPr>
          <p:nvPr/>
        </p:nvSpPr>
        <p:spPr>
          <a:xfrm>
            <a:off x="940299" y="1613443"/>
            <a:ext cx="2314575" cy="23129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C6B0F837-3356-4F7F-BEA1-0AC2C5446925}"/>
              </a:ext>
            </a:extLst>
          </p:cNvPr>
          <p:cNvSpPr txBox="1">
            <a:spLocks/>
          </p:cNvSpPr>
          <p:nvPr/>
        </p:nvSpPr>
        <p:spPr>
          <a:xfrm>
            <a:off x="2750156" y="4081147"/>
            <a:ext cx="2314575" cy="23129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C543E33B-EBB5-441E-A5B2-42D8694317E9}"/>
              </a:ext>
            </a:extLst>
          </p:cNvPr>
          <p:cNvSpPr txBox="1">
            <a:spLocks/>
          </p:cNvSpPr>
          <p:nvPr/>
        </p:nvSpPr>
        <p:spPr>
          <a:xfrm>
            <a:off x="8866818" y="1668195"/>
            <a:ext cx="2314575" cy="23129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F029D-DB2C-46A7-83A7-B0C24B751FF7}"/>
              </a:ext>
            </a:extLst>
          </p:cNvPr>
          <p:cNvSpPr/>
          <p:nvPr/>
        </p:nvSpPr>
        <p:spPr>
          <a:xfrm>
            <a:off x="300005" y="6240142"/>
            <a:ext cx="2379585" cy="456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134015-899B-43C2-8199-5C0D906FE3D2}"/>
              </a:ext>
            </a:extLst>
          </p:cNvPr>
          <p:cNvSpPr/>
          <p:nvPr/>
        </p:nvSpPr>
        <p:spPr>
          <a:xfrm>
            <a:off x="287640" y="2521933"/>
            <a:ext cx="36198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Saad 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uhammod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Bijoy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 20-41880-1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74CE23-BD91-4D2C-8276-37E7D6CACA4B}"/>
              </a:ext>
            </a:extLst>
          </p:cNvPr>
          <p:cNvSpPr/>
          <p:nvPr/>
        </p:nvSpPr>
        <p:spPr>
          <a:xfrm>
            <a:off x="2179157" y="5004383"/>
            <a:ext cx="36198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Md. 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Jidan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Rahman 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 20-41860-1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450359CE-1189-44AC-9091-2942A80C9E92}"/>
              </a:ext>
            </a:extLst>
          </p:cNvPr>
          <p:cNvSpPr txBox="1">
            <a:spLocks/>
          </p:cNvSpPr>
          <p:nvPr/>
        </p:nvSpPr>
        <p:spPr>
          <a:xfrm>
            <a:off x="6716730" y="4139671"/>
            <a:ext cx="2314575" cy="23129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7A5D1A-C8B6-4629-8E07-2C084FA4B035}"/>
              </a:ext>
            </a:extLst>
          </p:cNvPr>
          <p:cNvSpPr/>
          <p:nvPr/>
        </p:nvSpPr>
        <p:spPr>
          <a:xfrm>
            <a:off x="6140017" y="5065574"/>
            <a:ext cx="36198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Md. 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Alinur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Hossain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 20-41855-1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CCFEE4-C59A-400B-9907-94F6299F99EE}"/>
              </a:ext>
            </a:extLst>
          </p:cNvPr>
          <p:cNvSpPr/>
          <p:nvPr/>
        </p:nvSpPr>
        <p:spPr>
          <a:xfrm>
            <a:off x="8754386" y="2521933"/>
            <a:ext cx="249731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i="0" dirty="0" err="1">
                <a:effectLst/>
                <a:latin typeface="Segoe UI" panose="020B0502040204020203" pitchFamily="34" charset="0"/>
              </a:rPr>
              <a:t>Khondoker</a:t>
            </a:r>
            <a:r>
              <a:rPr lang="en-US" sz="1600" i="0" dirty="0">
                <a:effectLst/>
                <a:latin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</a:rPr>
              <a:t>Hozaifa</a:t>
            </a:r>
            <a:r>
              <a:rPr lang="en-US" sz="1600" i="0" dirty="0">
                <a:effectLst/>
                <a:latin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</a:rPr>
              <a:t>Ibne</a:t>
            </a:r>
            <a:r>
              <a:rPr lang="en-US" sz="1600" i="0" dirty="0">
                <a:effectLst/>
                <a:latin typeface="Segoe UI" panose="020B0502040204020203" pitchFamily="34" charset="0"/>
              </a:rPr>
              <a:t> Shafiq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 20-42883-1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42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 rot="20663288">
            <a:off x="2592383" y="758321"/>
            <a:ext cx="474360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kern="0" dirty="0">
                <a:solidFill>
                  <a:schemeClr val="bg1"/>
                </a:solidFill>
                <a:latin typeface="Southampton Script® Demo Versio" pitchFamily="2" charset="0"/>
              </a:rPr>
              <a:t>COST</a:t>
            </a:r>
          </a:p>
        </p:txBody>
      </p:sp>
      <p:sp>
        <p:nvSpPr>
          <p:cNvPr id="5" name="TextBox 4"/>
          <p:cNvSpPr txBox="1"/>
          <p:nvPr/>
        </p:nvSpPr>
        <p:spPr>
          <a:xfrm rot="20537745">
            <a:off x="585734" y="2671233"/>
            <a:ext cx="1118287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kern="0" dirty="0">
                <a:solidFill>
                  <a:schemeClr val="bg1"/>
                </a:solidFill>
                <a:latin typeface="Southampton Script® Demo Versio" pitchFamily="2" charset="0"/>
              </a:rPr>
              <a:t>ESTIMATION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DC30AC-D98B-4A7A-BAA2-56B455071C75}"/>
              </a:ext>
            </a:extLst>
          </p:cNvPr>
          <p:cNvSpPr/>
          <p:nvPr/>
        </p:nvSpPr>
        <p:spPr>
          <a:xfrm>
            <a:off x="285750" y="6351814"/>
            <a:ext cx="2400300" cy="3673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2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DDE126-856F-45ED-86B2-721F270DE6B5}"/>
              </a:ext>
            </a:extLst>
          </p:cNvPr>
          <p:cNvSpPr/>
          <p:nvPr/>
        </p:nvSpPr>
        <p:spPr>
          <a:xfrm>
            <a:off x="405517" y="6297433"/>
            <a:ext cx="2218413" cy="485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E758B-36E4-40D4-9CCC-26EA5D515F7E}"/>
              </a:ext>
            </a:extLst>
          </p:cNvPr>
          <p:cNvSpPr txBox="1"/>
          <p:nvPr/>
        </p:nvSpPr>
        <p:spPr>
          <a:xfrm>
            <a:off x="203261" y="285739"/>
            <a:ext cx="798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>
                <a:latin typeface="Century Gothic" panose="020B0502020202020204" pitchFamily="34" charset="0"/>
              </a:rPr>
              <a:t>What is Cost Estimation</a:t>
            </a:r>
            <a:r>
              <a:rPr lang="en-US" sz="3200" spc="300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5EF1B4-753D-441C-9516-618B720B5BBB}"/>
              </a:ext>
            </a:extLst>
          </p:cNvPr>
          <p:cNvSpPr/>
          <p:nvPr/>
        </p:nvSpPr>
        <p:spPr>
          <a:xfrm>
            <a:off x="405517" y="6297433"/>
            <a:ext cx="2218413" cy="485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B4AD71F2-CF24-4A75-BEF8-E8761E16C45C}"/>
              </a:ext>
            </a:extLst>
          </p:cNvPr>
          <p:cNvSpPr txBox="1">
            <a:spLocks/>
          </p:cNvSpPr>
          <p:nvPr/>
        </p:nvSpPr>
        <p:spPr>
          <a:xfrm>
            <a:off x="538702" y="991886"/>
            <a:ext cx="9242060" cy="1872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entury Gothic" panose="020B0502020202020204" pitchFamily="34" charset="0"/>
              </a:rPr>
              <a:t>Cost estimation is the approach which considers different sectors and calculates a budget that meets the financial commitment for the project.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F687F11-300B-43BF-96E6-6FE1BBDE8ACE}"/>
              </a:ext>
            </a:extLst>
          </p:cNvPr>
          <p:cNvSpPr txBox="1">
            <a:spLocks/>
          </p:cNvSpPr>
          <p:nvPr/>
        </p:nvSpPr>
        <p:spPr>
          <a:xfrm>
            <a:off x="203261" y="2790092"/>
            <a:ext cx="8518724" cy="6389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entury Gothic" panose="020B0502020202020204" pitchFamily="34" charset="0"/>
              </a:rPr>
              <a:t>Need of Cost estimation: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8142DF-8E49-4A50-ACB7-1793BDAA79D5}"/>
              </a:ext>
            </a:extLst>
          </p:cNvPr>
          <p:cNvSpPr txBox="1">
            <a:spLocks/>
          </p:cNvSpPr>
          <p:nvPr/>
        </p:nvSpPr>
        <p:spPr>
          <a:xfrm>
            <a:off x="538702" y="3801208"/>
            <a:ext cx="9342416" cy="1723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entury Gothic" panose="020B0502020202020204" pitchFamily="34" charset="0"/>
              </a:rPr>
              <a:t>D</a:t>
            </a:r>
            <a:r>
              <a:rPr lang="en-US" b="0" i="0" dirty="0">
                <a:effectLst/>
                <a:latin typeface="Century Gothic" panose="020B0502020202020204" pitchFamily="34" charset="0"/>
              </a:rPr>
              <a:t>efine the scope of work to be done and the time and human effort needed.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entury Gothic" panose="020B0502020202020204" pitchFamily="34" charset="0"/>
              </a:rPr>
              <a:t>A</a:t>
            </a:r>
            <a:r>
              <a:rPr lang="en-US" b="0" i="0" dirty="0">
                <a:effectLst/>
                <a:latin typeface="Century Gothic" panose="020B0502020202020204" pitchFamily="34" charset="0"/>
              </a:rPr>
              <a:t>llows understanding what in a project creates the costs and prioritizing tasks more effectively.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entury Gothic" panose="020B0502020202020204" pitchFamily="34" charset="0"/>
              </a:rPr>
              <a:t>G</a:t>
            </a:r>
            <a:r>
              <a:rPr lang="en-US" b="0" i="0" dirty="0">
                <a:effectLst/>
                <a:latin typeface="Century Gothic" panose="020B0502020202020204" pitchFamily="34" charset="0"/>
              </a:rPr>
              <a:t>ives clarity to both the development team and the client, helping to define and agree on milestones.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9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 rot="20663288">
            <a:off x="1622116" y="1378632"/>
            <a:ext cx="426751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kern="0" dirty="0">
                <a:solidFill>
                  <a:schemeClr val="bg1"/>
                </a:solidFill>
                <a:latin typeface="Southampton Script® Demo Versio" pitchFamily="2" charset="0"/>
              </a:rPr>
              <a:t>JIRA </a:t>
            </a:r>
          </a:p>
        </p:txBody>
      </p:sp>
      <p:sp>
        <p:nvSpPr>
          <p:cNvPr id="5" name="TextBox 4"/>
          <p:cNvSpPr txBox="1"/>
          <p:nvPr/>
        </p:nvSpPr>
        <p:spPr>
          <a:xfrm rot="20537745">
            <a:off x="5368445" y="2493196"/>
            <a:ext cx="50353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kern="0" dirty="0">
                <a:solidFill>
                  <a:schemeClr val="bg1"/>
                </a:solidFill>
                <a:latin typeface="Southampton Script® Demo Versio" pitchFamily="2" charset="0"/>
              </a:rPr>
              <a:t>&amp; GIT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DC30AC-D98B-4A7A-BAA2-56B455071C75}"/>
              </a:ext>
            </a:extLst>
          </p:cNvPr>
          <p:cNvSpPr/>
          <p:nvPr/>
        </p:nvSpPr>
        <p:spPr>
          <a:xfrm>
            <a:off x="285750" y="6351814"/>
            <a:ext cx="2400300" cy="3673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0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03261" y="285739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What is JIRA</a:t>
            </a:r>
            <a:r>
              <a:rPr lang="en-US" sz="32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3143" y="862274"/>
            <a:ext cx="47413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1200" spc="10" baseline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Using JIRA on demand as our incident management tool</a:t>
            </a:r>
            <a:r>
              <a:rPr lang="en-US" dirty="0">
                <a:latin typeface="Century Gothic" panose="020B0502020202020204" pitchFamily="34" charset="0"/>
              </a:rPr>
              <a:t>. It provides bug tracking, issue tracking and project management functions.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6A69E-9B24-4C24-A541-70222DDAD8C3}"/>
              </a:ext>
            </a:extLst>
          </p:cNvPr>
          <p:cNvSpPr/>
          <p:nvPr/>
        </p:nvSpPr>
        <p:spPr>
          <a:xfrm>
            <a:off x="405517" y="6297433"/>
            <a:ext cx="2218413" cy="485030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2F4E6D1-4298-40A7-9E86-32DFF4BB9C7D}"/>
              </a:ext>
            </a:extLst>
          </p:cNvPr>
          <p:cNvSpPr txBox="1">
            <a:spLocks/>
          </p:cNvSpPr>
          <p:nvPr/>
        </p:nvSpPr>
        <p:spPr>
          <a:xfrm>
            <a:off x="405517" y="2448619"/>
            <a:ext cx="9288898" cy="40356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JIRA</a:t>
            </a:r>
            <a:r>
              <a:rPr lang="en-US" sz="1400" dirty="0">
                <a:latin typeface="Century Gothic" panose="020B0502020202020204" pitchFamily="34" charset="0"/>
              </a:rPr>
              <a:t> has 3 concepts: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Century Gothic" panose="020B0502020202020204" pitchFamily="34" charset="0"/>
              </a:rPr>
              <a:t>Issue 	 	: Depending on how an organization is using </a:t>
            </a:r>
            <a:r>
              <a:rPr lang="en-US" sz="1400" b="1" dirty="0">
                <a:latin typeface="Century Gothic" panose="020B0502020202020204" pitchFamily="34" charset="0"/>
              </a:rPr>
              <a:t>JIRA</a:t>
            </a:r>
            <a:r>
              <a:rPr lang="en-US" sz="1400" dirty="0">
                <a:latin typeface="Century Gothic" panose="020B0502020202020204" pitchFamily="34" charset="0"/>
              </a:rPr>
              <a:t>, an issue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		could represent a software bug, a project task, a helpdesk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Century Gothic" panose="020B0502020202020204" pitchFamily="34" charset="0"/>
              </a:rPr>
              <a:t>Project		: A </a:t>
            </a:r>
            <a:r>
              <a:rPr lang="en-US" sz="1400" b="1" dirty="0">
                <a:latin typeface="Century Gothic" panose="020B0502020202020204" pitchFamily="34" charset="0"/>
              </a:rPr>
              <a:t>JIRA</a:t>
            </a:r>
            <a:r>
              <a:rPr lang="en-US" sz="1400" dirty="0">
                <a:latin typeface="Century Gothic" panose="020B0502020202020204" pitchFamily="34" charset="0"/>
              </a:rPr>
              <a:t> project is a collection of issues, and is defined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		according to your organization's requirements. For example, a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		JIRA</a:t>
            </a:r>
            <a:r>
              <a:rPr lang="en-US" sz="1400" dirty="0">
                <a:latin typeface="Century Gothic" panose="020B0502020202020204" pitchFamily="34" charset="0"/>
              </a:rPr>
              <a:t> project could be:</a:t>
            </a:r>
          </a:p>
          <a:p>
            <a:pPr lvl="8">
              <a:buFont typeface="Wingdings" panose="05000000000000000000" pitchFamily="2" charset="2"/>
              <a:buChar char="q"/>
            </a:pPr>
            <a:r>
              <a:rPr lang="en-US" sz="1400" dirty="0">
                <a:latin typeface="Century Gothic" panose="020B0502020202020204" pitchFamily="34" charset="0"/>
              </a:rPr>
              <a:t>a software development project </a:t>
            </a:r>
          </a:p>
          <a:p>
            <a:pPr lvl="8">
              <a:buFont typeface="Wingdings" panose="05000000000000000000" pitchFamily="2" charset="2"/>
              <a:buChar char="q"/>
            </a:pPr>
            <a:r>
              <a:rPr lang="en-US" sz="1400" dirty="0">
                <a:latin typeface="Century Gothic" panose="020B0502020202020204" pitchFamily="34" charset="0"/>
              </a:rPr>
              <a:t>a marketing campaign </a:t>
            </a:r>
          </a:p>
          <a:p>
            <a:pPr lvl="8">
              <a:buFont typeface="Wingdings" panose="05000000000000000000" pitchFamily="2" charset="2"/>
              <a:buChar char="q"/>
            </a:pPr>
            <a:r>
              <a:rPr lang="en-US" sz="1400" dirty="0">
                <a:latin typeface="Century Gothic" panose="020B0502020202020204" pitchFamily="34" charset="0"/>
              </a:rPr>
              <a:t>a helpdesk system </a:t>
            </a:r>
          </a:p>
          <a:p>
            <a:pPr lvl="8">
              <a:buFont typeface="Wingdings" panose="05000000000000000000" pitchFamily="2" charset="2"/>
              <a:buChar char="q"/>
            </a:pPr>
            <a:r>
              <a:rPr lang="en-US" sz="1400" dirty="0">
                <a:latin typeface="Century Gothic" panose="020B0502020202020204" pitchFamily="34" charset="0"/>
              </a:rPr>
              <a:t>a leave request management system</a:t>
            </a:r>
          </a:p>
          <a:p>
            <a:pPr lvl="8">
              <a:buFont typeface="Wingdings" panose="05000000000000000000" pitchFamily="2" charset="2"/>
              <a:buChar char="q"/>
            </a:pPr>
            <a:r>
              <a:rPr lang="en-US" sz="1400" dirty="0">
                <a:latin typeface="Century Gothic" panose="020B0502020202020204" pitchFamily="34" charset="0"/>
              </a:rPr>
              <a:t>a website enhancement request system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Century Gothic" panose="020B0502020202020204" pitchFamily="34" charset="0"/>
              </a:rPr>
              <a:t>Workflow	: Workflow is the movement of an issue through various Statuses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		during its lifecycle.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5799A6-39D8-4799-A3FE-E4B7879FA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027" y="870514"/>
            <a:ext cx="4016830" cy="207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13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03261" y="285739"/>
            <a:ext cx="313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What is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Git</a:t>
            </a:r>
            <a:r>
              <a:rPr lang="en-US" sz="32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6A69E-9B24-4C24-A541-70222DDAD8C3}"/>
              </a:ext>
            </a:extLst>
          </p:cNvPr>
          <p:cNvSpPr/>
          <p:nvPr/>
        </p:nvSpPr>
        <p:spPr>
          <a:xfrm>
            <a:off x="405517" y="6297433"/>
            <a:ext cx="2218413" cy="485030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19CDA9F-FEB2-4479-AD9D-20B1E6E2322E}"/>
              </a:ext>
            </a:extLst>
          </p:cNvPr>
          <p:cNvSpPr txBox="1">
            <a:spLocks/>
          </p:cNvSpPr>
          <p:nvPr/>
        </p:nvSpPr>
        <p:spPr>
          <a:xfrm>
            <a:off x="405517" y="1019678"/>
            <a:ext cx="8420076" cy="1872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202124"/>
                </a:solidFill>
                <a:latin typeface="Century Gothic" panose="020B0502020202020204" pitchFamily="34" charset="0"/>
              </a:rPr>
              <a:t>Mostly commonly used version control system which is  developed by Linus  Torvalds in 2005.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202124"/>
                </a:solidFill>
                <a:latin typeface="Century Gothic" panose="020B0502020202020204" pitchFamily="34" charset="0"/>
              </a:rPr>
              <a:t>Tracks every changes of file and have records of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202124"/>
                </a:solidFill>
                <a:latin typeface="Century Gothic" panose="020B0502020202020204" pitchFamily="34" charset="0"/>
              </a:rPr>
              <a:t>Option for rolling back to any previous version or state of a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202124"/>
                </a:solidFill>
                <a:latin typeface="Century Gothic" panose="020B0502020202020204" pitchFamily="34" charset="0"/>
              </a:rPr>
              <a:t>Makes collaboration easier.</a:t>
            </a:r>
          </a:p>
          <a:p>
            <a:pPr marL="0" indent="0">
              <a:buNone/>
            </a:pPr>
            <a:endParaRPr lang="en-US" sz="1400" dirty="0">
              <a:solidFill>
                <a:srgbClr val="202124"/>
              </a:solidFill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0E7F88-EDE2-4DA6-B3E7-113898B43FAA}"/>
              </a:ext>
            </a:extLst>
          </p:cNvPr>
          <p:cNvSpPr txBox="1">
            <a:spLocks/>
          </p:cNvSpPr>
          <p:nvPr/>
        </p:nvSpPr>
        <p:spPr>
          <a:xfrm>
            <a:off x="8252735" y="2253532"/>
            <a:ext cx="9692640" cy="638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Concepts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E15486-1FA4-42E0-B32C-87DB7FC40366}"/>
              </a:ext>
            </a:extLst>
          </p:cNvPr>
          <p:cNvSpPr txBox="1">
            <a:spLocks/>
          </p:cNvSpPr>
          <p:nvPr/>
        </p:nvSpPr>
        <p:spPr>
          <a:xfrm>
            <a:off x="8565594" y="2892440"/>
            <a:ext cx="8595359" cy="17232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Century Gothic" panose="020B0502020202020204" pitchFamily="34" charset="0"/>
              </a:rPr>
              <a:t>Snapshots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Century Gothic" panose="020B0502020202020204" pitchFamily="34" charset="0"/>
              </a:rPr>
              <a:t>Commit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Century Gothic" panose="020B0502020202020204" pitchFamily="34" charset="0"/>
              </a:rPr>
              <a:t>Repositories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Century Gothic" panose="020B0502020202020204" pitchFamily="34" charset="0"/>
              </a:rPr>
              <a:t>Braces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Century Gothic" panose="020B0502020202020204" pitchFamily="34" charset="0"/>
              </a:rPr>
              <a:t>Merging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B84D0B-DF6B-4EC0-980F-CFAAB277FAB8}"/>
              </a:ext>
            </a:extLst>
          </p:cNvPr>
          <p:cNvSpPr txBox="1">
            <a:spLocks/>
          </p:cNvSpPr>
          <p:nvPr/>
        </p:nvSpPr>
        <p:spPr>
          <a:xfrm>
            <a:off x="484883" y="4420264"/>
            <a:ext cx="9692640" cy="63890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GitHub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2D29E9A-74D8-4F9B-8111-6DE19AD5DFB8}"/>
              </a:ext>
            </a:extLst>
          </p:cNvPr>
          <p:cNvSpPr txBox="1">
            <a:spLocks/>
          </p:cNvSpPr>
          <p:nvPr/>
        </p:nvSpPr>
        <p:spPr>
          <a:xfrm>
            <a:off x="794734" y="5059172"/>
            <a:ext cx="7950474" cy="1723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Century Gothic" panose="020B0502020202020204" pitchFamily="34" charset="0"/>
                <a:hlinkClick r:id="rId2"/>
              </a:rPr>
              <a:t>www.github.com</a:t>
            </a:r>
            <a:r>
              <a:rPr lang="en-US" sz="1400" dirty="0">
                <a:latin typeface="Century Gothic" panose="020B0502020202020204" pitchFamily="34" charset="0"/>
              </a:rPr>
              <a:t> is a site for online storage of Git repositories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Century Gothic" panose="020B0502020202020204" pitchFamily="34" charset="0"/>
              </a:rPr>
              <a:t>We can create a “</a:t>
            </a:r>
            <a:r>
              <a:rPr lang="en-US" sz="1400" b="1" dirty="0">
                <a:latin typeface="Century Gothic" panose="020B0502020202020204" pitchFamily="34" charset="0"/>
              </a:rPr>
              <a:t>remote repo</a:t>
            </a:r>
            <a:r>
              <a:rPr lang="en-US" sz="1400" dirty="0">
                <a:latin typeface="Century Gothic" panose="020B0502020202020204" pitchFamily="34" charset="0"/>
              </a:rPr>
              <a:t>” there and push code to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Century Gothic" panose="020B0502020202020204" pitchFamily="34" charset="0"/>
              </a:rPr>
              <a:t>It allows for code collaboration with anyone online</a:t>
            </a:r>
          </a:p>
        </p:txBody>
      </p:sp>
    </p:spTree>
    <p:extLst>
      <p:ext uri="{BB962C8B-B14F-4D97-AF65-F5344CB8AC3E}">
        <p14:creationId xmlns:p14="http://schemas.microsoft.com/office/powerpoint/2010/main" val="322923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0FD0C2-3C2C-4A1D-BF98-C60E572D10FF}"/>
              </a:ext>
            </a:extLst>
          </p:cNvPr>
          <p:cNvSpPr/>
          <p:nvPr/>
        </p:nvSpPr>
        <p:spPr>
          <a:xfrm>
            <a:off x="841192" y="1502827"/>
            <a:ext cx="1050961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/>
            <a:endParaRPr lang="en-US" dirty="0">
              <a:latin typeface="Century Gothic" panose="020B0502020202020204" pitchFamily="3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entury Gothic" panose="020B0502020202020204" pitchFamily="34" charset="0"/>
              </a:rPr>
              <a:t>Ideation process is one of the most important phases. Here developers have to collaborate with the client to improve the development system. </a:t>
            </a:r>
          </a:p>
          <a:p>
            <a:pPr lvl="0" algn="just"/>
            <a:endParaRPr lang="en-US" dirty="0">
              <a:latin typeface="Century Gothic" panose="020B0502020202020204" pitchFamily="3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entury Gothic" panose="020B0502020202020204" pitchFamily="34" charset="0"/>
              </a:rPr>
              <a:t>Use case, user interface, activity diagram, class diagram should be made because it guides the developer to make the project easily. </a:t>
            </a:r>
          </a:p>
          <a:p>
            <a:pPr lvl="0" algn="just"/>
            <a:endParaRPr lang="en-US" dirty="0">
              <a:latin typeface="Century Gothic" panose="020B0502020202020204" pitchFamily="3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entury Gothic" panose="020B0502020202020204" pitchFamily="34" charset="0"/>
              </a:rPr>
              <a:t>User story card is mostly needed because it reflects the requirements of the customer and it also saves the time for the developers. </a:t>
            </a:r>
          </a:p>
          <a:p>
            <a:pPr lvl="0" algn="just"/>
            <a:endParaRPr lang="en-US" dirty="0">
              <a:latin typeface="Century Gothic" panose="020B0502020202020204" pitchFamily="3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entury Gothic" panose="020B0502020202020204" pitchFamily="34" charset="0"/>
              </a:rPr>
              <a:t>Via project timeline, developers can easily divide their works between them and cost estimation calculates the required budget that meets the financial commitment for the project.</a:t>
            </a:r>
          </a:p>
          <a:p>
            <a:pPr lvl="0" algn="just"/>
            <a:endParaRPr lang="en-US" dirty="0">
              <a:latin typeface="Century Gothic" panose="020B0502020202020204" pitchFamily="3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entury Gothic" panose="020B0502020202020204" pitchFamily="34" charset="0"/>
              </a:rPr>
              <a:t>Using JIRA, every work can be managed easily. Also, GIT is used to track the changes made into the file or project.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733D1-2DF4-43A3-8923-EB9E6192B2D9}"/>
              </a:ext>
            </a:extLst>
          </p:cNvPr>
          <p:cNvSpPr/>
          <p:nvPr/>
        </p:nvSpPr>
        <p:spPr>
          <a:xfrm>
            <a:off x="4140176" y="579497"/>
            <a:ext cx="3911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4EDD4F-B128-4271-ACFA-4C0C171370EB}"/>
              </a:ext>
            </a:extLst>
          </p:cNvPr>
          <p:cNvSpPr/>
          <p:nvPr/>
        </p:nvSpPr>
        <p:spPr>
          <a:xfrm>
            <a:off x="405517" y="6297433"/>
            <a:ext cx="2218413" cy="485030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EB734A-1F0B-42E1-82AC-B11E4A5E52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364" y="502723"/>
            <a:ext cx="7707085" cy="59925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C6835B-F3D2-42E4-A5BF-08D6D9BE88C7}"/>
              </a:ext>
            </a:extLst>
          </p:cNvPr>
          <p:cNvSpPr/>
          <p:nvPr/>
        </p:nvSpPr>
        <p:spPr>
          <a:xfrm>
            <a:off x="405517" y="6297433"/>
            <a:ext cx="2218413" cy="485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Funny Gif Images: Thank You Neon Sign Gif">
            <a:extLst>
              <a:ext uri="{FF2B5EF4-FFF2-40B4-BE49-F238E27FC236}">
                <a16:creationId xmlns:a16="http://schemas.microsoft.com/office/drawing/2014/main" id="{BF089EB9-871C-4EC4-8571-65BCC059765E}"/>
              </a:ext>
            </a:extLst>
          </p:cNvPr>
          <p:cNvPicPr>
            <a:picLocks noGrp="1" noChangeAspect="1" noChangeArrowheads="1" noCrop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9" b="3769"/>
          <a:stretch>
            <a:fillRect/>
          </a:stretch>
        </p:blipFill>
        <p:spPr bwMode="auto">
          <a:xfrm>
            <a:off x="2430463" y="883949"/>
            <a:ext cx="7073900" cy="36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8A56438-B800-42CA-9613-0B2D0A65D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134" y="4882394"/>
            <a:ext cx="364557" cy="43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13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BEDB30-9087-4626-9657-F73F8EF0ED34}"/>
              </a:ext>
            </a:extLst>
          </p:cNvPr>
          <p:cNvSpPr/>
          <p:nvPr/>
        </p:nvSpPr>
        <p:spPr>
          <a:xfrm>
            <a:off x="235054" y="812899"/>
            <a:ext cx="11721891" cy="523220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Table Of Content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Introduction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Ideation process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Use case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User story card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User interface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Activity diagram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Class diagram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Project timeline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Cost estimation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Jira &amp; GIT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617E85-AA39-49E2-94E0-4D621E4F25DC}"/>
              </a:ext>
            </a:extLst>
          </p:cNvPr>
          <p:cNvSpPr/>
          <p:nvPr/>
        </p:nvSpPr>
        <p:spPr>
          <a:xfrm>
            <a:off x="437322" y="6321287"/>
            <a:ext cx="2213113" cy="3710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D43D4B-0569-47DF-A3E8-8871E08DDF7E}"/>
              </a:ext>
            </a:extLst>
          </p:cNvPr>
          <p:cNvSpPr/>
          <p:nvPr/>
        </p:nvSpPr>
        <p:spPr>
          <a:xfrm>
            <a:off x="417443" y="697851"/>
            <a:ext cx="11357113" cy="49244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Introduction</a:t>
            </a:r>
          </a:p>
          <a:p>
            <a:pPr algn="ctr"/>
            <a:endParaRPr 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Century Gothic" panose="020B0502020202020204" pitchFamily="34" charset="0"/>
              </a:rPr>
              <a:t>Every great software starts with a plan and a clear process.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Century Gothic" panose="020B0502020202020204" pitchFamily="34" charset="0"/>
              </a:rPr>
              <a:t>Software development works into different phases containing activities with the intent of better planning and management. It may include some pre-definition of specific deliverables that are created and completed by a project team.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Century Gothic" panose="020B0502020202020204" pitchFamily="34" charset="0"/>
              </a:rPr>
              <a:t>Software product development is a highly organized process with precise procedures and strictly defined steps.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Century Gothic" panose="020B0502020202020204" pitchFamily="34" charset="0"/>
              </a:rPr>
              <a:t>To make a perfect software, there are some rules to practice to connection between tech and non-tech members, project stakeholders to transform the exceptional idea into a unique software product or solution.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544611-7260-405E-8CAA-B1A1F99C4DC2}"/>
              </a:ext>
            </a:extLst>
          </p:cNvPr>
          <p:cNvSpPr/>
          <p:nvPr/>
        </p:nvSpPr>
        <p:spPr>
          <a:xfrm>
            <a:off x="405517" y="6297433"/>
            <a:ext cx="2218413" cy="4850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 rot="20663288">
            <a:off x="196449" y="1116211"/>
            <a:ext cx="865813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kern="0" dirty="0">
                <a:solidFill>
                  <a:schemeClr val="bg1"/>
                </a:solidFill>
                <a:latin typeface="Southampton Script® Demo Versio" pitchFamily="2" charset="0"/>
              </a:rPr>
              <a:t>IDEATION</a:t>
            </a:r>
          </a:p>
        </p:txBody>
      </p:sp>
      <p:sp>
        <p:nvSpPr>
          <p:cNvPr id="5" name="TextBox 4"/>
          <p:cNvSpPr txBox="1"/>
          <p:nvPr/>
        </p:nvSpPr>
        <p:spPr>
          <a:xfrm rot="20537745">
            <a:off x="3714255" y="2554475"/>
            <a:ext cx="797846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kern="0" dirty="0">
                <a:solidFill>
                  <a:schemeClr val="bg1"/>
                </a:solidFill>
                <a:latin typeface="Southampton Script® Demo Versio" pitchFamily="2" charset="0"/>
              </a:rPr>
              <a:t>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DC30AC-D98B-4A7A-BAA2-56B455071C75}"/>
              </a:ext>
            </a:extLst>
          </p:cNvPr>
          <p:cNvSpPr/>
          <p:nvPr/>
        </p:nvSpPr>
        <p:spPr>
          <a:xfrm>
            <a:off x="285750" y="6351814"/>
            <a:ext cx="2400300" cy="3673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DDE126-856F-45ED-86B2-721F270DE6B5}"/>
              </a:ext>
            </a:extLst>
          </p:cNvPr>
          <p:cNvSpPr/>
          <p:nvPr/>
        </p:nvSpPr>
        <p:spPr>
          <a:xfrm>
            <a:off x="405517" y="6297433"/>
            <a:ext cx="2218413" cy="485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DC156-9709-47F4-86BB-D2AAF45607F0}"/>
              </a:ext>
            </a:extLst>
          </p:cNvPr>
          <p:cNvSpPr/>
          <p:nvPr/>
        </p:nvSpPr>
        <p:spPr>
          <a:xfrm>
            <a:off x="300282" y="954032"/>
            <a:ext cx="1195551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i="0" dirty="0">
                <a:solidFill>
                  <a:srgbClr val="3E4345"/>
                </a:solidFill>
                <a:effectLst/>
                <a:latin typeface="Century Gothic Bold" panose="020B0702020202020204" pitchFamily="34" charset="0"/>
                <a:cs typeface="Times New Roman" panose="02020603050405020304" pitchFamily="18" charset="0"/>
              </a:rPr>
              <a:t>Ideation is a collaborative process with the client that requires us to </a:t>
            </a:r>
          </a:p>
          <a:p>
            <a:r>
              <a:rPr lang="en-US" sz="2800" b="1" i="0" dirty="0">
                <a:solidFill>
                  <a:srgbClr val="3E4345"/>
                </a:solidFill>
                <a:effectLst/>
                <a:latin typeface="Century Gothic Bold" panose="020B0702020202020204" pitchFamily="34" charset="0"/>
                <a:cs typeface="Times New Roman" panose="02020603050405020304" pitchFamily="18" charset="0"/>
              </a:rPr>
              <a:t>create a relationship between the following: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Bold" panose="020B07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843A64-D2C3-4E8D-97D6-077EFCD257FA}"/>
              </a:ext>
            </a:extLst>
          </p:cNvPr>
          <p:cNvSpPr/>
          <p:nvPr/>
        </p:nvSpPr>
        <p:spPr>
          <a:xfrm>
            <a:off x="658928" y="2553708"/>
            <a:ext cx="10281982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2800" b="0" i="0" dirty="0">
                <a:solidFill>
                  <a:srgbClr val="3E4345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Idea Generation (human intuition and creativity),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0" i="0" dirty="0">
                <a:solidFill>
                  <a:srgbClr val="3E4345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Technology (technology selection and implementation),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0" i="0" dirty="0">
                <a:solidFill>
                  <a:srgbClr val="3E4345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Market Potential (research and analytics).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C2E3FE-BD69-4CBD-8F0B-9251E2B0E399}"/>
              </a:ext>
            </a:extLst>
          </p:cNvPr>
          <p:cNvSpPr/>
          <p:nvPr/>
        </p:nvSpPr>
        <p:spPr>
          <a:xfrm>
            <a:off x="180470" y="5070012"/>
            <a:ext cx="11831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hitney"/>
              </a:rPr>
              <a:t>“Big ideas come from forward thinking people who challenge the norm, </a:t>
            </a:r>
          </a:p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hitney"/>
              </a:rPr>
              <a:t>think outside the box, and invent the world they see inside rather than submitting to the limitations of current dilemmas.”</a:t>
            </a:r>
          </a:p>
          <a:p>
            <a:pPr algn="r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hitney"/>
              </a:rPr>
              <a:t>- T. D. Jakes</a:t>
            </a:r>
            <a:endParaRPr lang="en-US" b="1" i="1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thampton Script® Demo Versio"/>
            </a:endParaRPr>
          </a:p>
        </p:txBody>
      </p:sp>
    </p:spTree>
    <p:extLst>
      <p:ext uri="{BB962C8B-B14F-4D97-AF65-F5344CB8AC3E}">
        <p14:creationId xmlns:p14="http://schemas.microsoft.com/office/powerpoint/2010/main" val="135985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DDE126-856F-45ED-86B2-721F270DE6B5}"/>
              </a:ext>
            </a:extLst>
          </p:cNvPr>
          <p:cNvSpPr/>
          <p:nvPr/>
        </p:nvSpPr>
        <p:spPr>
          <a:xfrm>
            <a:off x="405517" y="6297433"/>
            <a:ext cx="2218413" cy="485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0872BD-0142-47E6-88CF-7A0B509A0038}"/>
              </a:ext>
            </a:extLst>
          </p:cNvPr>
          <p:cNvSpPr/>
          <p:nvPr/>
        </p:nvSpPr>
        <p:spPr>
          <a:xfrm>
            <a:off x="145750" y="736622"/>
            <a:ext cx="1375248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0" i="0" dirty="0">
                <a:solidFill>
                  <a:srgbClr val="3E4345"/>
                </a:solidFill>
                <a:effectLst/>
                <a:latin typeface="Century Gothic Bold" panose="020B0702020202020204" pitchFamily="34" charset="0"/>
                <a:cs typeface="Times New Roman" panose="02020603050405020304" pitchFamily="18" charset="0"/>
              </a:rPr>
              <a:t>To imagine how the product will look and feel, and how the people will relate with it now and in the future, first we have to </a:t>
            </a:r>
          </a:p>
          <a:p>
            <a:r>
              <a:rPr lang="en-US" sz="1600" dirty="0">
                <a:solidFill>
                  <a:srgbClr val="3E4345"/>
                </a:solidFill>
                <a:latin typeface="Century Gothic Bold" panose="020B0702020202020204" pitchFamily="34" charset="0"/>
                <a:cs typeface="Times New Roman" panose="02020603050405020304" pitchFamily="18" charset="0"/>
              </a:rPr>
              <a:t>understand how the product works</a:t>
            </a:r>
            <a:r>
              <a:rPr lang="en-US" sz="1600" b="0" i="0" dirty="0">
                <a:solidFill>
                  <a:srgbClr val="3E4345"/>
                </a:solidFill>
                <a:effectLst/>
                <a:latin typeface="Century Gothic Bold" panose="020B0702020202020204" pitchFamily="34" charset="0"/>
                <a:cs typeface="Times New Roman" panose="02020603050405020304" pitchFamily="18" charset="0"/>
              </a:rPr>
              <a:t>. For understanding the product we try to look at the following fundamentals within the </a:t>
            </a:r>
          </a:p>
          <a:p>
            <a:r>
              <a:rPr lang="en-US" sz="1600" dirty="0">
                <a:solidFill>
                  <a:srgbClr val="3E4345"/>
                </a:solidFill>
                <a:latin typeface="Century Gothic Bold" panose="020B0702020202020204" pitchFamily="34" charset="0"/>
                <a:cs typeface="Times New Roman" panose="02020603050405020304" pitchFamily="18" charset="0"/>
              </a:rPr>
              <a:t>ideation process:</a:t>
            </a:r>
            <a:r>
              <a:rPr lang="en-US" sz="1600" b="0" i="0" dirty="0">
                <a:solidFill>
                  <a:srgbClr val="3E4345"/>
                </a:solidFill>
                <a:effectLst/>
                <a:latin typeface="Century Gothic Bold" panose="020B0702020202020204" pitchFamily="34" charset="0"/>
                <a:cs typeface="Times New Roman" panose="02020603050405020304" pitchFamily="18" charset="0"/>
              </a:rPr>
              <a:t> 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Bold" panose="020B07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ED9A36-0BB2-4432-9443-0874CE1141A7}"/>
              </a:ext>
            </a:extLst>
          </p:cNvPr>
          <p:cNvSpPr/>
          <p:nvPr/>
        </p:nvSpPr>
        <p:spPr>
          <a:xfrm>
            <a:off x="364723" y="1821456"/>
            <a:ext cx="11949105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1600" b="0" i="0" dirty="0">
                <a:solidFill>
                  <a:srgbClr val="3E4345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What is it that we are creating</a:t>
            </a:r>
            <a:r>
              <a:rPr lang="en-US" sz="1600" b="0" i="0" dirty="0">
                <a:solidFill>
                  <a:srgbClr val="3E43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l" fontAlgn="base">
              <a:buFont typeface="+mj-lt"/>
              <a:buAutoNum type="arabicPeriod"/>
            </a:pPr>
            <a:r>
              <a:rPr lang="en-US" sz="1600" b="0" i="0" dirty="0">
                <a:solidFill>
                  <a:srgbClr val="3E4345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What informed observations, business intelligence and/or customer knowledge serve as motivation to development</a:t>
            </a:r>
            <a:r>
              <a:rPr lang="en-US" sz="1600" b="0" i="0" dirty="0">
                <a:solidFill>
                  <a:srgbClr val="3E43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sz="1600" b="0" i="0" dirty="0">
              <a:solidFill>
                <a:srgbClr val="3E4345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600" b="0" i="0" dirty="0">
                <a:solidFill>
                  <a:srgbClr val="3E4345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What primary set of tasks should be performed</a:t>
            </a:r>
            <a:r>
              <a:rPr lang="en-US" sz="1600" b="0" i="0" dirty="0">
                <a:solidFill>
                  <a:srgbClr val="3E43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1600" b="0" i="0" dirty="0">
                <a:solidFill>
                  <a:srgbClr val="3E4345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l" fontAlgn="base">
              <a:buFont typeface="+mj-lt"/>
              <a:buAutoNum type="arabicPeriod"/>
            </a:pPr>
            <a:r>
              <a:rPr lang="en-US" sz="1600" b="0" i="0" dirty="0">
                <a:solidFill>
                  <a:srgbClr val="3E4345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 What set of problems need to be solved</a:t>
            </a:r>
            <a:r>
              <a:rPr lang="en-US" sz="1600" b="0" i="0" dirty="0">
                <a:solidFill>
                  <a:srgbClr val="3E43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1600" b="0" i="0" dirty="0">
                <a:solidFill>
                  <a:srgbClr val="3E4345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l" fontAlgn="base">
              <a:buFont typeface="+mj-lt"/>
              <a:buAutoNum type="arabicPeriod"/>
            </a:pPr>
            <a:r>
              <a:rPr lang="en-US" sz="1600" b="0" i="0" dirty="0">
                <a:solidFill>
                  <a:srgbClr val="3E4345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 How the people </a:t>
            </a:r>
            <a:r>
              <a:rPr lang="en-US" sz="1600" dirty="0">
                <a:solidFill>
                  <a:srgbClr val="3E4345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will </a:t>
            </a:r>
            <a:r>
              <a:rPr lang="en-US" sz="1600" b="0" i="0" dirty="0">
                <a:solidFill>
                  <a:srgbClr val="3E4345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interact with the solution</a:t>
            </a:r>
            <a:r>
              <a:rPr lang="en-US" sz="1600" b="0" i="0" dirty="0">
                <a:solidFill>
                  <a:srgbClr val="3E43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l" fontAlgn="base">
              <a:buFont typeface="+mj-lt"/>
              <a:buAutoNum type="arabicPeriod"/>
            </a:pPr>
            <a:r>
              <a:rPr lang="en-US" sz="1600" b="0" i="0" dirty="0">
                <a:solidFill>
                  <a:srgbClr val="3E4345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What new casualties are created after the product is launched</a:t>
            </a:r>
            <a:r>
              <a:rPr lang="en-US" sz="1600" b="0" i="0" dirty="0">
                <a:solidFill>
                  <a:srgbClr val="3E43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666ED-77A5-40FB-80AA-7A2F9672497B}"/>
              </a:ext>
            </a:extLst>
          </p:cNvPr>
          <p:cNvSpPr/>
          <p:nvPr/>
        </p:nvSpPr>
        <p:spPr>
          <a:xfrm>
            <a:off x="145749" y="4344138"/>
            <a:ext cx="1375248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cap="none" spc="0" dirty="0">
                <a:ln w="0"/>
                <a:solidFill>
                  <a:schemeClr val="tx1"/>
                </a:solidFill>
                <a:latin typeface="Century Gothic Bold" panose="020B0702020202020204" pitchFamily="34" charset="0"/>
                <a:cs typeface="Times New Roman" panose="02020603050405020304" pitchFamily="18" charset="0"/>
              </a:rPr>
              <a:t>Outcomes of ideation process: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47C47-1170-4F33-8D5B-C24F8B4D763D}"/>
              </a:ext>
            </a:extLst>
          </p:cNvPr>
          <p:cNvSpPr/>
          <p:nvPr/>
        </p:nvSpPr>
        <p:spPr>
          <a:xfrm>
            <a:off x="364723" y="4850883"/>
            <a:ext cx="454804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1600" dirty="0">
                <a:solidFill>
                  <a:srgbClr val="3E4345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View of the entire project.</a:t>
            </a:r>
          </a:p>
          <a:p>
            <a:pPr algn="l" fontAlgn="base">
              <a:buFont typeface="+mj-lt"/>
              <a:buAutoNum type="arabicPeriod"/>
            </a:pPr>
            <a:r>
              <a:rPr lang="en-US" sz="1600" dirty="0">
                <a:solidFill>
                  <a:srgbClr val="3E4345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Development Methodology(Agile/Scrum).</a:t>
            </a:r>
          </a:p>
          <a:p>
            <a:pPr algn="l" fontAlgn="base">
              <a:buFont typeface="+mj-lt"/>
              <a:buAutoNum type="arabicPeriod"/>
            </a:pPr>
            <a:r>
              <a:rPr lang="en-US" sz="1600" b="0" i="0" dirty="0">
                <a:solidFill>
                  <a:srgbClr val="3E4345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Technology Selection</a:t>
            </a:r>
          </a:p>
          <a:p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47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 rot="20663288">
            <a:off x="1994595" y="1423353"/>
            <a:ext cx="356700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kern="0" dirty="0">
                <a:solidFill>
                  <a:schemeClr val="bg1"/>
                </a:solidFill>
                <a:latin typeface="Southampton Script® Demo Versio" pitchFamily="2" charset="0"/>
              </a:rPr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 rot="20537745">
            <a:off x="5252873" y="2737355"/>
            <a:ext cx="456727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kern="0" dirty="0">
                <a:solidFill>
                  <a:schemeClr val="bg1"/>
                </a:solidFill>
                <a:latin typeface="Southampton Script® Demo Versio" pitchFamily="2" charset="0"/>
              </a:rPr>
              <a:t>CASE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DC30AC-D98B-4A7A-BAA2-56B455071C75}"/>
              </a:ext>
            </a:extLst>
          </p:cNvPr>
          <p:cNvSpPr/>
          <p:nvPr/>
        </p:nvSpPr>
        <p:spPr>
          <a:xfrm>
            <a:off x="285750" y="6351814"/>
            <a:ext cx="2400300" cy="3673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255034-D80F-41E6-943D-AC329DCA3CD4}"/>
              </a:ext>
            </a:extLst>
          </p:cNvPr>
          <p:cNvSpPr txBox="1"/>
          <p:nvPr/>
        </p:nvSpPr>
        <p:spPr>
          <a:xfrm>
            <a:off x="163505" y="408849"/>
            <a:ext cx="7351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What is a Use Case diagram</a:t>
            </a:r>
            <a:r>
              <a:rPr lang="en-US" sz="32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47513-DD42-4823-8168-1CF9C3020E82}"/>
              </a:ext>
            </a:extLst>
          </p:cNvPr>
          <p:cNvSpPr/>
          <p:nvPr/>
        </p:nvSpPr>
        <p:spPr>
          <a:xfrm>
            <a:off x="405517" y="993624"/>
            <a:ext cx="4741357" cy="1442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A </a:t>
            </a:r>
            <a:r>
              <a:rPr lang="en-US" sz="120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use case diagram 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is a graphical depiction of a user's possible interactions with a system. A use case diagram shows various use cases and different types of users the system has and will often be accompanied by other types of diagrams as well.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B6C18-138D-4E67-ACCF-2FF17417039D}"/>
              </a:ext>
            </a:extLst>
          </p:cNvPr>
          <p:cNvSpPr/>
          <p:nvPr/>
        </p:nvSpPr>
        <p:spPr>
          <a:xfrm>
            <a:off x="405517" y="6297433"/>
            <a:ext cx="2218413" cy="485030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CE7104-CE67-40FE-AA8C-F56FB0D972FA}"/>
              </a:ext>
            </a:extLst>
          </p:cNvPr>
          <p:cNvSpPr/>
          <p:nvPr/>
        </p:nvSpPr>
        <p:spPr>
          <a:xfrm>
            <a:off x="5958766" y="4492761"/>
            <a:ext cx="47413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To visualize, specify, construct, and document the (intended) behavior of the system.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Provide a way to communicate.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Reflects the relationships between the use cases and the actors.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Outside view of a system.</a:t>
            </a:r>
          </a:p>
          <a:p>
            <a:pPr algn="l"/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/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3446F-CE05-4DD4-AA1F-989FDA44A693}"/>
              </a:ext>
            </a:extLst>
          </p:cNvPr>
          <p:cNvSpPr txBox="1"/>
          <p:nvPr/>
        </p:nvSpPr>
        <p:spPr>
          <a:xfrm>
            <a:off x="5329758" y="3718580"/>
            <a:ext cx="6930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Usage Of Use Case diagram:</a:t>
            </a:r>
          </a:p>
        </p:txBody>
      </p:sp>
      <p:pic>
        <p:nvPicPr>
          <p:cNvPr id="16" name="Picture 2" descr="Free Editable Use Case Diagram Examples | EdrawMax Online">
            <a:extLst>
              <a:ext uri="{FF2B5EF4-FFF2-40B4-BE49-F238E27FC236}">
                <a16:creationId xmlns:a16="http://schemas.microsoft.com/office/drawing/2014/main" id="{F12877F1-C5AA-4D0D-8911-08FFD8D01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16" y="2944259"/>
            <a:ext cx="3826731" cy="33531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45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122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2686A7"/>
      </a:accent1>
      <a:accent2>
        <a:srgbClr val="54BE71"/>
      </a:accent2>
      <a:accent3>
        <a:srgbClr val="8BC248"/>
      </a:accent3>
      <a:accent4>
        <a:srgbClr val="EF9527"/>
      </a:accent4>
      <a:accent5>
        <a:srgbClr val="ED423D"/>
      </a:accent5>
      <a:accent6>
        <a:srgbClr val="202F3E"/>
      </a:accent6>
      <a:hlink>
        <a:srgbClr val="0000FF"/>
      </a:hlink>
      <a:folHlink>
        <a:srgbClr val="800080"/>
      </a:folHlink>
    </a:clrScheme>
    <a:fontScheme name="Business">
      <a:majorFont>
        <a:latin typeface="Montserrat Semi Bo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1335</Words>
  <Application>Microsoft Office PowerPoint</Application>
  <PresentationFormat>Widescreen</PresentationFormat>
  <Paragraphs>165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Calibri</vt:lpstr>
      <vt:lpstr>Century Gothic</vt:lpstr>
      <vt:lpstr>Century Gothic Bold</vt:lpstr>
      <vt:lpstr>inter-regular</vt:lpstr>
      <vt:lpstr>Lato</vt:lpstr>
      <vt:lpstr>Montserrat Semi Bold</vt:lpstr>
      <vt:lpstr>Segoe UI</vt:lpstr>
      <vt:lpstr>Southampton Script® Demo Versio</vt:lpstr>
      <vt:lpstr>urw-din</vt:lpstr>
      <vt:lpstr>Whitney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Saad Muhammad Bijoy</cp:lastModifiedBy>
  <cp:revision>154</cp:revision>
  <dcterms:created xsi:type="dcterms:W3CDTF">2018-05-05T03:43:01Z</dcterms:created>
  <dcterms:modified xsi:type="dcterms:W3CDTF">2021-08-03T13:47:34Z</dcterms:modified>
</cp:coreProperties>
</file>