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77" r:id="rId3"/>
    <p:sldId id="311" r:id="rId4"/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327" r:id="rId16"/>
    <p:sldId id="328" r:id="rId17"/>
    <p:sldId id="330" r:id="rId18"/>
    <p:sldId id="332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7E66E-E443-406C-8222-98CFE52A5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30BE6D-EA19-4698-A333-ACCE4F83E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F6C6D-37AC-438D-9123-ED79FF8A8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EF35-485B-4B1C-B899-A21455AF8FB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D556F-A9F1-4E0E-A64C-944C9DC8A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1F697-DF42-449D-B1ED-FD2229B9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3318-AE1C-4343-BA3B-F05D8DCB7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945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296F2-FC69-4029-9D3B-B02E0D7C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07275D-06FA-4986-AA4A-ABF10E7D0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4E6B5-9309-4E9C-872E-261DA7254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EF35-485B-4B1C-B899-A21455AF8FB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FF4B-C7E6-4F01-89DD-8860FB958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0D1ED-10CE-478E-9CCD-41F391F02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3318-AE1C-4343-BA3B-F05D8DCB7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4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08130A-B0D8-4F61-8CD5-DA96AD72A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CB491-036A-46EB-BA5C-4E14626BC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BC12F-2267-4A27-B2FF-52E64428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EF35-485B-4B1C-B899-A21455AF8FB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16D5D6-87F8-412D-B221-65FD4464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AD5807-6491-4AD7-8A47-FA8EA28B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3318-AE1C-4343-BA3B-F05D8DCB7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827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8725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3004317"/>
            <a:ext cx="6096000" cy="63143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3635752"/>
            <a:ext cx="6096000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0926190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16970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914400" y="1981200"/>
            <a:ext cx="5080000" cy="4114800"/>
          </a:xfrm>
        </p:spPr>
        <p:txBody>
          <a:bodyPr rtlCol="0"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AC80B4-5B34-4962-9A7E-20804392144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96226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2F7FB4-FE77-45DE-8ED4-95C87C74720E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9008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AA606-E48A-48EF-9771-9E5BC554D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B657-DD7A-4FE3-8E63-25AF6D63F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F82C09-FFED-462F-A05A-720C07FB1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EF35-485B-4B1C-B899-A21455AF8FB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19F11-02E1-4044-B059-B9BD9E1A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8FFC2-4993-479F-BEC4-141FDDE34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3318-AE1C-4343-BA3B-F05D8DCB7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05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13D4A-19B9-4FF2-9132-DEBFD126E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BAADD6-1EBA-49ED-9B9C-1BFC46CFE2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0679B-D09A-4919-9070-A8A909C20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EF35-485B-4B1C-B899-A21455AF8FB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08F4C-3BD3-418D-BD96-C28138FC7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64869-66DA-4A0B-B297-6B236ED5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3318-AE1C-4343-BA3B-F05D8DCB7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4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0CBD-62D8-4F3B-9321-385BEAB9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86229-6762-4DAF-9156-188DED99ED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25371-6732-4F5B-AB9E-72A056A72A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E8B63A-3494-46BE-8E8C-454A139D3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EF35-485B-4B1C-B899-A21455AF8FB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67FED2-436F-476A-BC63-F5FFAA43C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0859EE-04BA-4C27-A0E9-F28AB2B95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3318-AE1C-4343-BA3B-F05D8DCB7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754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7D7B9-7150-4718-9A78-AC16D583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BD6F85-E567-4803-9BC5-C601002485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2FC90-4893-4442-A884-EDA48E7EA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71A327-EB33-409D-BA00-787D793D1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4D087B-A19D-4385-ADF9-CAF9949507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1733BC-2CFA-42A8-8D31-3DF173C2A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EF35-485B-4B1C-B899-A21455AF8FB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F76EC-D20B-4F08-9ED2-A4396EB2E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079F2-6F2E-4C31-B2D1-B24770421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3318-AE1C-4343-BA3B-F05D8DCB7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534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85911-13D6-4F69-B691-F08E2464F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14A91-BC3C-4368-BFA7-59392ADCF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EF35-485B-4B1C-B899-A21455AF8FB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53316-5E52-429E-BE48-9F92DC4A6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45677A-2453-4E46-8DFE-55BD3764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3318-AE1C-4343-BA3B-F05D8DCB7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375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A67B89-8A10-451E-9C29-3E3C3D1C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EF35-485B-4B1C-B899-A21455AF8FB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BD2DBD-0FEC-49D7-B33A-43904E6F8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B05D15-A615-42DC-BE85-5D3FC56B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3318-AE1C-4343-BA3B-F05D8DCB7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386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EE351-9779-4177-9979-F2311FC5F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7E902-E99A-4628-90E6-9787B18F2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ED757-374E-46BA-91DB-9C28274B4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3F253-B9C7-4822-88E3-EEF5EFD0E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EF35-485B-4B1C-B899-A21455AF8FB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CD5A4A-6244-4407-BEC1-6D77F11BF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AB189D-4852-4964-9ED0-CB1BF6E4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3318-AE1C-4343-BA3B-F05D8DCB7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44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017E-2F8F-49C4-B249-4DCA6925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F0B94D-19C1-4A7C-ACC0-B36EAD7028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B7030C-CC36-4DF2-8613-A55B24663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985432-48C0-4F93-BAE4-3275FAD399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0EF35-485B-4B1C-B899-A21455AF8FB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85AE2-3518-4C1C-9666-566565D7D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BD968E-B734-40CC-B03E-70492EA20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93318-AE1C-4343-BA3B-F05D8DCB7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169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emf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51E446-0018-499D-AD44-E78B2E849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63F35F-D4B3-4F42-BDB4-4B59A88BA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76DF6-D94A-4BDC-AF15-F153D7E41D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0EF35-485B-4B1C-B899-A21455AF8FBD}" type="datetimeFigureOut">
              <a:rPr lang="en-US" smtClean="0"/>
              <a:t>6/20/2020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035D6-2ABF-4D39-9BE4-9E2CA8BB1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39808-E4BC-455E-8D16-797910F95E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93318-AE1C-4343-BA3B-F05D8DCB75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>
            <a:off x="4094467" y="0"/>
            <a:ext cx="8117400" cy="735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6" cstate="print"/>
          <a:stretch>
            <a:fillRect/>
          </a:stretch>
        </p:blipFill>
        <p:spPr>
          <a:xfrm rot="10800000">
            <a:off x="-48681" y="6123000"/>
            <a:ext cx="8117400" cy="73500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239350" y="164637"/>
            <a:ext cx="1920213" cy="42056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2133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163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AE6E5ED-1453-42E1-8EDB-0128CC651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99193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u="sng">
                <a:latin typeface="Times New Roman" pitchFamily="18" charset="0"/>
                <a:cs typeface="Times New Roman" pitchFamily="18" charset="0"/>
              </a:rPr>
              <a:t>PRESENTATION SKILLS</a:t>
            </a:r>
            <a:endParaRPr lang="en-US" sz="6000" b="1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Why You Need to Have Great Presentation Skills? - Wiki-Educ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0290" y="2558887"/>
            <a:ext cx="6151418" cy="3149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169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BC44D3-65E0-4C5B-B4BF-24320D592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640278" y="822365"/>
            <a:ext cx="691144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219170" latinLnBrk="1"/>
            <a:r>
              <a:rPr lang="en-GB" altLang="en-US" sz="3200" b="1" dirty="0">
                <a:solidFill>
                  <a:prstClr val="black"/>
                </a:solidFill>
              </a:rPr>
              <a:t>Getting started - greeting the audience</a:t>
            </a:r>
            <a:endParaRPr lang="en-GB" altLang="en-US" sz="3200" dirty="0">
              <a:solidFill>
                <a:prstClr val="black"/>
              </a:solidFill>
            </a:endParaRPr>
          </a:p>
        </p:txBody>
      </p:sp>
      <p:sp>
        <p:nvSpPr>
          <p:cNvPr id="19459" name="Line 3"/>
          <p:cNvSpPr>
            <a:spLocks noChangeShapeType="1"/>
          </p:cNvSpPr>
          <p:nvPr/>
        </p:nvSpPr>
        <p:spPr bwMode="auto">
          <a:xfrm>
            <a:off x="2133600" y="1524000"/>
            <a:ext cx="76962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1219170" latinLnBrk="1"/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2438401" y="3200400"/>
            <a:ext cx="7224285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219170" latinLnBrk="1">
              <a:buFontTx/>
              <a:buChar char="•"/>
            </a:pPr>
            <a:r>
              <a:rPr lang="en-GB" altLang="en-US" sz="2400" b="1" dirty="0">
                <a:solidFill>
                  <a:prstClr val="black"/>
                </a:solidFill>
              </a:rPr>
              <a:t> </a:t>
            </a:r>
            <a:r>
              <a:rPr lang="en-GB" altLang="en-US" sz="2400" b="1" dirty="0">
                <a:solidFill>
                  <a:srgbClr val="CC0000"/>
                </a:solidFill>
              </a:rPr>
              <a:t>Good morning, ladies and gentlemen.</a:t>
            </a:r>
          </a:p>
          <a:p>
            <a:pPr defTabSz="1219170" latinLnBrk="1">
              <a:buFontTx/>
              <a:buChar char="•"/>
            </a:pPr>
            <a:r>
              <a:rPr lang="en-GB" altLang="en-US" sz="2400" b="1" dirty="0">
                <a:solidFill>
                  <a:srgbClr val="CC0000"/>
                </a:solidFill>
              </a:rPr>
              <a:t> Welcome to my presentation.</a:t>
            </a:r>
          </a:p>
          <a:p>
            <a:pPr defTabSz="1219170" latinLnBrk="1">
              <a:buFontTx/>
              <a:buChar char="•"/>
            </a:pPr>
            <a:r>
              <a:rPr lang="en-GB" altLang="en-US" sz="2400" b="1" dirty="0">
                <a:solidFill>
                  <a:srgbClr val="CC0000"/>
                </a:solidFill>
              </a:rPr>
              <a:t> It’s very nice to see you all here today.</a:t>
            </a:r>
          </a:p>
          <a:p>
            <a:pPr defTabSz="1219170" latinLnBrk="1">
              <a:buFontTx/>
              <a:buChar char="•"/>
            </a:pPr>
            <a:r>
              <a:rPr lang="en-GB" altLang="en-US" sz="2400" b="1" dirty="0">
                <a:solidFill>
                  <a:srgbClr val="CC0000"/>
                </a:solidFill>
              </a:rPr>
              <a:t> Can we get started?</a:t>
            </a:r>
          </a:p>
          <a:p>
            <a:pPr defTabSz="1219170" latinLnBrk="1">
              <a:buFontTx/>
              <a:buChar char="•"/>
            </a:pPr>
            <a:r>
              <a:rPr lang="en-GB" altLang="en-US" sz="2400" b="1" dirty="0">
                <a:solidFill>
                  <a:srgbClr val="CC0000"/>
                </a:solidFill>
              </a:rPr>
              <a:t> Let me say just a few words about my background...</a:t>
            </a:r>
          </a:p>
        </p:txBody>
      </p:sp>
      <p:sp>
        <p:nvSpPr>
          <p:cNvPr id="19461" name="Text Box 6"/>
          <p:cNvSpPr txBox="1">
            <a:spLocks noChangeArrowheads="1"/>
          </p:cNvSpPr>
          <p:nvPr/>
        </p:nvSpPr>
        <p:spPr bwMode="auto">
          <a:xfrm>
            <a:off x="1828802" y="2286000"/>
            <a:ext cx="857478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219170" latinLnBrk="1"/>
            <a:r>
              <a:rPr lang="sl-SI" altLang="en-US" dirty="0">
                <a:solidFill>
                  <a:prstClr val="black"/>
                </a:solidFill>
              </a:rPr>
              <a:t>What you need to do first is to greet your audience. Here are some useful phrases:</a:t>
            </a:r>
          </a:p>
        </p:txBody>
      </p:sp>
      <p:sp>
        <p:nvSpPr>
          <p:cNvPr id="19462" name="Text Box 7"/>
          <p:cNvSpPr txBox="1">
            <a:spLocks noChangeArrowheads="1"/>
          </p:cNvSpPr>
          <p:nvPr/>
        </p:nvSpPr>
        <p:spPr bwMode="auto">
          <a:xfrm>
            <a:off x="5041220" y="5398530"/>
            <a:ext cx="536236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219170" latinLnBrk="1"/>
            <a:r>
              <a:rPr lang="sl-SI" altLang="en-US">
                <a:solidFill>
                  <a:prstClr val="black"/>
                </a:solidFill>
              </a:rPr>
              <a:t>Then you proceed to the introduction to your topic</a:t>
            </a:r>
          </a:p>
        </p:txBody>
      </p:sp>
    </p:spTree>
    <p:extLst>
      <p:ext uri="{BB962C8B-B14F-4D97-AF65-F5344CB8AC3E}">
        <p14:creationId xmlns:p14="http://schemas.microsoft.com/office/powerpoint/2010/main" val="1858065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D6F1B4A-D4EC-4D40-8C1D-A4E8942ED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22622"/>
          <a:stretch/>
        </p:blipFill>
        <p:spPr>
          <a:xfrm>
            <a:off x="1232452" y="940905"/>
            <a:ext cx="9727096" cy="4770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434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A497D6-438B-4F09-BBE0-69189F6D1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456" y="932723"/>
            <a:ext cx="9813101" cy="5812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183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616700-98E0-4E79-AA18-5F5FDF38B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392" y="874643"/>
            <a:ext cx="9143460" cy="495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8420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644691"/>
            <a:ext cx="10081120" cy="537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543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71" y="548680"/>
            <a:ext cx="11041227" cy="5070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8971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D1A40E-DB16-4B35-8B57-CF99C1059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6626" name="Text Box 4"/>
          <p:cNvSpPr txBox="1">
            <a:spLocks noChangeArrowheads="1"/>
          </p:cNvSpPr>
          <p:nvPr/>
        </p:nvSpPr>
        <p:spPr bwMode="auto">
          <a:xfrm>
            <a:off x="4724400" y="685801"/>
            <a:ext cx="244009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219170" latinLnBrk="1"/>
            <a:r>
              <a:rPr lang="en-GB" altLang="en-US" sz="3200" b="1">
                <a:solidFill>
                  <a:prstClr val="black"/>
                </a:solidFill>
              </a:rPr>
              <a:t>Signposting  </a:t>
            </a:r>
            <a:endParaRPr lang="en-GB" altLang="en-US" sz="3200">
              <a:solidFill>
                <a:prstClr val="black"/>
              </a:solidFill>
            </a:endParaRPr>
          </a:p>
        </p:txBody>
      </p:sp>
      <p:grpSp>
        <p:nvGrpSpPr>
          <p:cNvPr id="26627" name="Group 5"/>
          <p:cNvGrpSpPr>
            <a:grpSpLocks/>
          </p:cNvGrpSpPr>
          <p:nvPr/>
        </p:nvGrpSpPr>
        <p:grpSpPr bwMode="auto">
          <a:xfrm>
            <a:off x="6400801" y="914400"/>
            <a:ext cx="3979861" cy="4800600"/>
            <a:chOff x="1673" y="480"/>
            <a:chExt cx="3125" cy="3704"/>
          </a:xfrm>
        </p:grpSpPr>
        <p:graphicFrame>
          <p:nvGraphicFramePr>
            <p:cNvPr id="26630" name="Object 6"/>
            <p:cNvGraphicFramePr>
              <a:graphicFrameLocks noChangeAspect="1"/>
            </p:cNvGraphicFramePr>
            <p:nvPr/>
          </p:nvGraphicFramePr>
          <p:xfrm>
            <a:off x="2112" y="480"/>
            <a:ext cx="2047" cy="37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9" name="Clip" r:id="rId4" imgW="3247313" imgH="5879194" progId="MS_ClipArt_Gallery.2">
                    <p:embed/>
                  </p:oleObj>
                </mc:Choice>
                <mc:Fallback>
                  <p:oleObj name="Clip" r:id="rId4" imgW="3247313" imgH="5879194" progId="MS_ClipArt_Gallery.2">
                    <p:embed/>
                    <p:pic>
                      <p:nvPicPr>
                        <p:cNvPr id="2663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480"/>
                          <a:ext cx="2047" cy="37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31" name="Text Box 7"/>
            <p:cNvSpPr txBox="1">
              <a:spLocks noChangeArrowheads="1"/>
            </p:cNvSpPr>
            <p:nvPr/>
          </p:nvSpPr>
          <p:spPr bwMode="auto">
            <a:xfrm rot="530562">
              <a:off x="1954" y="1270"/>
              <a:ext cx="1278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219170" latinLnBrk="1"/>
              <a:r>
                <a:rPr lang="en-GB" altLang="en-US" sz="2400">
                  <a:solidFill>
                    <a:prstClr val="black"/>
                  </a:solidFill>
                </a:rPr>
                <a:t>I’d like to...</a:t>
              </a:r>
            </a:p>
          </p:txBody>
        </p:sp>
        <p:sp>
          <p:nvSpPr>
            <p:cNvPr id="26632" name="Rectangle 8"/>
            <p:cNvSpPr>
              <a:spLocks noChangeArrowheads="1"/>
            </p:cNvSpPr>
            <p:nvPr/>
          </p:nvSpPr>
          <p:spPr bwMode="auto">
            <a:xfrm rot="21302625">
              <a:off x="2891" y="1002"/>
              <a:ext cx="1305" cy="6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219170" latinLnBrk="1"/>
              <a:r>
                <a:rPr lang="en-GB" altLang="en-US" sz="2400">
                  <a:solidFill>
                    <a:prstClr val="black"/>
                  </a:solidFill>
                </a:rPr>
                <a:t>Let’s consider..</a:t>
              </a:r>
            </a:p>
          </p:txBody>
        </p:sp>
        <p:sp>
          <p:nvSpPr>
            <p:cNvPr id="26633" name="Rectangle 9"/>
            <p:cNvSpPr>
              <a:spLocks noChangeArrowheads="1"/>
            </p:cNvSpPr>
            <p:nvPr/>
          </p:nvSpPr>
          <p:spPr bwMode="auto">
            <a:xfrm rot="461291">
              <a:off x="2573" y="1954"/>
              <a:ext cx="2177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219170" latinLnBrk="1"/>
              <a:r>
                <a:rPr lang="en-GB" altLang="en-US" sz="2400">
                  <a:solidFill>
                    <a:prstClr val="black"/>
                  </a:solidFill>
                </a:rPr>
                <a:t>Let me now turn to...</a:t>
              </a:r>
            </a:p>
          </p:txBody>
        </p:sp>
        <p:sp>
          <p:nvSpPr>
            <p:cNvPr id="26634" name="Text Box 10"/>
            <p:cNvSpPr txBox="1">
              <a:spLocks noChangeArrowheads="1"/>
            </p:cNvSpPr>
            <p:nvPr/>
          </p:nvSpPr>
          <p:spPr bwMode="auto">
            <a:xfrm rot="20922989">
              <a:off x="1673" y="2242"/>
              <a:ext cx="3125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219170" latinLnBrk="1"/>
              <a:r>
                <a:rPr lang="en-GB" altLang="en-US" sz="2400">
                  <a:solidFill>
                    <a:prstClr val="black"/>
                  </a:solidFill>
                </a:rPr>
                <a:t>To go back for a moment...</a:t>
              </a:r>
            </a:p>
          </p:txBody>
        </p:sp>
        <p:sp>
          <p:nvSpPr>
            <p:cNvPr id="26635" name="Text Box 11"/>
            <p:cNvSpPr txBox="1">
              <a:spLocks noChangeArrowheads="1"/>
            </p:cNvSpPr>
            <p:nvPr/>
          </p:nvSpPr>
          <p:spPr bwMode="auto">
            <a:xfrm rot="450044">
              <a:off x="1957" y="703"/>
              <a:ext cx="2101" cy="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defTabSz="1219170" latinLnBrk="1"/>
              <a:r>
                <a:rPr lang="en-GB" altLang="en-US" sz="2400">
                  <a:solidFill>
                    <a:prstClr val="black"/>
                  </a:solidFill>
                </a:rPr>
                <a:t>Let’s take a look at..</a:t>
              </a:r>
            </a:p>
          </p:txBody>
        </p:sp>
      </p:grpSp>
      <p:sp>
        <p:nvSpPr>
          <p:cNvPr id="26628" name="Text Box 12"/>
          <p:cNvSpPr txBox="1">
            <a:spLocks noChangeArrowheads="1"/>
          </p:cNvSpPr>
          <p:nvPr/>
        </p:nvSpPr>
        <p:spPr bwMode="auto">
          <a:xfrm>
            <a:off x="1752600" y="1752600"/>
            <a:ext cx="4724400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219170" latinLnBrk="1">
              <a:spcBef>
                <a:spcPct val="50000"/>
              </a:spcBef>
            </a:pPr>
            <a:r>
              <a:rPr lang="sl-SI" altLang="en-US">
                <a:solidFill>
                  <a:prstClr val="black"/>
                </a:solidFill>
              </a:rPr>
              <a:t>When you drive on roads you follow the signs and you cannot get lost. Similarly, when you give a presentation, you need to give signals to your audience to know where they are and what is coming next. They know it because you tell them by giving </a:t>
            </a:r>
            <a:r>
              <a:rPr lang="sl-SI" altLang="en-US" b="1">
                <a:solidFill>
                  <a:prstClr val="black"/>
                </a:solidFill>
              </a:rPr>
              <a:t>signposts</a:t>
            </a:r>
            <a:r>
              <a:rPr lang="sl-SI" altLang="en-US">
                <a:solidFill>
                  <a:prstClr val="black"/>
                </a:solidFill>
              </a:rPr>
              <a:t> at the beginning and all along the way. This technique is called 'signposting' (or 'signalling'). </a:t>
            </a:r>
          </a:p>
          <a:p>
            <a:pPr defTabSz="1219170" latinLnBrk="1">
              <a:spcBef>
                <a:spcPct val="50000"/>
              </a:spcBef>
            </a:pPr>
            <a:r>
              <a:rPr lang="sl-SI" altLang="en-US">
                <a:solidFill>
                  <a:prstClr val="black"/>
                </a:solidFill>
              </a:rPr>
              <a:t>Look at this example:</a:t>
            </a:r>
          </a:p>
        </p:txBody>
      </p:sp>
      <p:sp>
        <p:nvSpPr>
          <p:cNvPr id="26629" name="Rectangle 13"/>
          <p:cNvSpPr>
            <a:spLocks noChangeArrowheads="1"/>
          </p:cNvSpPr>
          <p:nvPr/>
        </p:nvSpPr>
        <p:spPr bwMode="auto">
          <a:xfrm>
            <a:off x="1752600" y="5101193"/>
            <a:ext cx="8581132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219170" latinLnBrk="1"/>
            <a:r>
              <a:rPr lang="en-GB" altLang="en-US" sz="1400">
                <a:solidFill>
                  <a:prstClr val="black"/>
                </a:solidFill>
              </a:rPr>
              <a:t>"</a:t>
            </a:r>
            <a:r>
              <a:rPr lang="en-GB" altLang="en-US" sz="1400">
                <a:solidFill>
                  <a:srgbClr val="FF0000"/>
                </a:solidFill>
              </a:rPr>
              <a:t>I'll start</a:t>
            </a:r>
            <a:r>
              <a:rPr lang="en-GB" altLang="en-US" sz="1400">
                <a:solidFill>
                  <a:prstClr val="black"/>
                </a:solidFill>
              </a:rPr>
              <a:t> by describing the current position in Europe. </a:t>
            </a:r>
            <a:r>
              <a:rPr lang="en-GB" altLang="en-US" sz="1400">
                <a:solidFill>
                  <a:srgbClr val="FF0000"/>
                </a:solidFill>
              </a:rPr>
              <a:t>Then </a:t>
            </a:r>
            <a:r>
              <a:rPr lang="en-GB" altLang="en-US" sz="1400">
                <a:solidFill>
                  <a:prstClr val="black"/>
                </a:solidFill>
              </a:rPr>
              <a:t>I'll move on to some of the achievements we've made in </a:t>
            </a:r>
            <a:endParaRPr lang="sl-SI" altLang="en-US" sz="1400">
              <a:solidFill>
                <a:prstClr val="black"/>
              </a:solidFill>
            </a:endParaRPr>
          </a:p>
          <a:p>
            <a:pPr defTabSz="1219170" latinLnBrk="1"/>
            <a:r>
              <a:rPr lang="en-GB" altLang="en-US" sz="1400">
                <a:solidFill>
                  <a:prstClr val="black"/>
                </a:solidFill>
              </a:rPr>
              <a:t>Asia. </a:t>
            </a:r>
            <a:r>
              <a:rPr lang="en-GB" altLang="en-US" sz="1400">
                <a:solidFill>
                  <a:srgbClr val="FF0000"/>
                </a:solidFill>
              </a:rPr>
              <a:t>After that</a:t>
            </a:r>
            <a:r>
              <a:rPr lang="en-GB" altLang="en-US" sz="1400">
                <a:solidFill>
                  <a:prstClr val="black"/>
                </a:solidFill>
              </a:rPr>
              <a:t> I'll consider the opportunities we see for further expansion in Africa. </a:t>
            </a:r>
            <a:endParaRPr lang="sl-SI" altLang="en-US" sz="1400">
              <a:solidFill>
                <a:prstClr val="black"/>
              </a:solidFill>
            </a:endParaRPr>
          </a:p>
          <a:p>
            <a:pPr defTabSz="1219170" latinLnBrk="1"/>
            <a:r>
              <a:rPr lang="en-GB" altLang="en-US" sz="1400">
                <a:solidFill>
                  <a:srgbClr val="FF0000"/>
                </a:solidFill>
              </a:rPr>
              <a:t>Lastly</a:t>
            </a:r>
            <a:r>
              <a:rPr lang="en-GB" altLang="en-US" sz="1400">
                <a:solidFill>
                  <a:prstClr val="black"/>
                </a:solidFill>
              </a:rPr>
              <a:t>, I'll quickly recap before concluding with some recommendations." </a:t>
            </a:r>
          </a:p>
        </p:txBody>
      </p:sp>
    </p:spTree>
    <p:extLst>
      <p:ext uri="{BB962C8B-B14F-4D97-AF65-F5344CB8AC3E}">
        <p14:creationId xmlns:p14="http://schemas.microsoft.com/office/powerpoint/2010/main" val="35916819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07448B-7883-46E5-ABDF-4EBF5E6FF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7650" name="Rectangle 6"/>
          <p:cNvSpPr>
            <a:spLocks noChangeArrowheads="1"/>
          </p:cNvSpPr>
          <p:nvPr/>
        </p:nvSpPr>
        <p:spPr bwMode="auto">
          <a:xfrm>
            <a:off x="291549" y="2667002"/>
            <a:ext cx="11608901" cy="3190460"/>
          </a:xfrm>
          <a:prstGeom prst="rect">
            <a:avLst/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219170" latinLnBrk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7651" name="Text Box 4"/>
          <p:cNvSpPr txBox="1">
            <a:spLocks noChangeArrowheads="1"/>
          </p:cNvSpPr>
          <p:nvPr/>
        </p:nvSpPr>
        <p:spPr bwMode="auto">
          <a:xfrm>
            <a:off x="291549" y="2667001"/>
            <a:ext cx="11675164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219170" latinLnBrk="1"/>
            <a:r>
              <a:rPr lang="en-US" altLang="en-US" sz="1600" dirty="0">
                <a:solidFill>
                  <a:srgbClr val="FF0000"/>
                </a:solidFill>
              </a:rPr>
              <a:t>Good afternoon everybody</a:t>
            </a:r>
            <a:r>
              <a:rPr lang="en-US" altLang="en-US" sz="1600" dirty="0">
                <a:solidFill>
                  <a:prstClr val="black"/>
                </a:solidFill>
              </a:rPr>
              <a:t>. </a:t>
            </a:r>
            <a:r>
              <a:rPr lang="en-US" altLang="en-US" sz="1600" dirty="0">
                <a:solidFill>
                  <a:srgbClr val="FF0000"/>
                </a:solidFill>
              </a:rPr>
              <a:t>I’d like to thank you all for coming here</a:t>
            </a:r>
            <a:r>
              <a:rPr lang="en-US" altLang="en-US" sz="1600" dirty="0">
                <a:solidFill>
                  <a:prstClr val="black"/>
                </a:solidFill>
              </a:rPr>
              <a:t> today and listen to me. I hope by the end of the day you will leave with a knowledge of what equipment can do for you and how the government can benefit by using it.</a:t>
            </a:r>
          </a:p>
          <a:p>
            <a:pPr defTabSz="1219170" latinLnBrk="1"/>
            <a:r>
              <a:rPr lang="en-US" altLang="en-US" sz="1600" dirty="0">
                <a:solidFill>
                  <a:prstClr val="black"/>
                </a:solidFill>
              </a:rPr>
              <a:t>If you would like to take notes, please do so. However, all of you will be given a handout at the end of my presentation.</a:t>
            </a:r>
          </a:p>
          <a:p>
            <a:pPr defTabSz="1219170" latinLnBrk="1"/>
            <a:r>
              <a:rPr lang="en-US" altLang="en-US" sz="1600" dirty="0">
                <a:solidFill>
                  <a:srgbClr val="FF0000"/>
                </a:solidFill>
              </a:rPr>
              <a:t>I am going to talk today</a:t>
            </a:r>
            <a:r>
              <a:rPr lang="en-US" altLang="en-US" sz="1600" dirty="0">
                <a:solidFill>
                  <a:prstClr val="black"/>
                </a:solidFill>
              </a:rPr>
              <a:t> about a new product, a breath control measurement instrument ALCOTEST. The first such product was introduced to the market 40 years ago and has been used all over the world.</a:t>
            </a:r>
          </a:p>
          <a:p>
            <a:pPr defTabSz="1219170" latinLnBrk="1"/>
            <a:r>
              <a:rPr lang="en-US" altLang="en-US" sz="1600" dirty="0">
                <a:solidFill>
                  <a:prstClr val="black"/>
                </a:solidFill>
              </a:rPr>
              <a:t>The new range of products I’m going to </a:t>
            </a:r>
            <a:r>
              <a:rPr lang="en-US" altLang="en-US" sz="1600" dirty="0" err="1">
                <a:solidFill>
                  <a:prstClr val="black"/>
                </a:solidFill>
              </a:rPr>
              <a:t>familiarise</a:t>
            </a:r>
            <a:r>
              <a:rPr lang="en-US" altLang="en-US" sz="1600" dirty="0">
                <a:solidFill>
                  <a:prstClr val="black"/>
                </a:solidFill>
              </a:rPr>
              <a:t> you with are the </a:t>
            </a:r>
            <a:r>
              <a:rPr lang="en-US" altLang="en-US" sz="1600" dirty="0" err="1">
                <a:solidFill>
                  <a:prstClr val="black"/>
                </a:solidFill>
              </a:rPr>
              <a:t>Alcotest</a:t>
            </a:r>
            <a:r>
              <a:rPr lang="en-US" altLang="en-US" sz="1600" dirty="0">
                <a:solidFill>
                  <a:prstClr val="black"/>
                </a:solidFill>
              </a:rPr>
              <a:t> 7110 MK III and </a:t>
            </a:r>
            <a:r>
              <a:rPr lang="en-US" altLang="en-US" sz="1600" dirty="0" err="1">
                <a:solidFill>
                  <a:prstClr val="black"/>
                </a:solidFill>
              </a:rPr>
              <a:t>Alcotest</a:t>
            </a:r>
            <a:r>
              <a:rPr lang="en-US" altLang="en-US" sz="1600" dirty="0">
                <a:solidFill>
                  <a:prstClr val="black"/>
                </a:solidFill>
              </a:rPr>
              <a:t> 7410. </a:t>
            </a:r>
            <a:r>
              <a:rPr lang="en-US" altLang="en-US" sz="1600" dirty="0">
                <a:solidFill>
                  <a:srgbClr val="FF0000"/>
                </a:solidFill>
              </a:rPr>
              <a:t>Now</a:t>
            </a:r>
            <a:r>
              <a:rPr lang="sl-SI" altLang="en-US" sz="1600" dirty="0">
                <a:solidFill>
                  <a:srgbClr val="FF0000"/>
                </a:solidFill>
              </a:rPr>
              <a:t>,</a:t>
            </a:r>
            <a:r>
              <a:rPr lang="en-US" altLang="en-US" sz="1600" dirty="0">
                <a:solidFill>
                  <a:prstClr val="black"/>
                </a:solidFill>
              </a:rPr>
              <a:t> </a:t>
            </a:r>
            <a:r>
              <a:rPr lang="en-US" altLang="en-US" sz="1600" dirty="0">
                <a:solidFill>
                  <a:srgbClr val="FF0000"/>
                </a:solidFill>
              </a:rPr>
              <a:t>the main purpose of the talk</a:t>
            </a:r>
            <a:r>
              <a:rPr lang="en-US" altLang="en-US" sz="1600" dirty="0">
                <a:solidFill>
                  <a:prstClr val="black"/>
                </a:solidFill>
              </a:rPr>
              <a:t>, of my talk, is to outline the major benefits of using these models.</a:t>
            </a:r>
          </a:p>
          <a:p>
            <a:pPr defTabSz="1219170" latinLnBrk="1"/>
            <a:r>
              <a:rPr lang="en-US" altLang="en-US" sz="1600" dirty="0">
                <a:solidFill>
                  <a:srgbClr val="FF0000"/>
                </a:solidFill>
              </a:rPr>
              <a:t>Before doing so</a:t>
            </a:r>
            <a:r>
              <a:rPr lang="en-US" altLang="en-US" sz="1600" dirty="0">
                <a:solidFill>
                  <a:prstClr val="black"/>
                </a:solidFill>
              </a:rPr>
              <a:t>, I would like you to look at some general technical features which I hope you will find encouraging. </a:t>
            </a:r>
            <a:r>
              <a:rPr lang="en-US" altLang="en-US" sz="1600" dirty="0">
                <a:solidFill>
                  <a:srgbClr val="FF0000"/>
                </a:solidFill>
              </a:rPr>
              <a:t>Then I’ll move on to</a:t>
            </a:r>
            <a:r>
              <a:rPr lang="en-US" altLang="en-US" sz="1600" dirty="0">
                <a:solidFill>
                  <a:prstClr val="black"/>
                </a:solidFill>
              </a:rPr>
              <a:t> the benefits for the users.</a:t>
            </a:r>
            <a:endParaRPr lang="sl-SI" altLang="en-US" sz="1600" dirty="0">
              <a:solidFill>
                <a:prstClr val="black"/>
              </a:solidFill>
            </a:endParaRPr>
          </a:p>
          <a:p>
            <a:pPr defTabSz="1219170" latinLnBrk="1"/>
            <a:r>
              <a:rPr lang="en-US" altLang="en-US" sz="1600" dirty="0">
                <a:solidFill>
                  <a:srgbClr val="FF0000"/>
                </a:solidFill>
              </a:rPr>
              <a:t>Let’s look at some</a:t>
            </a:r>
            <a:r>
              <a:rPr lang="en-US" altLang="en-US" sz="1600" dirty="0">
                <a:solidFill>
                  <a:prstClr val="black"/>
                </a:solidFill>
              </a:rPr>
              <a:t> figures. I’ll put them on the screen now. </a:t>
            </a:r>
            <a:r>
              <a:rPr lang="en-US" altLang="en-US" sz="1600" dirty="0">
                <a:solidFill>
                  <a:srgbClr val="FF0000"/>
                </a:solidFill>
              </a:rPr>
              <a:t>As you can see</a:t>
            </a:r>
            <a:r>
              <a:rPr lang="en-US" altLang="en-US" sz="1600" dirty="0">
                <a:solidFill>
                  <a:prstClr val="black"/>
                </a:solidFill>
              </a:rPr>
              <a:t> the </a:t>
            </a:r>
            <a:r>
              <a:rPr lang="en-US" altLang="en-US" sz="1600" dirty="0" err="1">
                <a:solidFill>
                  <a:prstClr val="black"/>
                </a:solidFill>
              </a:rPr>
              <a:t>Alcotest</a:t>
            </a:r>
            <a:r>
              <a:rPr lang="en-US" altLang="en-US" sz="1600" dirty="0">
                <a:solidFill>
                  <a:prstClr val="black"/>
                </a:solidFill>
              </a:rPr>
              <a:t> comes as a portable instrument, integrated in a metal case, including </a:t>
            </a:r>
            <a:r>
              <a:rPr lang="en-US" altLang="en-US" sz="1600" dirty="0" err="1">
                <a:solidFill>
                  <a:prstClr val="black"/>
                </a:solidFill>
              </a:rPr>
              <a:t>heatable</a:t>
            </a:r>
            <a:r>
              <a:rPr lang="en-US" altLang="en-US" sz="1600" dirty="0">
                <a:solidFill>
                  <a:prstClr val="black"/>
                </a:solidFill>
              </a:rPr>
              <a:t> sampling hose, a 40-digit alphanumerical display, integrated printer, mains connection and 12 V battery</a:t>
            </a:r>
            <a:r>
              <a:rPr lang="sl-SI" altLang="en-US" sz="1600" dirty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27652" name="Rectangle 5"/>
          <p:cNvSpPr>
            <a:spLocks noChangeArrowheads="1"/>
          </p:cNvSpPr>
          <p:nvPr/>
        </p:nvSpPr>
        <p:spPr bwMode="auto">
          <a:xfrm>
            <a:off x="1981201" y="1371602"/>
            <a:ext cx="8529899" cy="1323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219170" latinLnBrk="1"/>
            <a:r>
              <a:rPr lang="sl-SI" altLang="en-US" dirty="0">
                <a:solidFill>
                  <a:srgbClr val="1F497D"/>
                </a:solidFill>
              </a:rPr>
              <a:t>Singposting is the halmark of the language of presentations. The more you use </a:t>
            </a:r>
          </a:p>
          <a:p>
            <a:pPr defTabSz="1219170" latinLnBrk="1"/>
            <a:r>
              <a:rPr lang="sl-SI" altLang="en-US" dirty="0">
                <a:solidFill>
                  <a:srgbClr val="1F497D"/>
                </a:solidFill>
              </a:rPr>
              <a:t>the signposting phrases, the lighter and easier the language becomes. </a:t>
            </a:r>
          </a:p>
          <a:p>
            <a:pPr defTabSz="1219170" latinLnBrk="1"/>
            <a:r>
              <a:rPr lang="sl-SI" altLang="en-US" dirty="0">
                <a:solidFill>
                  <a:srgbClr val="1F497D"/>
                </a:solidFill>
              </a:rPr>
              <a:t>Singposting phrases will help you lead your audience; they will know where you </a:t>
            </a:r>
          </a:p>
          <a:p>
            <a:pPr defTabSz="1219170" latinLnBrk="1"/>
            <a:r>
              <a:rPr lang="sl-SI" altLang="en-US" dirty="0">
                <a:solidFill>
                  <a:srgbClr val="1F497D"/>
                </a:solidFill>
              </a:rPr>
              <a:t>are going.  See the example below:</a:t>
            </a:r>
          </a:p>
        </p:txBody>
      </p:sp>
      <p:sp>
        <p:nvSpPr>
          <p:cNvPr id="27653" name="Text Box 7"/>
          <p:cNvSpPr txBox="1">
            <a:spLocks noChangeArrowheads="1"/>
          </p:cNvSpPr>
          <p:nvPr/>
        </p:nvSpPr>
        <p:spPr bwMode="auto">
          <a:xfrm>
            <a:off x="2772507" y="689520"/>
            <a:ext cx="671324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219170" latinLnBrk="1"/>
            <a:r>
              <a:rPr lang="sl-SI" altLang="en-US" sz="3200" b="1" dirty="0">
                <a:solidFill>
                  <a:prstClr val="black"/>
                </a:solidFill>
              </a:rPr>
              <a:t>Use singposting in your presentations</a:t>
            </a:r>
          </a:p>
        </p:txBody>
      </p:sp>
    </p:spTree>
    <p:extLst>
      <p:ext uri="{BB962C8B-B14F-4D97-AF65-F5344CB8AC3E}">
        <p14:creationId xmlns:p14="http://schemas.microsoft.com/office/powerpoint/2010/main" val="21685523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A45B15E-8B55-41EC-8C35-A73C027D2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8674" name="Text Box 4"/>
          <p:cNvSpPr txBox="1">
            <a:spLocks noChangeArrowheads="1"/>
          </p:cNvSpPr>
          <p:nvPr/>
        </p:nvSpPr>
        <p:spPr bwMode="auto">
          <a:xfrm>
            <a:off x="3992562" y="834888"/>
            <a:ext cx="4816475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219170" latinLnBrk="1"/>
            <a:r>
              <a:rPr lang="sl-SI" altLang="en-US" sz="3200" b="1" dirty="0">
                <a:solidFill>
                  <a:prstClr val="black"/>
                </a:solidFill>
              </a:rPr>
              <a:t>Ending your talk</a:t>
            </a:r>
            <a:endParaRPr lang="en-GB" altLang="en-US" sz="3200" b="1" dirty="0">
              <a:solidFill>
                <a:prstClr val="black"/>
              </a:solidFill>
            </a:endParaRPr>
          </a:p>
        </p:txBody>
      </p:sp>
      <p:sp>
        <p:nvSpPr>
          <p:cNvPr id="28675" name="Text Box 5"/>
          <p:cNvSpPr txBox="1">
            <a:spLocks noChangeArrowheads="1"/>
          </p:cNvSpPr>
          <p:nvPr/>
        </p:nvSpPr>
        <p:spPr bwMode="auto">
          <a:xfrm>
            <a:off x="1752600" y="1600201"/>
            <a:ext cx="81534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219170" latinLnBrk="1"/>
            <a:r>
              <a:rPr lang="sl-SI" altLang="en-US" dirty="0">
                <a:solidFill>
                  <a:prstClr val="black"/>
                </a:solidFill>
              </a:rPr>
              <a:t>When you come to the end of your presentation you need to  indicate this to the people. Don’t just end up abruptly without giving a conclusion.The purpose of the conclusion is  to </a:t>
            </a:r>
            <a:r>
              <a:rPr lang="en-GB" altLang="en-US" dirty="0">
                <a:solidFill>
                  <a:prstClr val="black"/>
                </a:solidFill>
              </a:rPr>
              <a:t>“</a:t>
            </a:r>
            <a:r>
              <a:rPr lang="sl-SI" altLang="en-US" dirty="0">
                <a:solidFill>
                  <a:prstClr val="black"/>
                </a:solidFill>
              </a:rPr>
              <a:t>tell</a:t>
            </a:r>
            <a:r>
              <a:rPr lang="en-GB" altLang="en-US" dirty="0">
                <a:solidFill>
                  <a:prstClr val="black"/>
                </a:solidFill>
              </a:rPr>
              <a:t> </a:t>
            </a:r>
            <a:r>
              <a:rPr lang="sl-SI" altLang="en-US" dirty="0">
                <a:solidFill>
                  <a:prstClr val="black"/>
                </a:solidFill>
              </a:rPr>
              <a:t>the people</a:t>
            </a:r>
            <a:r>
              <a:rPr lang="en-GB" altLang="en-US" dirty="0">
                <a:solidFill>
                  <a:prstClr val="black"/>
                </a:solidFill>
              </a:rPr>
              <a:t> what you have told them”</a:t>
            </a:r>
            <a:r>
              <a:rPr lang="sl-SI" altLang="en-US" dirty="0">
                <a:solidFill>
                  <a:prstClr val="black"/>
                </a:solidFill>
              </a:rPr>
              <a:t>. </a:t>
            </a:r>
          </a:p>
          <a:p>
            <a:pPr defTabSz="1219170" latinLnBrk="1"/>
            <a:endParaRPr lang="sl-SI" altLang="en-US" dirty="0">
              <a:solidFill>
                <a:prstClr val="black"/>
              </a:solidFill>
            </a:endParaRPr>
          </a:p>
          <a:p>
            <a:pPr defTabSz="1219170" latinLnBrk="1"/>
            <a:r>
              <a:rPr lang="sl-SI" altLang="en-US" dirty="0">
                <a:solidFill>
                  <a:prstClr val="black"/>
                </a:solidFill>
              </a:rPr>
              <a:t>Follow this scheme:</a:t>
            </a:r>
            <a:endParaRPr lang="en-GB" altLang="en-US" dirty="0">
              <a:solidFill>
                <a:prstClr val="black"/>
              </a:solidFill>
            </a:endParaRPr>
          </a:p>
        </p:txBody>
      </p:sp>
      <p:sp>
        <p:nvSpPr>
          <p:cNvPr id="28676" name="Text Box 6"/>
          <p:cNvSpPr txBox="1">
            <a:spLocks noChangeArrowheads="1"/>
          </p:cNvSpPr>
          <p:nvPr/>
        </p:nvSpPr>
        <p:spPr bwMode="auto">
          <a:xfrm>
            <a:off x="3505201" y="3352801"/>
            <a:ext cx="315983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219170" latinLnBrk="1">
              <a:buFontTx/>
              <a:buChar char="•"/>
            </a:pPr>
            <a:r>
              <a:rPr lang="en-GB" altLang="en-US" dirty="0">
                <a:solidFill>
                  <a:srgbClr val="CC0000"/>
                </a:solidFill>
              </a:rPr>
              <a:t> </a:t>
            </a:r>
            <a:r>
              <a:rPr lang="en-GB" altLang="en-US" sz="2400" dirty="0">
                <a:solidFill>
                  <a:srgbClr val="CC0000"/>
                </a:solidFill>
              </a:rPr>
              <a:t>summarise facts</a:t>
            </a:r>
          </a:p>
          <a:p>
            <a:pPr defTabSz="1219170" latinLnBrk="1">
              <a:buFontTx/>
              <a:buChar char="•"/>
            </a:pPr>
            <a:r>
              <a:rPr lang="en-GB" altLang="en-US" sz="2400" dirty="0">
                <a:solidFill>
                  <a:srgbClr val="CC0000"/>
                </a:solidFill>
              </a:rPr>
              <a:t> give recommendations</a:t>
            </a:r>
          </a:p>
          <a:p>
            <a:pPr defTabSz="1219170" latinLnBrk="1">
              <a:buFontTx/>
              <a:buChar char="•"/>
            </a:pPr>
            <a:r>
              <a:rPr lang="en-GB" altLang="en-US" sz="2400" dirty="0">
                <a:solidFill>
                  <a:srgbClr val="CC0000"/>
                </a:solidFill>
              </a:rPr>
              <a:t> give proposals</a:t>
            </a:r>
          </a:p>
        </p:txBody>
      </p:sp>
      <p:sp>
        <p:nvSpPr>
          <p:cNvPr id="28677" name="Text Box 7"/>
          <p:cNvSpPr txBox="1">
            <a:spLocks noChangeArrowheads="1"/>
          </p:cNvSpPr>
          <p:nvPr/>
        </p:nvSpPr>
        <p:spPr bwMode="auto">
          <a:xfrm>
            <a:off x="5638800" y="4724401"/>
            <a:ext cx="26677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219170" latinLnBrk="1"/>
            <a:r>
              <a:rPr lang="en-GB" altLang="en-US" sz="2400">
                <a:solidFill>
                  <a:srgbClr val="CC0000"/>
                </a:solidFill>
              </a:rPr>
              <a:t>Thank the  audience</a:t>
            </a:r>
          </a:p>
        </p:txBody>
      </p:sp>
      <p:sp>
        <p:nvSpPr>
          <p:cNvPr id="28678" name="Text Box 8"/>
          <p:cNvSpPr txBox="1">
            <a:spLocks noChangeArrowheads="1"/>
          </p:cNvSpPr>
          <p:nvPr/>
        </p:nvSpPr>
        <p:spPr bwMode="auto">
          <a:xfrm>
            <a:off x="6934200" y="5638801"/>
            <a:ext cx="21403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219170" latinLnBrk="1"/>
            <a:r>
              <a:rPr lang="en-GB" altLang="en-US" sz="2400">
                <a:solidFill>
                  <a:srgbClr val="CC0000"/>
                </a:solidFill>
              </a:rPr>
              <a:t>Invite questions</a:t>
            </a:r>
          </a:p>
        </p:txBody>
      </p:sp>
      <p:sp>
        <p:nvSpPr>
          <p:cNvPr id="28679" name="Line 9"/>
          <p:cNvSpPr>
            <a:spLocks noChangeShapeType="1"/>
          </p:cNvSpPr>
          <p:nvPr/>
        </p:nvSpPr>
        <p:spPr bwMode="auto">
          <a:xfrm>
            <a:off x="2133600" y="1524000"/>
            <a:ext cx="746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1219170" latinLnBrk="1"/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28680" name="AutoShape 10"/>
          <p:cNvSpPr>
            <a:spLocks noChangeArrowheads="1"/>
          </p:cNvSpPr>
          <p:nvPr/>
        </p:nvSpPr>
        <p:spPr bwMode="auto">
          <a:xfrm>
            <a:off x="5257800" y="4468813"/>
            <a:ext cx="228600" cy="609600"/>
          </a:xfrm>
          <a:prstGeom prst="curvedRightArrow">
            <a:avLst>
              <a:gd name="adj1" fmla="val 53333"/>
              <a:gd name="adj2" fmla="val 10666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219170" latinLnBrk="1"/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28681" name="AutoShape 11"/>
          <p:cNvSpPr>
            <a:spLocks noChangeArrowheads="1"/>
          </p:cNvSpPr>
          <p:nvPr/>
        </p:nvSpPr>
        <p:spPr bwMode="auto">
          <a:xfrm>
            <a:off x="6400800" y="5307013"/>
            <a:ext cx="228600" cy="609600"/>
          </a:xfrm>
          <a:prstGeom prst="curvedRightArrow">
            <a:avLst>
              <a:gd name="adj1" fmla="val 53333"/>
              <a:gd name="adj2" fmla="val 106667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219170" latinLnBrk="1"/>
            <a:endParaRPr lang="en-US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728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84F1DB-D290-4BEA-A048-590DA3669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719402" y="1105001"/>
            <a:ext cx="10753195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latinLnBrk="1">
              <a:spcBef>
                <a:spcPct val="50000"/>
              </a:spcBef>
            </a:pPr>
            <a:r>
              <a:rPr lang="en-US" altLang="en-US" sz="28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  <a:endParaRPr lang="en-US" altLang="en-US" sz="2400" b="1" dirty="0">
              <a:solidFill>
                <a:prstClr val="black"/>
              </a:solidFill>
              <a:latin typeface="Arial"/>
            </a:endParaRPr>
          </a:p>
          <a:p>
            <a:pPr defTabSz="1219170" latinLnBrk="1">
              <a:spcBef>
                <a:spcPct val="50000"/>
              </a:spcBef>
              <a:buFontTx/>
              <a:buChar char="•"/>
            </a:pPr>
            <a:r>
              <a:rPr lang="sl-SI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Simplify the text.</a:t>
            </a:r>
          </a:p>
          <a:p>
            <a:pPr defTabSz="1219170" latinLnBrk="1">
              <a:spcBef>
                <a:spcPct val="50000"/>
              </a:spcBef>
              <a:buFontTx/>
              <a:buChar char="•"/>
            </a:pPr>
            <a:r>
              <a:rPr lang="sl-SI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Focus your material. You can’t say everything.</a:t>
            </a:r>
            <a:r>
              <a:rPr lang="en-US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Make central Idea.</a:t>
            </a:r>
            <a:endParaRPr lang="sl-SI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1219170" latinLnBrk="1">
              <a:spcBef>
                <a:spcPct val="50000"/>
              </a:spcBef>
              <a:buFontTx/>
              <a:buChar char="•"/>
            </a:pPr>
            <a:r>
              <a:rPr lang="sl-SI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transitions (signsposting) to move smoothly.</a:t>
            </a:r>
          </a:p>
          <a:p>
            <a:pPr defTabSz="1219170" latinLnBrk="1">
              <a:spcBef>
                <a:spcPct val="50000"/>
              </a:spcBef>
              <a:buFontTx/>
              <a:buChar char="•"/>
            </a:pPr>
            <a:r>
              <a:rPr lang="sl-SI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examples, anecdotes, statistics to support your  message.</a:t>
            </a:r>
          </a:p>
          <a:p>
            <a:pPr defTabSz="1219170" latinLnBrk="1">
              <a:spcBef>
                <a:spcPct val="50000"/>
              </a:spcBef>
              <a:buFontTx/>
              <a:buChar char="•"/>
            </a:pPr>
            <a:r>
              <a:rPr lang="sl-SI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Use visuals to reinforce the message.</a:t>
            </a:r>
          </a:p>
          <a:p>
            <a:pPr defTabSz="1219170" latinLnBrk="1">
              <a:spcBef>
                <a:spcPct val="50000"/>
              </a:spcBef>
              <a:buFontTx/>
              <a:buChar char="•"/>
            </a:pPr>
            <a:r>
              <a:rPr lang="sl-SI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Consider timing.</a:t>
            </a:r>
          </a:p>
          <a:p>
            <a:pPr defTabSz="1219170" latinLnBrk="1">
              <a:spcBef>
                <a:spcPct val="50000"/>
              </a:spcBef>
              <a:buFontTx/>
              <a:buChar char="•"/>
            </a:pPr>
            <a:r>
              <a:rPr lang="sl-SI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Practise alone and with the whole group</a:t>
            </a:r>
          </a:p>
        </p:txBody>
      </p:sp>
    </p:spTree>
    <p:extLst>
      <p:ext uri="{BB962C8B-B14F-4D97-AF65-F5344CB8AC3E}">
        <p14:creationId xmlns:p14="http://schemas.microsoft.com/office/powerpoint/2010/main" val="257701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831638" y="696307"/>
            <a:ext cx="508856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defTabSz="1219170" latinLnBrk="1"/>
            <a:r>
              <a:rPr lang="en-US" sz="3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Learning Outcomes</a:t>
            </a:r>
          </a:p>
          <a:p>
            <a:pPr defTabSz="1219170" latinLnBrk="1"/>
            <a:endParaRPr lang="en-US" sz="3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99" y="112107"/>
            <a:ext cx="2247900" cy="58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/>
          <p:cNvSpPr/>
          <p:nvPr/>
        </p:nvSpPr>
        <p:spPr>
          <a:xfrm>
            <a:off x="431371" y="1892830"/>
            <a:ext cx="10945216" cy="35351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219170" latinLnBrk="1">
              <a:lnSpc>
                <a:spcPct val="107000"/>
              </a:lnSpc>
              <a:spcAft>
                <a:spcPts val="1067"/>
              </a:spcAft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prstClr val="black"/>
                </a:solidFill>
                <a:latin typeface="Arial"/>
                <a:cs typeface="Times New Roman" panose="02020603050405020304" pitchFamily="18" charset="0"/>
              </a:rPr>
              <a:t>Determine the elements required in making successful presentations</a:t>
            </a:r>
            <a:endParaRPr lang="en-US" altLang="en-US" sz="2400" dirty="0">
              <a:solidFill>
                <a:prstClr val="black"/>
              </a:solidFill>
              <a:latin typeface="Arial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1219170" latinLnBrk="1">
              <a:lnSpc>
                <a:spcPct val="107000"/>
              </a:lnSpc>
              <a:spcAft>
                <a:spcPts val="1067"/>
              </a:spcAft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prstClr val="black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Using verbal and non-verbal communication as an important aspect of               conveying an central idea.</a:t>
            </a:r>
          </a:p>
          <a:p>
            <a:pPr defTabSz="1219170" latinLnBrk="1">
              <a:lnSpc>
                <a:spcPct val="107000"/>
              </a:lnSpc>
              <a:spcAft>
                <a:spcPts val="1067"/>
              </a:spcAft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prstClr val="black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Demonstrate Quality oral presentations</a:t>
            </a:r>
          </a:p>
          <a:p>
            <a:pPr defTabSz="1219170" latinLnBrk="1">
              <a:lnSpc>
                <a:spcPct val="107000"/>
              </a:lnSpc>
              <a:spcAft>
                <a:spcPts val="1067"/>
              </a:spcAft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prstClr val="black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Practice effective listening skills</a:t>
            </a:r>
          </a:p>
          <a:p>
            <a:pPr defTabSz="1219170" latinLnBrk="1">
              <a:lnSpc>
                <a:spcPct val="107000"/>
              </a:lnSpc>
              <a:spcAft>
                <a:spcPts val="1067"/>
              </a:spcAft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prstClr val="black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Catch the important massage from the conversation</a:t>
            </a:r>
          </a:p>
          <a:p>
            <a:pPr defTabSz="1219170" latinLnBrk="1">
              <a:lnSpc>
                <a:spcPct val="107000"/>
              </a:lnSpc>
              <a:spcAft>
                <a:spcPts val="1067"/>
              </a:spcAft>
              <a:buFont typeface="Wingdings" panose="05000000000000000000" pitchFamily="2" charset="2"/>
              <a:buChar char="v"/>
            </a:pPr>
            <a:r>
              <a:rPr lang="en-US" altLang="en-US" sz="2400" dirty="0">
                <a:solidFill>
                  <a:prstClr val="black"/>
                </a:solidFill>
                <a:latin typeface="Arial"/>
                <a:ea typeface="Calibri" panose="020F0502020204030204" pitchFamily="34" charset="0"/>
                <a:cs typeface="Times New Roman" panose="02020603050405020304" pitchFamily="18" charset="0"/>
              </a:rPr>
              <a:t>Paraphrase and counter check message with the speaker. 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21EE332-B636-4F6F-80E9-426455FE1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64A65E-7DD3-4CC3-A1D5-37D0C27BB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HANDLE DIFFICULT QUESTIONS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19C5A-0F85-4CFE-BFBC-461DE3D4CE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# 5.3</a:t>
            </a:r>
          </a:p>
        </p:txBody>
      </p:sp>
    </p:spTree>
    <p:extLst>
      <p:ext uri="{BB962C8B-B14F-4D97-AF65-F5344CB8AC3E}">
        <p14:creationId xmlns:p14="http://schemas.microsoft.com/office/powerpoint/2010/main" val="3137329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6550008-AE4B-4D53-A183-7802196BE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55"/>
            <a:ext cx="12192000" cy="6857999"/>
          </a:xfrm>
          <a:prstGeom prst="rect">
            <a:avLst/>
          </a:prstGeom>
        </p:spPr>
      </p:pic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845840"/>
            <a:ext cx="7772400" cy="11430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sl-SI" dirty="0">
                <a:solidFill>
                  <a:schemeClr val="tx1">
                    <a:lumMod val="95000"/>
                    <a:lumOff val="5000"/>
                  </a:schemeClr>
                </a:solidFill>
              </a:rPr>
              <a:t>Different aspects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marL="91438" indent="-91438" eaLnBrk="1" fontAlgn="auto" hangingPunct="1">
              <a:buNone/>
              <a:defRPr/>
            </a:pPr>
            <a:endParaRPr lang="en-US" sz="2400" dirty="0"/>
          </a:p>
          <a:p>
            <a:pPr marL="91438" indent="-91438" eaLnBrk="1" fontAlgn="auto" hangingPunct="1">
              <a:buNone/>
              <a:defRPr/>
            </a:pPr>
            <a:r>
              <a:rPr lang="sl-SI" sz="2400" dirty="0"/>
              <a:t>To avoid any negative outcome the following aspects are important in making a presentation:</a:t>
            </a:r>
          </a:p>
          <a:p>
            <a:pPr marL="91438" indent="-91438" eaLnBrk="1" fontAlgn="auto" hangingPunct="1">
              <a:buNone/>
              <a:defRPr/>
            </a:pPr>
            <a:endParaRPr lang="sl-SI" sz="2400" dirty="0"/>
          </a:p>
          <a:p>
            <a:pPr algn="ctr" eaLnBrk="1" fontAlgn="auto" hangingPunct="1">
              <a:buFont typeface="Wingdings" panose="05000000000000000000" pitchFamily="2" charset="2"/>
              <a:buChar char="v"/>
              <a:defRPr/>
            </a:pPr>
            <a:r>
              <a:rPr lang="sl-SI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Preparation and planning</a:t>
            </a:r>
          </a:p>
          <a:p>
            <a:pPr algn="ctr" eaLnBrk="1" fontAlgn="auto" hangingPunct="1">
              <a:buFont typeface="Wingdings" panose="05000000000000000000" pitchFamily="2" charset="2"/>
              <a:buChar char="v"/>
              <a:defRPr/>
            </a:pPr>
            <a:r>
              <a:rPr lang="sl-SI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 of presentations</a:t>
            </a:r>
          </a:p>
          <a:p>
            <a:pPr algn="ctr" eaLnBrk="1" fontAlgn="auto" hangingPunct="1">
              <a:buFont typeface="Wingdings" panose="05000000000000000000" pitchFamily="2" charset="2"/>
              <a:buChar char="v"/>
              <a:defRPr/>
            </a:pPr>
            <a:r>
              <a:rPr lang="sl-SI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Visuals/equipment</a:t>
            </a:r>
          </a:p>
          <a:p>
            <a:pPr algn="ctr" eaLnBrk="1" fontAlgn="auto" hangingPunct="1">
              <a:buFont typeface="Wingdings" panose="05000000000000000000" pitchFamily="2" charset="2"/>
              <a:buChar char="v"/>
              <a:defRPr/>
            </a:pPr>
            <a:r>
              <a:rPr lang="sl-SI" sz="24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presentation itself. </a:t>
            </a:r>
          </a:p>
          <a:p>
            <a:pPr marL="0" indent="0" eaLnBrk="1" fontAlgn="auto" hangingPunct="1">
              <a:buNone/>
              <a:defRPr/>
            </a:pPr>
            <a:endParaRPr lang="sl-SI" sz="24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38" indent="-91438" eaLnBrk="1" fontAlgn="auto" hangingPunct="1">
              <a:buNone/>
              <a:defRPr/>
            </a:pPr>
            <a:r>
              <a:rPr lang="sl-SI" sz="2400" dirty="0"/>
              <a:t> </a:t>
            </a:r>
          </a:p>
          <a:p>
            <a:pPr marL="91438" indent="-91438" eaLnBrk="1" fontAlgn="auto" hangingPunct="1">
              <a:buNone/>
              <a:defRPr/>
            </a:pPr>
            <a:r>
              <a:rPr lang="sl-SI" sz="2400" dirty="0"/>
              <a:t>   </a:t>
            </a:r>
          </a:p>
        </p:txBody>
      </p:sp>
      <p:sp>
        <p:nvSpPr>
          <p:cNvPr id="15364" name="Line 4"/>
          <p:cNvSpPr>
            <a:spLocks noChangeShapeType="1"/>
          </p:cNvSpPr>
          <p:nvPr/>
        </p:nvSpPr>
        <p:spPr bwMode="auto">
          <a:xfrm>
            <a:off x="2133600" y="1711750"/>
            <a:ext cx="76962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914377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>
              <a:solidFill>
                <a:prstClr val="black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72879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550008-AE4B-4D53-A183-7802196BE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55"/>
            <a:ext cx="12192000" cy="68579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39349" y="1220755"/>
            <a:ext cx="11617291" cy="34985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780" indent="-812780" defTabSz="1219170" latinLnBrk="1">
              <a:defRPr/>
            </a:pPr>
            <a:r>
              <a:rPr lang="sl-SI" sz="2667" b="1" dirty="0">
                <a:solidFill>
                  <a:prstClr val="black"/>
                </a:solidFill>
                <a:latin typeface="Arial"/>
              </a:rPr>
              <a:t>When you plan your presentation you need to answer the following </a:t>
            </a:r>
            <a:r>
              <a:rPr lang="en-US" sz="2667" b="1" dirty="0">
                <a:solidFill>
                  <a:prstClr val="black"/>
                </a:solidFill>
                <a:latin typeface="Arial"/>
              </a:rPr>
              <a:t>    </a:t>
            </a:r>
            <a:r>
              <a:rPr lang="sl-SI" sz="2667" b="1" dirty="0">
                <a:solidFill>
                  <a:prstClr val="black"/>
                </a:solidFill>
                <a:latin typeface="Arial"/>
              </a:rPr>
              <a:t>question</a:t>
            </a:r>
            <a:r>
              <a:rPr lang="en-US" sz="2400" b="1" dirty="0">
                <a:solidFill>
                  <a:prstClr val="black"/>
                </a:solidFill>
                <a:latin typeface="Arial"/>
              </a:rPr>
              <a:t>s</a:t>
            </a:r>
            <a:r>
              <a:rPr lang="sl-SI" sz="2400" dirty="0">
                <a:solidFill>
                  <a:prstClr val="black"/>
                </a:solidFill>
                <a:latin typeface="Arial"/>
              </a:rPr>
              <a:t>:</a:t>
            </a:r>
            <a:endParaRPr lang="en-US" sz="2400" dirty="0">
              <a:solidFill>
                <a:prstClr val="black"/>
              </a:solidFill>
              <a:latin typeface="Arial"/>
            </a:endParaRPr>
          </a:p>
          <a:p>
            <a:pPr marL="812780" indent="-812780" defTabSz="1219170" latinLnBrk="1">
              <a:defRPr/>
            </a:pPr>
            <a:endParaRPr lang="sl-SI" sz="2400" dirty="0">
              <a:solidFill>
                <a:prstClr val="black"/>
              </a:solidFill>
              <a:latin typeface="Arial"/>
            </a:endParaRPr>
          </a:p>
          <a:p>
            <a:pPr marL="812780" indent="-812780" defTabSz="1219170" latinLnBrk="1">
              <a:buFontTx/>
              <a:buAutoNum type="arabicPeriod"/>
              <a:defRPr/>
            </a:pPr>
            <a:r>
              <a:rPr lang="sl-SI" sz="2400" dirty="0">
                <a:solidFill>
                  <a:srgbClr val="CC0000"/>
                </a:solidFill>
                <a:latin typeface="Arial"/>
              </a:rPr>
              <a:t>Who is my audience</a:t>
            </a:r>
            <a:r>
              <a:rPr lang="sl-SI" sz="2400" dirty="0">
                <a:solidFill>
                  <a:prstClr val="black"/>
                </a:solidFill>
                <a:latin typeface="Arial"/>
              </a:rPr>
              <a:t> (how much do they know about my topic?)</a:t>
            </a:r>
          </a:p>
          <a:p>
            <a:pPr marL="812780" indent="-812780" defTabSz="1219170" latinLnBrk="1">
              <a:buFontTx/>
              <a:buAutoNum type="arabicPeriod"/>
              <a:defRPr/>
            </a:pPr>
            <a:r>
              <a:rPr lang="sl-SI" sz="2400" dirty="0">
                <a:solidFill>
                  <a:srgbClr val="CC0000"/>
                </a:solidFill>
                <a:latin typeface="Arial"/>
              </a:rPr>
              <a:t>How am I going to organise my topic?</a:t>
            </a:r>
            <a:r>
              <a:rPr lang="sl-SI" sz="2400" dirty="0">
                <a:solidFill>
                  <a:prstClr val="black"/>
                </a:solidFill>
                <a:latin typeface="Arial"/>
              </a:rPr>
              <a:t> (it needs to tell a story)</a:t>
            </a:r>
          </a:p>
          <a:p>
            <a:pPr marL="812780" indent="-812780" defTabSz="1219170" latinLnBrk="1">
              <a:buFontTx/>
              <a:buAutoNum type="arabicPeriod"/>
              <a:defRPr/>
            </a:pPr>
            <a:r>
              <a:rPr lang="sl-SI" sz="2400" dirty="0">
                <a:solidFill>
                  <a:prstClr val="black"/>
                </a:solidFill>
                <a:latin typeface="Arial"/>
              </a:rPr>
              <a:t> </a:t>
            </a:r>
            <a:r>
              <a:rPr lang="sl-SI" sz="2400" dirty="0">
                <a:solidFill>
                  <a:srgbClr val="CC0000"/>
                </a:solidFill>
                <a:latin typeface="Arial"/>
              </a:rPr>
              <a:t>How long should my presentation be?</a:t>
            </a:r>
            <a:r>
              <a:rPr lang="sl-SI" sz="2400" dirty="0">
                <a:solidFill>
                  <a:prstClr val="black"/>
                </a:solidFill>
                <a:latin typeface="Arial"/>
              </a:rPr>
              <a:t> (you will have time limits and you need to say everything within that limit)</a:t>
            </a:r>
          </a:p>
          <a:p>
            <a:pPr marL="812780" indent="-812780" defTabSz="1219170" latinLnBrk="1">
              <a:buFontTx/>
              <a:buAutoNum type="arabicPeriod"/>
              <a:defRPr/>
            </a:pPr>
            <a:r>
              <a:rPr lang="sl-SI" sz="2400" dirty="0">
                <a:solidFill>
                  <a:prstClr val="black"/>
                </a:solidFill>
                <a:latin typeface="Arial"/>
              </a:rPr>
              <a:t> </a:t>
            </a:r>
            <a:r>
              <a:rPr lang="sl-SI" sz="2400" dirty="0">
                <a:solidFill>
                  <a:srgbClr val="CC0000"/>
                </a:solidFill>
                <a:latin typeface="Arial"/>
              </a:rPr>
              <a:t>What visual support shall I use?</a:t>
            </a:r>
            <a:r>
              <a:rPr lang="sl-SI" sz="2400" dirty="0">
                <a:solidFill>
                  <a:prstClr val="black"/>
                </a:solidFill>
                <a:latin typeface="Arial"/>
              </a:rPr>
              <a:t> (PowerPoint, transparencies, models, </a:t>
            </a:r>
            <a:r>
              <a:rPr lang="en-US" sz="2400" dirty="0">
                <a:solidFill>
                  <a:prstClr val="black"/>
                </a:solidFill>
                <a:latin typeface="Arial"/>
              </a:rPr>
              <a:t>           </a:t>
            </a:r>
            <a:r>
              <a:rPr lang="sl-SI" sz="2400" dirty="0">
                <a:solidFill>
                  <a:prstClr val="black"/>
                </a:solidFill>
                <a:latin typeface="Arial"/>
              </a:rPr>
              <a:t>objects...?)</a:t>
            </a:r>
          </a:p>
        </p:txBody>
      </p:sp>
    </p:spTree>
    <p:extLst>
      <p:ext uri="{BB962C8B-B14F-4D97-AF65-F5344CB8AC3E}">
        <p14:creationId xmlns:p14="http://schemas.microsoft.com/office/powerpoint/2010/main" val="2145379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F0AF7F6-2336-40BA-813F-4C1BE368A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CB6100-DFC9-400F-BF0A-C9DEF3D2FB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1991" y="904459"/>
            <a:ext cx="8488018" cy="504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5197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BA86A6-8380-4BFA-8ED9-BFD38A8075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3D7F97-720E-43EE-A066-DA6602524B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27766"/>
            <a:ext cx="9144000" cy="925789"/>
          </a:xfrm>
        </p:spPr>
        <p:txBody>
          <a:bodyPr>
            <a:normAutofit/>
          </a:bodyPr>
          <a:lstStyle/>
          <a:p>
            <a:r>
              <a:rPr lang="en-US" sz="4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1/6/6 RULE AND 10/20/30 RULE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1F548F-9BEF-4F03-91B4-B0A7B1C74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714546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# 5.4</a:t>
            </a:r>
          </a:p>
        </p:txBody>
      </p:sp>
    </p:spTree>
    <p:extLst>
      <p:ext uri="{BB962C8B-B14F-4D97-AF65-F5344CB8AC3E}">
        <p14:creationId xmlns:p14="http://schemas.microsoft.com/office/powerpoint/2010/main" val="2440699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0EB31A-126A-4E0D-8D16-B753780FB5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AutoShape 2" descr="PowerPoint Math: The 1-6-6 Rule - Manner of speaking">
            <a:extLst>
              <a:ext uri="{FF2B5EF4-FFF2-40B4-BE49-F238E27FC236}">
                <a16:creationId xmlns:a16="http://schemas.microsoft.com/office/drawing/2014/main" id="{428F2298-2570-499D-AC47-12281E4D3BF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D79054-50F9-429A-A0E0-16228DE456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5" t="17225" r="2893" b="5357"/>
          <a:stretch/>
        </p:blipFill>
        <p:spPr>
          <a:xfrm>
            <a:off x="1358348" y="2024268"/>
            <a:ext cx="7017026" cy="344888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8D839-5EDB-47BA-BD5B-E4DED25B9A56}"/>
              </a:ext>
            </a:extLst>
          </p:cNvPr>
          <p:cNvSpPr/>
          <p:nvPr/>
        </p:nvSpPr>
        <p:spPr>
          <a:xfrm>
            <a:off x="721577" y="1241984"/>
            <a:ext cx="621516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u="sng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1/6/6 RULE IN PRESENTATION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955858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C21CCA-CB07-4CCB-833C-BB0CAC754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0F66F19-B094-48FA-A07D-14B288B00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530" y="2037521"/>
            <a:ext cx="10296939" cy="355489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F09245D-81DC-41C3-BBC7-56E3A28D4DDF}"/>
              </a:ext>
            </a:extLst>
          </p:cNvPr>
          <p:cNvSpPr/>
          <p:nvPr/>
        </p:nvSpPr>
        <p:spPr>
          <a:xfrm>
            <a:off x="554446" y="1029949"/>
            <a:ext cx="765241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>
                <a:solidFill>
                  <a:prstClr val="black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10/20/30 RULE OF PRESENTATION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50442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B2210CB-CBBD-4AE3-B3F4-B49005F81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8E2420-285E-42CF-BC8E-843F95E38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901148"/>
            <a:ext cx="9144000" cy="519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889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E6E5ED-1453-42E1-8EDB-0128CC6513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1BD6589-49DB-4180-81DF-EC0606A8EB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MISCONCEPTIONS ABOUT PRESENTATION SKILLS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38CA1-6EE9-40FF-8C5D-77B6467FA2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08056"/>
            <a:ext cx="9144000" cy="1655762"/>
          </a:xfrm>
        </p:spPr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# 5.1</a:t>
            </a:r>
          </a:p>
        </p:txBody>
      </p:sp>
    </p:spTree>
    <p:extLst>
      <p:ext uri="{BB962C8B-B14F-4D97-AF65-F5344CB8AC3E}">
        <p14:creationId xmlns:p14="http://schemas.microsoft.com/office/powerpoint/2010/main" val="131078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C2D80DA-4B8C-4AE3-9FEA-8DE3549428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4104C7B-6E1E-492F-942A-C3B159EF04CC}"/>
              </a:ext>
            </a:extLst>
          </p:cNvPr>
          <p:cNvSpPr/>
          <p:nvPr/>
        </p:nvSpPr>
        <p:spPr>
          <a:xfrm>
            <a:off x="927652" y="711910"/>
            <a:ext cx="93295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sl-SI" altLang="en-US" sz="28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PRESENTATIONS SKILLS ARE IMPORTANT IN GENERAL</a:t>
            </a:r>
            <a:br>
              <a:rPr kumimoji="0" lang="en-US" altLang="en-US" sz="2800" b="1" i="0" u="sng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sz="2000" b="1" i="0" u="sng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uLnTx/>
              <a:uFillTx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8AB1C08-7CDF-4966-B9BC-684006AE9E0F}"/>
              </a:ext>
            </a:extLst>
          </p:cNvPr>
          <p:cNvSpPr/>
          <p:nvPr/>
        </p:nvSpPr>
        <p:spPr>
          <a:xfrm>
            <a:off x="927651" y="1588701"/>
            <a:ext cx="10336697" cy="43194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4788" lvl="0" indent="-204788" algn="just" latinLnBrk="1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</a:pPr>
            <a:r>
              <a:rPr lang="sl-SI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Presentations can have different objectives: </a:t>
            </a:r>
            <a:endParaRPr lang="en-US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sl-SI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inform,</a:t>
            </a:r>
            <a:endParaRPr lang="en-US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sl-SI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sell something, </a:t>
            </a:r>
            <a:endParaRPr lang="en-US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sl-SI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persuade someone, </a:t>
            </a:r>
            <a:endParaRPr lang="en-US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 latinLnBrk="1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sl-SI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 to train people. </a:t>
            </a:r>
            <a:endParaRPr lang="en-US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4788" lvl="0" indent="-204788" algn="just" latinLnBrk="1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</a:pPr>
            <a:r>
              <a:rPr lang="sl-SI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Academic presentations are </a:t>
            </a:r>
            <a:r>
              <a:rPr lang="en-US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mostly</a:t>
            </a:r>
            <a:r>
              <a:rPr lang="sl-SI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meant for informing and training.</a:t>
            </a:r>
            <a:endParaRPr lang="en-US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4788" lvl="0" indent="-204788" algn="just" latinLnBrk="1">
              <a:lnSpc>
                <a:spcPct val="220000"/>
              </a:lnSpc>
              <a:spcBef>
                <a:spcPct val="20000"/>
              </a:spcBef>
              <a:spcAft>
                <a:spcPct val="0"/>
              </a:spcAft>
            </a:pPr>
            <a:r>
              <a:rPr lang="sl-SI" altLang="en-US" sz="24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irritates people most during presentations? </a:t>
            </a:r>
            <a:endParaRPr lang="sl-SI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980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22AE448-C9A3-445D-9465-446A9A129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9271D0B-8083-42EC-9918-621132C19356}"/>
              </a:ext>
            </a:extLst>
          </p:cNvPr>
          <p:cNvSpPr/>
          <p:nvPr/>
        </p:nvSpPr>
        <p:spPr>
          <a:xfrm>
            <a:off x="848139" y="1305342"/>
            <a:ext cx="8295861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/>
            <a:r>
              <a:rPr lang="en-GB" altLang="en-US" sz="28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what irritates people while presentation:</a:t>
            </a:r>
          </a:p>
          <a:p>
            <a:pPr lvl="0" latinLnBrk="1"/>
            <a:endParaRPr lang="en-GB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latinLnBrk="1">
              <a:buFont typeface="Wingdings" panose="05000000000000000000" pitchFamily="2" charset="2"/>
              <a:buChar char="§"/>
            </a:pPr>
            <a:r>
              <a:rPr lang="en-GB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speaker was nervous</a:t>
            </a:r>
          </a:p>
          <a:p>
            <a:pPr marL="285750" lvl="0" indent="-285750" latinLnBrk="1">
              <a:buFont typeface="Wingdings" panose="05000000000000000000" pitchFamily="2" charset="2"/>
              <a:buChar char="§"/>
            </a:pPr>
            <a:r>
              <a:rPr lang="en-GB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speaker was disorganised</a:t>
            </a:r>
          </a:p>
          <a:p>
            <a:pPr marL="285750" lvl="0" indent="-285750" latinLnBrk="1">
              <a:buFont typeface="Wingdings" panose="05000000000000000000" pitchFamily="2" charset="2"/>
              <a:buChar char="§"/>
            </a:pPr>
            <a:r>
              <a:rPr lang="en-GB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speaker never looked at me</a:t>
            </a:r>
          </a:p>
          <a:p>
            <a:pPr marL="285750" lvl="0" indent="-285750" latinLnBrk="1">
              <a:buFont typeface="Wingdings" panose="05000000000000000000" pitchFamily="2" charset="2"/>
              <a:buChar char="§"/>
            </a:pPr>
            <a:r>
              <a:rPr lang="en-GB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speaker had bad accent</a:t>
            </a:r>
          </a:p>
          <a:p>
            <a:pPr marL="285750" lvl="0" indent="-285750" latinLnBrk="1">
              <a:buFont typeface="Wingdings" panose="05000000000000000000" pitchFamily="2" charset="2"/>
              <a:buChar char="§"/>
            </a:pPr>
            <a:r>
              <a:rPr lang="en-GB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speaker did not sound enthusiastic</a:t>
            </a:r>
          </a:p>
          <a:p>
            <a:pPr marL="285750" lvl="0" indent="-285750" latinLnBrk="1">
              <a:buFont typeface="Wingdings" panose="05000000000000000000" pitchFamily="2" charset="2"/>
              <a:buChar char="§"/>
            </a:pPr>
            <a:r>
              <a:rPr lang="en-GB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speaker was monotonous</a:t>
            </a:r>
          </a:p>
          <a:p>
            <a:pPr marL="285750" lvl="0" indent="-285750" latinLnBrk="1">
              <a:buFont typeface="Wingdings" panose="05000000000000000000" pitchFamily="2" charset="2"/>
              <a:buChar char="§"/>
            </a:pPr>
            <a:r>
              <a:rPr lang="en-GB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visual</a:t>
            </a:r>
            <a:r>
              <a:rPr lang="sl-SI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GB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were bad</a:t>
            </a:r>
          </a:p>
          <a:p>
            <a:pPr marL="285750" lvl="0" indent="-285750" latinLnBrk="1">
              <a:buFont typeface="Wingdings" panose="05000000000000000000" pitchFamily="2" charset="2"/>
              <a:buChar char="§"/>
            </a:pPr>
            <a:r>
              <a:rPr lang="en-GB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 was irritated by his/her clothing</a:t>
            </a:r>
          </a:p>
          <a:p>
            <a:pPr marL="285750" lvl="0" indent="-285750" latinLnBrk="1">
              <a:buFont typeface="Wingdings" panose="05000000000000000000" pitchFamily="2" charset="2"/>
              <a:buChar char="§"/>
            </a:pPr>
            <a:r>
              <a:rPr lang="en-GB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speaker was speaking too softly</a:t>
            </a:r>
          </a:p>
          <a:p>
            <a:pPr marL="285750" lvl="0" indent="-285750" latinLnBrk="1">
              <a:buFont typeface="Wingdings" panose="05000000000000000000" pitchFamily="2" charset="2"/>
              <a:buChar char="§"/>
            </a:pPr>
            <a:r>
              <a:rPr lang="en-GB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the speech was confused; I didn’t know what </a:t>
            </a:r>
          </a:p>
          <a:p>
            <a:pPr marL="285750" lvl="0" indent="-285750" latinLnBrk="1">
              <a:buFont typeface="Wingdings" panose="05000000000000000000" pitchFamily="2" charset="2"/>
              <a:buChar char="§"/>
            </a:pPr>
            <a:r>
              <a:rPr lang="en-GB" alt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he/she was trying to tell me</a:t>
            </a:r>
          </a:p>
        </p:txBody>
      </p:sp>
    </p:spTree>
    <p:extLst>
      <p:ext uri="{BB962C8B-B14F-4D97-AF65-F5344CB8AC3E}">
        <p14:creationId xmlns:p14="http://schemas.microsoft.com/office/powerpoint/2010/main" val="40162202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20C52C-FB0A-485C-94FA-3E3D10B84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1F801DF-D146-4FD2-B9CF-122764ADEF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7947" y="3431302"/>
            <a:ext cx="6096000" cy="267492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67DC4F-0DE9-43E2-AB86-38AD61E0F9B3}"/>
              </a:ext>
            </a:extLst>
          </p:cNvPr>
          <p:cNvSpPr/>
          <p:nvPr/>
        </p:nvSpPr>
        <p:spPr>
          <a:xfrm>
            <a:off x="1073426" y="1627568"/>
            <a:ext cx="82933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MISCONCEPTIONS ABOUT PRESENTATION </a:t>
            </a:r>
            <a:endParaRPr lang="en-US" sz="24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D3A90B-4BCB-4E6C-B3AA-94F01E700440}"/>
              </a:ext>
            </a:extLst>
          </p:cNvPr>
          <p:cNvSpPr/>
          <p:nvPr/>
        </p:nvSpPr>
        <p:spPr>
          <a:xfrm>
            <a:off x="1073426" y="2474891"/>
            <a:ext cx="6096000" cy="1908215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fontAlgn="base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public speakers are born.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must use PowerPoint.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a boring topic, there’s nothing I can do about it.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Everyone hates public speaking.</a:t>
            </a:r>
          </a:p>
          <a:p>
            <a:pPr marL="457200" indent="-457200" fontAlgn="base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must start my presentation with a joke.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7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6E9077-880F-4F04-8B55-B22A49C796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721806-4A2D-452C-8BE4-11627F53E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33599"/>
            <a:ext cx="9144000" cy="1376363"/>
          </a:xfrm>
        </p:spPr>
        <p:txBody>
          <a:bodyPr>
            <a:norm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 OF EFFECTIVE PRESENTATIONS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18F2E4-B2F9-4388-82F4-C5B921C6FD6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 # 5.2</a:t>
            </a:r>
          </a:p>
        </p:txBody>
      </p:sp>
    </p:spTree>
    <p:extLst>
      <p:ext uri="{BB962C8B-B14F-4D97-AF65-F5344CB8AC3E}">
        <p14:creationId xmlns:p14="http://schemas.microsoft.com/office/powerpoint/2010/main" val="2202877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3026D4A-2637-4AB7-A9B3-558DAA73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27B79E8-FE7B-4A56-AD6B-E0652F41090E}"/>
              </a:ext>
            </a:extLst>
          </p:cNvPr>
          <p:cNvSpPr/>
          <p:nvPr/>
        </p:nvSpPr>
        <p:spPr>
          <a:xfrm>
            <a:off x="2622869" y="1240267"/>
            <a:ext cx="6946261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sl-SI" altLang="en-US" sz="2700" b="1" u="sng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PLAN YOU PRESENTATION CAREFULLY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79413C-433E-48C4-849F-DB73F5BB36E9}"/>
              </a:ext>
            </a:extLst>
          </p:cNvPr>
          <p:cNvSpPr/>
          <p:nvPr/>
        </p:nvSpPr>
        <p:spPr>
          <a:xfrm>
            <a:off x="3947820" y="1902000"/>
            <a:ext cx="4495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latinLnBrk="1"/>
            <a:r>
              <a:rPr lang="sl-SI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the basic </a:t>
            </a:r>
            <a:r>
              <a:rPr lang="en-GB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structure </a:t>
            </a:r>
            <a:r>
              <a:rPr lang="sl-SI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a</a:t>
            </a:r>
            <a:r>
              <a:rPr lang="en-GB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talk</a:t>
            </a:r>
            <a:r>
              <a:rPr lang="sl-SI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GB" alt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6C69C7-D922-4C96-B630-06537CE4F0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778" y="2517568"/>
            <a:ext cx="3438442" cy="182286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723030F-8836-449F-BE1F-DDA7AA2250D7}"/>
              </a:ext>
            </a:extLst>
          </p:cNvPr>
          <p:cNvSpPr/>
          <p:nvPr/>
        </p:nvSpPr>
        <p:spPr>
          <a:xfrm>
            <a:off x="1921564" y="4455444"/>
            <a:ext cx="85476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latinLnBrk="1">
              <a:defRPr/>
            </a:pPr>
            <a:r>
              <a:rPr lang="sl-SI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means that you need to plan every part carefully. </a:t>
            </a:r>
          </a:p>
          <a:p>
            <a:pPr lvl="0" algn="ctr" latinLnBrk="1">
              <a:defRPr/>
            </a:pPr>
            <a:r>
              <a:rPr lang="sl-SI" altLang="en-US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Your presentation must tell a story. At this stage you are like a </a:t>
            </a:r>
            <a:endParaRPr lang="en-US" altLang="en-US" sz="2400" b="1" i="1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ctr" latinLnBrk="1">
              <a:defRPr/>
            </a:pPr>
            <a:r>
              <a:rPr lang="en-US" altLang="en-US" sz="2400" b="1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sl-SI" altLang="en-US" sz="2400" b="1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reen-writer, someone who is writing a play.</a:t>
            </a:r>
          </a:p>
        </p:txBody>
      </p:sp>
    </p:spTree>
    <p:extLst>
      <p:ext uri="{BB962C8B-B14F-4D97-AF65-F5344CB8AC3E}">
        <p14:creationId xmlns:p14="http://schemas.microsoft.com/office/powerpoint/2010/main" val="91042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2F4D631-F17C-489B-B368-39AF631B9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4497194" y="782243"/>
            <a:ext cx="241021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219170" latinLnBrk="1"/>
            <a:r>
              <a:rPr lang="en-GB" altLang="en-US" sz="3200" b="1" dirty="0">
                <a:solidFill>
                  <a:prstClr val="black"/>
                </a:solidFill>
              </a:rPr>
              <a:t>Introduction</a:t>
            </a:r>
            <a:endParaRPr lang="en-GB" altLang="en-US" sz="3200" dirty="0">
              <a:solidFill>
                <a:prstClr val="black"/>
              </a:solidFill>
            </a:endParaRPr>
          </a:p>
        </p:txBody>
      </p:sp>
      <p:sp>
        <p:nvSpPr>
          <p:cNvPr id="18435" name="Line 3"/>
          <p:cNvSpPr>
            <a:spLocks noChangeShapeType="1"/>
          </p:cNvSpPr>
          <p:nvPr/>
        </p:nvSpPr>
        <p:spPr bwMode="auto">
          <a:xfrm>
            <a:off x="2133600" y="1524000"/>
            <a:ext cx="7696200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defTabSz="1219170" latinLnBrk="1"/>
            <a:endParaRPr lang="en-US">
              <a:solidFill>
                <a:prstClr val="black"/>
              </a:solidFill>
              <a:latin typeface="Arial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362201" y="1676400"/>
            <a:ext cx="7531614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defTabSz="1219170" latinLnBrk="1"/>
            <a:r>
              <a:rPr lang="sl-SI" altLang="en-US" b="1" dirty="0">
                <a:solidFill>
                  <a:prstClr val="black"/>
                </a:solidFill>
              </a:rPr>
              <a:t>Introduction is probably the most important part. The</a:t>
            </a:r>
          </a:p>
          <a:p>
            <a:pPr defTabSz="1219170" latinLnBrk="1"/>
            <a:r>
              <a:rPr lang="sl-SI" altLang="en-US" b="1" dirty="0">
                <a:solidFill>
                  <a:prstClr val="black"/>
                </a:solidFill>
              </a:rPr>
              <a:t>Purpose of the introduction is “to tell </a:t>
            </a:r>
            <a:r>
              <a:rPr lang="en-GB" altLang="en-US" b="1" dirty="0">
                <a:solidFill>
                  <a:prstClr val="black"/>
                </a:solidFill>
              </a:rPr>
              <a:t>the audience what </a:t>
            </a:r>
            <a:endParaRPr lang="sl-SI" altLang="en-US" b="1" dirty="0">
              <a:solidFill>
                <a:prstClr val="black"/>
              </a:solidFill>
            </a:endParaRPr>
          </a:p>
          <a:p>
            <a:pPr defTabSz="1219170" latinLnBrk="1"/>
            <a:r>
              <a:rPr lang="en-GB" altLang="en-US" b="1" dirty="0">
                <a:solidFill>
                  <a:prstClr val="black"/>
                </a:solidFill>
              </a:rPr>
              <a:t>you are going to tell them”</a:t>
            </a:r>
            <a:r>
              <a:rPr lang="sl-SI" altLang="en-US" b="1" dirty="0">
                <a:solidFill>
                  <a:prstClr val="black"/>
                </a:solidFill>
              </a:rPr>
              <a:t>. You should remember that there  </a:t>
            </a:r>
          </a:p>
          <a:p>
            <a:pPr defTabSz="1219170" latinLnBrk="1"/>
            <a:r>
              <a:rPr lang="en-GB" altLang="en-US" b="1" dirty="0">
                <a:solidFill>
                  <a:prstClr val="black"/>
                </a:solidFill>
              </a:rPr>
              <a:t>is no second chance for a first bad impression</a:t>
            </a:r>
            <a:r>
              <a:rPr lang="sl-SI" altLang="en-US" b="1" dirty="0">
                <a:solidFill>
                  <a:prstClr val="black"/>
                </a:solidFill>
              </a:rPr>
              <a:t>. If you start off badly</a:t>
            </a:r>
          </a:p>
          <a:p>
            <a:pPr defTabSz="1219170" latinLnBrk="1"/>
            <a:r>
              <a:rPr lang="sl-SI" altLang="en-US" b="1" dirty="0">
                <a:solidFill>
                  <a:prstClr val="black"/>
                </a:solidFill>
              </a:rPr>
              <a:t>you will spoil everything.</a:t>
            </a:r>
          </a:p>
          <a:p>
            <a:pPr defTabSz="1219170" latinLnBrk="1"/>
            <a:r>
              <a:rPr lang="sl-SI" altLang="en-US" b="1" dirty="0">
                <a:solidFill>
                  <a:prstClr val="black"/>
                </a:solidFill>
              </a:rPr>
              <a:t>During the introduction you need to achieve the following aims:</a:t>
            </a:r>
            <a:endParaRPr lang="en-GB" altLang="en-US" b="1" dirty="0">
              <a:solidFill>
                <a:prstClr val="black"/>
              </a:solidFill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4267200" y="3886201"/>
            <a:ext cx="2870200" cy="2123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defTabSz="1219170" latinLnBrk="1"/>
            <a:r>
              <a:rPr lang="en-GB" altLang="en-US" sz="2400">
                <a:solidFill>
                  <a:prstClr val="black"/>
                </a:solidFill>
              </a:rPr>
              <a:t>Gain </a:t>
            </a:r>
            <a:r>
              <a:rPr lang="en-GB" altLang="en-US" sz="3600">
                <a:solidFill>
                  <a:srgbClr val="FF0000"/>
                </a:solidFill>
              </a:rPr>
              <a:t>A</a:t>
            </a:r>
            <a:r>
              <a:rPr lang="en-GB" altLang="en-US" sz="2400">
                <a:solidFill>
                  <a:prstClr val="black"/>
                </a:solidFill>
              </a:rPr>
              <a:t>ttention</a:t>
            </a:r>
          </a:p>
          <a:p>
            <a:pPr algn="ctr" defTabSz="1219170" latinLnBrk="1"/>
            <a:r>
              <a:rPr lang="en-GB" altLang="en-US" sz="2400">
                <a:solidFill>
                  <a:prstClr val="black"/>
                </a:solidFill>
              </a:rPr>
              <a:t>attract </a:t>
            </a:r>
            <a:r>
              <a:rPr lang="en-GB" altLang="en-US" sz="3200">
                <a:solidFill>
                  <a:srgbClr val="FF0000"/>
                </a:solidFill>
              </a:rPr>
              <a:t>I</a:t>
            </a:r>
            <a:r>
              <a:rPr lang="en-GB" altLang="en-US" sz="2400">
                <a:solidFill>
                  <a:prstClr val="black"/>
                </a:solidFill>
              </a:rPr>
              <a:t>nterest</a:t>
            </a:r>
          </a:p>
          <a:p>
            <a:pPr algn="ctr" defTabSz="1219170" latinLnBrk="1"/>
            <a:r>
              <a:rPr lang="en-GB" altLang="en-US" sz="2400">
                <a:solidFill>
                  <a:prstClr val="black"/>
                </a:solidFill>
              </a:rPr>
              <a:t>create </a:t>
            </a:r>
            <a:r>
              <a:rPr lang="en-GB" altLang="en-US" sz="3200">
                <a:solidFill>
                  <a:srgbClr val="FF0000"/>
                </a:solidFill>
              </a:rPr>
              <a:t>D</a:t>
            </a:r>
            <a:r>
              <a:rPr lang="en-GB" altLang="en-US" sz="2400">
                <a:solidFill>
                  <a:prstClr val="black"/>
                </a:solidFill>
              </a:rPr>
              <a:t>esire</a:t>
            </a:r>
          </a:p>
          <a:p>
            <a:pPr algn="ctr" defTabSz="1219170" latinLnBrk="1"/>
            <a:r>
              <a:rPr lang="en-GB" altLang="en-US" sz="2400">
                <a:solidFill>
                  <a:prstClr val="black"/>
                </a:solidFill>
              </a:rPr>
              <a:t>stimulate </a:t>
            </a:r>
            <a:r>
              <a:rPr lang="en-GB" altLang="en-US" sz="3200">
                <a:solidFill>
                  <a:srgbClr val="FF0000"/>
                </a:solidFill>
              </a:rPr>
              <a:t>A</a:t>
            </a:r>
            <a:r>
              <a:rPr lang="en-GB" altLang="en-US" sz="2400">
                <a:solidFill>
                  <a:prstClr val="black"/>
                </a:solidFill>
              </a:rPr>
              <a:t>ction</a:t>
            </a:r>
          </a:p>
        </p:txBody>
      </p:sp>
    </p:spTree>
    <p:extLst>
      <p:ext uri="{BB962C8B-B14F-4D97-AF65-F5344CB8AC3E}">
        <p14:creationId xmlns:p14="http://schemas.microsoft.com/office/powerpoint/2010/main" val="171606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73" grpId="0" autoUpdateAnimBg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1160</Words>
  <Application>Microsoft Office PowerPoint</Application>
  <PresentationFormat>Widescreen</PresentationFormat>
  <Paragraphs>125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Wingdings</vt:lpstr>
      <vt:lpstr>Office Theme</vt:lpstr>
      <vt:lpstr>Section Break Slide Master</vt:lpstr>
      <vt:lpstr>Clip</vt:lpstr>
      <vt:lpstr>PRESENTATION SKILLS</vt:lpstr>
      <vt:lpstr>PowerPoint Presentation</vt:lpstr>
      <vt:lpstr>MISCONCEPTIONS ABOUT PRESENTATION SKILLS</vt:lpstr>
      <vt:lpstr>PowerPoint Presentation</vt:lpstr>
      <vt:lpstr>PowerPoint Presentation</vt:lpstr>
      <vt:lpstr>PowerPoint Presentation</vt:lpstr>
      <vt:lpstr>TECHNIQUES OF EFFECTIVE PRESENTATIONS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TO HANDLE DIFFICULT QUESTIONS</vt:lpstr>
      <vt:lpstr>Different aspects</vt:lpstr>
      <vt:lpstr>PowerPoint Presentation</vt:lpstr>
      <vt:lpstr>PowerPoint Presentation</vt:lpstr>
      <vt:lpstr>1/6/6 RULE AND 10/20/30 RULE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ayesha munir</dc:creator>
  <cp:lastModifiedBy>ayesha munir</cp:lastModifiedBy>
  <cp:revision>18</cp:revision>
  <dcterms:created xsi:type="dcterms:W3CDTF">2020-06-19T05:16:28Z</dcterms:created>
  <dcterms:modified xsi:type="dcterms:W3CDTF">2020-06-20T05:54:26Z</dcterms:modified>
</cp:coreProperties>
</file>