
<file path=[Content_Types].xml><?xml version="1.0" encoding="utf-8"?>
<Types xmlns="http://schemas.openxmlformats.org/package/2006/content-types">
  <Default Extension="emf" ContentType="image/x-emf"/>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23"/>
  </p:notesMasterIdLst>
  <p:sldIdLst>
    <p:sldId id="256" r:id="rId4"/>
    <p:sldId id="262" r:id="rId5"/>
    <p:sldId id="280" r:id="rId6"/>
    <p:sldId id="263" r:id="rId7"/>
    <p:sldId id="264" r:id="rId8"/>
    <p:sldId id="265" r:id="rId9"/>
    <p:sldId id="266" r:id="rId10"/>
    <p:sldId id="267" r:id="rId11"/>
    <p:sldId id="268" r:id="rId12"/>
    <p:sldId id="269" r:id="rId13"/>
    <p:sldId id="270" r:id="rId14"/>
    <p:sldId id="271" r:id="rId15"/>
    <p:sldId id="272" r:id="rId16"/>
    <p:sldId id="285" r:id="rId17"/>
    <p:sldId id="283" r:id="rId18"/>
    <p:sldId id="286" r:id="rId19"/>
    <p:sldId id="287" r:id="rId20"/>
    <p:sldId id="284" r:id="rId21"/>
    <p:sldId id="282" r:id="rId2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7" autoAdjust="0"/>
    <p:restoredTop sz="96595" autoAdjust="0"/>
  </p:normalViewPr>
  <p:slideViewPr>
    <p:cSldViewPr>
      <p:cViewPr varScale="1">
        <p:scale>
          <a:sx n="90" d="100"/>
          <a:sy n="90" d="100"/>
        </p:scale>
        <p:origin x="564" y="7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42F62-A932-4D1B-96A5-0A7E0D4AE6EE}" type="datetimeFigureOut">
              <a:rPr lang="en-US" smtClean="0"/>
              <a:pPr/>
              <a:t>10/10/2024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EE4830-55D3-4380-A819-9B187C3BC8B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2709F8-BCCC-4281-822D-51B7634F94E1}" type="slidenum">
              <a:rPr lang="en-US"/>
              <a:pPr/>
              <a:t>4</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C51392-C323-4151-87FD-AB6C5F56744C}" type="slidenum">
              <a:rPr lang="en-US"/>
              <a:pPr/>
              <a:t>13</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C51392-C323-4151-87FD-AB6C5F56744C}" type="slidenum">
              <a:rPr lang="en-US"/>
              <a:pPr/>
              <a:t>14</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1902854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C51392-C323-4151-87FD-AB6C5F56744C}" type="slidenum">
              <a:rPr lang="en-US"/>
              <a:pPr/>
              <a:t>15</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307093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C51392-C323-4151-87FD-AB6C5F56744C}" type="slidenum">
              <a:rPr lang="en-US"/>
              <a:pPr/>
              <a:t>16</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3499470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C51392-C323-4151-87FD-AB6C5F56744C}" type="slidenum">
              <a:rPr lang="en-US"/>
              <a:pPr/>
              <a:t>17</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12152247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C51392-C323-4151-87FD-AB6C5F56744C}" type="slidenum">
              <a:rPr lang="en-US"/>
              <a:pPr/>
              <a:t>18</a:t>
            </a:fld>
            <a:endParaRPr lang="en-US"/>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endParaRPr lang="en-GB"/>
          </a:p>
        </p:txBody>
      </p:sp>
    </p:spTree>
    <p:extLst>
      <p:ext uri="{BB962C8B-B14F-4D97-AF65-F5344CB8AC3E}">
        <p14:creationId xmlns:p14="http://schemas.microsoft.com/office/powerpoint/2010/main" val="2067169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EFBA82-6DDF-4711-8A5F-877B634B26F3}" type="slidenum">
              <a:rPr lang="en-US"/>
              <a:pPr/>
              <a:t>5</a:t>
            </a:fld>
            <a:endParaRPr lang="en-US"/>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9F55C7-EA50-4716-BCC9-7881F6CA67E1}" type="slidenum">
              <a:rPr lang="en-US"/>
              <a:pPr/>
              <a:t>6</a:t>
            </a:fld>
            <a:endParaRPr 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0852121-6554-4B57-8C9F-1C6CAF38F131}" type="slidenum">
              <a:rPr lang="en-US"/>
              <a:pPr/>
              <a:t>7</a:t>
            </a:fld>
            <a:endParaRPr lang="en-US"/>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882CFD-5FB0-41C8-A292-A13CD1410907}" type="slidenum">
              <a:rPr lang="en-US"/>
              <a:pPr/>
              <a:t>8</a:t>
            </a:fld>
            <a:endParaRPr 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238C2D-70EB-4621-A941-8F85B2D94DA8}" type="slidenum">
              <a:rPr lang="en-US"/>
              <a:pPr/>
              <a:t>9</a:t>
            </a:fld>
            <a:endParaRPr lang="en-US"/>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434EF7-C972-459B-83E9-DA509D071564}" type="slidenum">
              <a:rPr lang="en-US"/>
              <a:pPr/>
              <a:t>10</a:t>
            </a:fld>
            <a:endParaRPr 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p:txBody>
          <a:bodyPr/>
          <a:lstStyle/>
          <a:p>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E155821-EDE4-46AA-93DE-396217E940BE}" type="slidenum">
              <a:rPr lang="en-US"/>
              <a:pPr/>
              <a:t>11</a:t>
            </a:fld>
            <a:endParaRPr lang="en-US"/>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p:txBody>
          <a:bodyPr/>
          <a:lstStyle/>
          <a:p>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D79303-FF6C-4DDF-8F0B-520B3EC05AF5}" type="slidenum">
              <a:rPr lang="en-US"/>
              <a:pPr/>
              <a:t>12</a:t>
            </a:fld>
            <a:endParaRPr lang="en-US"/>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title</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31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tx2">
            <a:lumMod val="75000"/>
          </a:schemeClr>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627534"/>
            <a:ext cx="5796136" cy="105200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05086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627534"/>
            <a:ext cx="1872000" cy="38164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627534"/>
            <a:ext cx="1872000" cy="38164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627534"/>
            <a:ext cx="1872000" cy="38164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627533"/>
            <a:ext cx="3294112" cy="111555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11669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27008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627533"/>
            <a:ext cx="1728192" cy="269973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11510"/>
            <a:ext cx="9144000" cy="576064"/>
          </a:xfrm>
          <a:prstGeom prst="rect">
            <a:avLst/>
          </a:prstGeom>
        </p:spPr>
        <p:txBody>
          <a:bodyPr anchor="ctr"/>
          <a:lstStyle>
            <a:lvl1pPr marL="0" indent="0" algn="ctr">
              <a:buNone/>
              <a:defRPr sz="1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987574"/>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75603"/>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384377"/>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Layout">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cstate="print">
            <a:lum/>
          </a:blip>
          <a:srcRect/>
          <a:stretch>
            <a:fillRect t="-18000" b="-18000"/>
          </a:stretch>
        </a:blipFill>
        <a:effectLst/>
      </p:bgPr>
    </p:bg>
    <p:spTree>
      <p:nvGrpSpPr>
        <p:cNvPr id="1" name=""/>
        <p:cNvGrpSpPr/>
        <p:nvPr/>
      </p:nvGrpSpPr>
      <p:grpSpPr>
        <a:xfrm>
          <a:off x="0" y="0"/>
          <a:ext cx="0" cy="0"/>
          <a:chOff x="0" y="0"/>
          <a:chExt cx="0" cy="0"/>
        </a:xfrm>
      </p:grpSpPr>
      <p:sp>
        <p:nvSpPr>
          <p:cNvPr id="2" name="Oval 1"/>
          <p:cNvSpPr/>
          <p:nvPr userDrawn="1"/>
        </p:nvSpPr>
        <p:spPr>
          <a:xfrm>
            <a:off x="2699644" y="699542"/>
            <a:ext cx="3744416" cy="3744416"/>
          </a:xfrm>
          <a:prstGeom prst="ellipse">
            <a:avLst/>
          </a:prstGeom>
          <a:solidFill>
            <a:schemeClr val="tx2">
              <a:lumMod val="75000"/>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06400" y="114300"/>
            <a:ext cx="8204200" cy="6286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800100"/>
            <a:ext cx="8178800" cy="42291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8351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105958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55552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1203598"/>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483518"/>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1131590"/>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42902" y="455940"/>
            <a:ext cx="9144000" cy="576064"/>
          </a:xfrm>
          <a:prstGeom prst="rect">
            <a:avLst/>
          </a:prstGeom>
        </p:spPr>
        <p:txBody>
          <a:bodyPr anchor="ctr"/>
          <a:lstStyle>
            <a:lvl1pPr marL="0" indent="0" algn="ctr">
              <a:buNone/>
              <a:defRPr sz="1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88798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noFill/>
        </p:spPr>
        <p:txBody>
          <a:bodyPr lIns="72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image" Target="../media/image2.png"/><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16.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5"/>
          <a:stretch>
            <a:fillRect/>
          </a:stretch>
        </p:blipFill>
        <p:spPr>
          <a:xfrm>
            <a:off x="3070850" y="0"/>
            <a:ext cx="6088050" cy="551250"/>
          </a:xfrm>
          <a:prstGeom prst="rect">
            <a:avLst/>
          </a:prstGeom>
        </p:spPr>
      </p:pic>
      <p:pic>
        <p:nvPicPr>
          <p:cNvPr id="3" name="Picture 2"/>
          <p:cNvPicPr>
            <a:picLocks noChangeAspect="1"/>
          </p:cNvPicPr>
          <p:nvPr userDrawn="1"/>
        </p:nvPicPr>
        <p:blipFill>
          <a:blip r:embed="rId5"/>
          <a:stretch>
            <a:fillRect/>
          </a:stretch>
        </p:blipFill>
        <p:spPr>
          <a:xfrm rot="10800000">
            <a:off x="-23339" y="4592250"/>
            <a:ext cx="6088050" cy="551250"/>
          </a:xfrm>
          <a:prstGeom prst="rect">
            <a:avLst/>
          </a:prstGeom>
        </p:spPr>
      </p:pic>
      <p:sp>
        <p:nvSpPr>
          <p:cNvPr id="4" name="TextBox 3"/>
          <p:cNvSpPr txBox="1"/>
          <p:nvPr userDrawn="1"/>
        </p:nvSpPr>
        <p:spPr>
          <a:xfrm>
            <a:off x="179512" y="123478"/>
            <a:ext cx="1440160" cy="338554"/>
          </a:xfrm>
          <a:prstGeom prst="rect">
            <a:avLst/>
          </a:prstGeom>
          <a:blipFill>
            <a:blip r:embed="rId6" cstate="print"/>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4"/>
          <a:stretch>
            <a:fillRect/>
          </a:stretch>
        </p:blipFill>
        <p:spPr>
          <a:xfrm>
            <a:off x="3070850" y="0"/>
            <a:ext cx="6088050" cy="551250"/>
          </a:xfrm>
          <a:prstGeom prst="rect">
            <a:avLst/>
          </a:prstGeom>
        </p:spPr>
      </p:pic>
      <p:pic>
        <p:nvPicPr>
          <p:cNvPr id="3" name="Picture 2"/>
          <p:cNvPicPr>
            <a:picLocks noChangeAspect="1"/>
          </p:cNvPicPr>
          <p:nvPr userDrawn="1"/>
        </p:nvPicPr>
        <p:blipFill>
          <a:blip r:embed="rId14"/>
          <a:stretch>
            <a:fillRect/>
          </a:stretch>
        </p:blipFill>
        <p:spPr>
          <a:xfrm rot="10800000">
            <a:off x="-36511" y="4592250"/>
            <a:ext cx="6088050" cy="551250"/>
          </a:xfrm>
          <a:prstGeom prst="rect">
            <a:avLst/>
          </a:prstGeom>
        </p:spPr>
      </p:pic>
      <p:sp>
        <p:nvSpPr>
          <p:cNvPr id="4" name="TextBox 3"/>
          <p:cNvSpPr txBox="1"/>
          <p:nvPr userDrawn="1"/>
        </p:nvSpPr>
        <p:spPr>
          <a:xfrm>
            <a:off x="179512" y="123478"/>
            <a:ext cx="1440160" cy="338554"/>
          </a:xfrm>
          <a:prstGeom prst="rect">
            <a:avLst/>
          </a:prstGeom>
          <a:blipFill>
            <a:blip r:embed="rId15" cstate="print"/>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56"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3070850" y="0"/>
            <a:ext cx="6088050" cy="551250"/>
          </a:xfrm>
          <a:prstGeom prst="rect">
            <a:avLst/>
          </a:prstGeom>
        </p:spPr>
      </p:pic>
      <p:pic>
        <p:nvPicPr>
          <p:cNvPr id="3" name="Picture 2"/>
          <p:cNvPicPr>
            <a:picLocks noChangeAspect="1"/>
          </p:cNvPicPr>
          <p:nvPr userDrawn="1"/>
        </p:nvPicPr>
        <p:blipFill>
          <a:blip r:embed="rId3"/>
          <a:stretch>
            <a:fillRect/>
          </a:stretch>
        </p:blipFill>
        <p:spPr>
          <a:xfrm rot="10800000">
            <a:off x="-36511" y="4592250"/>
            <a:ext cx="6088050" cy="551250"/>
          </a:xfrm>
          <a:prstGeom prst="rect">
            <a:avLst/>
          </a:prstGeom>
        </p:spPr>
      </p:pic>
      <p:sp>
        <p:nvSpPr>
          <p:cNvPr id="4" name="TextBox 3"/>
          <p:cNvSpPr txBox="1"/>
          <p:nvPr userDrawn="1"/>
        </p:nvSpPr>
        <p:spPr>
          <a:xfrm>
            <a:off x="179512" y="123478"/>
            <a:ext cx="1440160" cy="338554"/>
          </a:xfrm>
          <a:prstGeom prst="rect">
            <a:avLst/>
          </a:prstGeom>
          <a:blipFill>
            <a:blip r:embed="rId4" cstate="print"/>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kstlearningweb.blogspot.com/"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fi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609600" y="819150"/>
            <a:ext cx="5943600" cy="2209800"/>
          </a:xfrm>
        </p:spPr>
        <p:txBody>
          <a:bodyPr/>
          <a:lstStyle/>
          <a:p>
            <a:pPr lvl="0"/>
            <a:r>
              <a:rPr lang="en-GB" sz="3200" dirty="0"/>
              <a:t>COMPUTER ORGANIZATION &amp; ASSAMBLY LANGUAGE</a:t>
            </a:r>
          </a:p>
        </p:txBody>
      </p:sp>
      <p:sp>
        <p:nvSpPr>
          <p:cNvPr id="4" name="Text Placeholder 3"/>
          <p:cNvSpPr>
            <a:spLocks noGrp="1"/>
          </p:cNvSpPr>
          <p:nvPr>
            <p:ph type="body" sz="quarter" idx="11"/>
          </p:nvPr>
        </p:nvSpPr>
        <p:spPr>
          <a:xfrm>
            <a:off x="6096000" y="3386068"/>
            <a:ext cx="2514600" cy="919552"/>
          </a:xfrm>
        </p:spPr>
        <p:txBody>
          <a:bodyPr/>
          <a:lstStyle/>
          <a:p>
            <a:r>
              <a:rPr lang="en-GB" sz="2400" dirty="0"/>
              <a:t>Lab 1</a:t>
            </a:r>
            <a:br>
              <a:rPr lang="en-GB" sz="2400" dirty="0"/>
            </a:br>
            <a:r>
              <a:rPr lang="en-GB" sz="2400" dirty="0"/>
              <a:t>Introduction</a:t>
            </a:r>
          </a:p>
        </p:txBody>
      </p:sp>
      <p:sp>
        <p:nvSpPr>
          <p:cNvPr id="5" name="TextBox 4"/>
          <p:cNvSpPr txBox="1"/>
          <p:nvPr/>
        </p:nvSpPr>
        <p:spPr>
          <a:xfrm>
            <a:off x="179512" y="123478"/>
            <a:ext cx="1440160" cy="338554"/>
          </a:xfrm>
          <a:prstGeom prst="rect">
            <a:avLst/>
          </a:prstGeom>
          <a:blipFill>
            <a:blip r:embed="rId3" cstate="print"/>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
        <p:nvSpPr>
          <p:cNvPr id="6" name="TextBox 5"/>
          <p:cNvSpPr txBox="1"/>
          <p:nvPr/>
        </p:nvSpPr>
        <p:spPr>
          <a:xfrm>
            <a:off x="304800" y="4589502"/>
            <a:ext cx="5410200" cy="400110"/>
          </a:xfrm>
          <a:prstGeom prst="rect">
            <a:avLst/>
          </a:prstGeom>
          <a:noFill/>
        </p:spPr>
        <p:txBody>
          <a:bodyPr wrap="square" rtlCol="0">
            <a:spAutoFit/>
          </a:bodyPr>
          <a:lstStyle/>
          <a:p>
            <a:r>
              <a:rPr lang="en-US" sz="1000" b="1" dirty="0">
                <a:solidFill>
                  <a:schemeClr val="bg2"/>
                </a:solidFill>
              </a:rPr>
              <a:t>Book by : Computer,  Architecture and Organizations,  8</a:t>
            </a:r>
            <a:r>
              <a:rPr lang="en-US" sz="1000" b="1" baseline="30000" dirty="0">
                <a:solidFill>
                  <a:schemeClr val="bg2"/>
                </a:solidFill>
              </a:rPr>
              <a:t>th</a:t>
            </a:r>
            <a:r>
              <a:rPr lang="en-US" sz="1000" b="1" dirty="0">
                <a:solidFill>
                  <a:schemeClr val="bg2"/>
                </a:solidFill>
              </a:rPr>
              <a:t> Edition ,William Stalling  </a:t>
            </a:r>
          </a:p>
          <a:p>
            <a:r>
              <a:rPr lang="en-US" sz="1000" b="1" dirty="0">
                <a:solidFill>
                  <a:schemeClr val="bg2"/>
                </a:solidFill>
              </a:rPr>
              <a:t>Original Slides by : Adrian J </a:t>
            </a:r>
            <a:r>
              <a:rPr lang="en-US" sz="1000" b="1">
                <a:solidFill>
                  <a:schemeClr val="bg2"/>
                </a:solidFill>
              </a:rPr>
              <a:t>Pullin</a:t>
            </a:r>
            <a:endParaRPr lang="en-US" sz="1000" b="1" dirty="0">
              <a:solidFill>
                <a:schemeClr val="bg2"/>
              </a:solidFill>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2057400" y="0"/>
            <a:ext cx="8204200" cy="628650"/>
          </a:xfrm>
          <a:noFill/>
        </p:spPr>
        <p:txBody>
          <a:bodyPr/>
          <a:lstStyle/>
          <a:p>
            <a:r>
              <a:rPr lang="en-GB" sz="3200" dirty="0">
                <a:solidFill>
                  <a:schemeClr val="bg1"/>
                </a:solidFill>
              </a:rPr>
              <a:t>Registers</a:t>
            </a:r>
            <a:br>
              <a:rPr lang="en-GB" sz="3200" dirty="0">
                <a:solidFill>
                  <a:schemeClr val="bg1"/>
                </a:solidFill>
              </a:rPr>
            </a:br>
            <a:endParaRPr lang="en-GB" sz="3200" dirty="0">
              <a:solidFill>
                <a:schemeClr val="bg1"/>
              </a:solidFill>
            </a:endParaRPr>
          </a:p>
        </p:txBody>
      </p:sp>
      <p:sp>
        <p:nvSpPr>
          <p:cNvPr id="2" name="Rectangle 1"/>
          <p:cNvSpPr/>
          <p:nvPr/>
        </p:nvSpPr>
        <p:spPr>
          <a:xfrm>
            <a:off x="304800" y="742950"/>
            <a:ext cx="8458200" cy="3724096"/>
          </a:xfrm>
          <a:prstGeom prst="rect">
            <a:avLst/>
          </a:prstGeom>
        </p:spPr>
        <p:txBody>
          <a:bodyPr wrap="square">
            <a:spAutoFit/>
          </a:bodyPr>
          <a:lstStyle/>
          <a:p>
            <a:pPr algn="just"/>
            <a:r>
              <a:rPr lang="en-US" dirty="0"/>
              <a:t>Registers are small, fast storage locations within a CPU that hold data, instructions, and addresses temporarily during processing. They play a critical role in executing instructions efficiently. Here are some common types of registers.</a:t>
            </a:r>
          </a:p>
          <a:p>
            <a:pPr algn="just"/>
            <a:endParaRPr lang="en-US" b="1" dirty="0"/>
          </a:p>
          <a:p>
            <a:pPr algn="just"/>
            <a:r>
              <a:rPr lang="en-US" b="1" dirty="0"/>
              <a:t>There are two types of Registers</a:t>
            </a:r>
          </a:p>
          <a:p>
            <a:pPr marL="285750" indent="-285750" algn="just">
              <a:buFont typeface="Arial" panose="020B0604020202020204" pitchFamily="34" charset="0"/>
              <a:buChar char="•"/>
            </a:pPr>
            <a:r>
              <a:rPr lang="en-US" b="1" dirty="0"/>
              <a:t>General Purpose Registers</a:t>
            </a:r>
          </a:p>
          <a:p>
            <a:pPr marL="742950" lvl="1" indent="-285750" algn="just">
              <a:buFont typeface="Arial" panose="020B0604020202020204" pitchFamily="34" charset="0"/>
              <a:buChar char="•"/>
            </a:pPr>
            <a:r>
              <a:rPr lang="en-US" sz="1400" b="1" dirty="0"/>
              <a:t>AX</a:t>
            </a:r>
          </a:p>
          <a:p>
            <a:pPr marL="742950" lvl="1" indent="-285750" algn="just">
              <a:buFont typeface="Arial" panose="020B0604020202020204" pitchFamily="34" charset="0"/>
              <a:buChar char="•"/>
            </a:pPr>
            <a:r>
              <a:rPr lang="en-US" sz="1400" b="1" dirty="0"/>
              <a:t>BX</a:t>
            </a:r>
          </a:p>
          <a:p>
            <a:pPr marL="742950" lvl="1" indent="-285750" algn="just">
              <a:buFont typeface="Arial" panose="020B0604020202020204" pitchFamily="34" charset="0"/>
              <a:buChar char="•"/>
            </a:pPr>
            <a:r>
              <a:rPr lang="en-US" sz="1400" b="1" dirty="0"/>
              <a:t>CX</a:t>
            </a:r>
          </a:p>
          <a:p>
            <a:pPr marL="742950" lvl="1" indent="-285750" algn="just">
              <a:buFont typeface="Arial" panose="020B0604020202020204" pitchFamily="34" charset="0"/>
              <a:buChar char="•"/>
            </a:pPr>
            <a:r>
              <a:rPr lang="en-US" sz="1400" b="1" dirty="0"/>
              <a:t>DX</a:t>
            </a:r>
          </a:p>
          <a:p>
            <a:pPr marL="285750" indent="-285750" algn="just">
              <a:buFont typeface="Arial" panose="020B0604020202020204" pitchFamily="34" charset="0"/>
              <a:buChar char="•"/>
            </a:pPr>
            <a:r>
              <a:rPr lang="en-US" b="1" dirty="0"/>
              <a:t>Special Purpose Registers</a:t>
            </a:r>
          </a:p>
          <a:p>
            <a:pPr marL="742950" lvl="1" indent="-285750" algn="just">
              <a:buFont typeface="Arial" panose="020B0604020202020204" pitchFamily="34" charset="0"/>
              <a:buChar char="•"/>
            </a:pPr>
            <a:r>
              <a:rPr lang="en-US" b="1" dirty="0"/>
              <a:t>Flag Registers</a:t>
            </a:r>
          </a:p>
          <a:p>
            <a:pPr marL="742950" lvl="1" indent="-285750" algn="just">
              <a:buFont typeface="Arial" panose="020B0604020202020204" pitchFamily="34" charset="0"/>
              <a:buChar char="•"/>
            </a:pPr>
            <a:r>
              <a:rPr lang="en-US" b="1" dirty="0"/>
              <a:t>Instruction Registers</a:t>
            </a:r>
          </a:p>
          <a:p>
            <a:pPr marL="742950" lvl="1" indent="-285750" algn="just">
              <a:buFont typeface="Arial" panose="020B0604020202020204" pitchFamily="34" charset="0"/>
              <a:buChar char="•"/>
            </a:pPr>
            <a:r>
              <a:rPr lang="en-US" b="1" dirty="0"/>
              <a:t>Program Counter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2895600" y="0"/>
            <a:ext cx="6248400" cy="590550"/>
          </a:xfrm>
          <a:noFill/>
        </p:spPr>
        <p:txBody>
          <a:bodyPr/>
          <a:lstStyle/>
          <a:p>
            <a:r>
              <a:rPr lang="en-GB" sz="2400" dirty="0">
                <a:solidFill>
                  <a:schemeClr val="bg1"/>
                </a:solidFill>
              </a:rPr>
              <a:t>What is Assembly language?</a:t>
            </a:r>
          </a:p>
        </p:txBody>
      </p:sp>
      <p:sp>
        <p:nvSpPr>
          <p:cNvPr id="2" name="Rectangle 1"/>
          <p:cNvSpPr/>
          <p:nvPr/>
        </p:nvSpPr>
        <p:spPr>
          <a:xfrm>
            <a:off x="381000" y="895350"/>
            <a:ext cx="8305800" cy="3139321"/>
          </a:xfrm>
          <a:prstGeom prst="rect">
            <a:avLst/>
          </a:prstGeom>
        </p:spPr>
        <p:txBody>
          <a:bodyPr wrap="square">
            <a:spAutoFit/>
          </a:bodyPr>
          <a:lstStyle/>
          <a:p>
            <a:pPr marL="342900" indent="-342900" algn="just">
              <a:buFont typeface="+mj-lt"/>
              <a:buAutoNum type="arabicPeriod"/>
            </a:pPr>
            <a:r>
              <a:rPr lang="en-US" dirty="0"/>
              <a:t>Each personal computer has a microprocessor that manages the computer's arithmetical, logical, and control activities.</a:t>
            </a:r>
          </a:p>
          <a:p>
            <a:pPr marL="342900" indent="-342900" algn="just">
              <a:buFont typeface="+mj-lt"/>
              <a:buAutoNum type="arabicPeriod"/>
            </a:pPr>
            <a:r>
              <a:rPr lang="en-US" dirty="0"/>
              <a:t>Each family of processors has its own set of instructions for handling various operations such as getting input from keyboard, displaying information on screen and performing various other jobs. These set of instructions are called 'machine language instructions'.</a:t>
            </a:r>
          </a:p>
          <a:p>
            <a:pPr marL="342900" indent="-342900" algn="just">
              <a:buFont typeface="+mj-lt"/>
              <a:buAutoNum type="arabicPeriod"/>
            </a:pPr>
            <a:r>
              <a:rPr lang="en-US" dirty="0"/>
              <a:t>A processor understands only machine language instructions, which are strings of 1's and 0's. However, machine language is too obscure and complex for using in software development. So, the low-level assembly language is designed for a specific family of processors that represents various instructions in symbolic code and a more understandable form.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76600" y="-20222"/>
            <a:ext cx="5867400" cy="534572"/>
          </a:xfrm>
          <a:noFill/>
        </p:spPr>
        <p:txBody>
          <a:bodyPr/>
          <a:lstStyle/>
          <a:p>
            <a:r>
              <a:rPr lang="en-US" sz="2400" dirty="0">
                <a:solidFill>
                  <a:schemeClr val="bg1"/>
                </a:solidFill>
              </a:rPr>
              <a:t>Installation of Assembly language IDEs.</a:t>
            </a:r>
          </a:p>
        </p:txBody>
      </p:sp>
      <p:sp>
        <p:nvSpPr>
          <p:cNvPr id="2" name="Rectangle 1"/>
          <p:cNvSpPr/>
          <p:nvPr/>
        </p:nvSpPr>
        <p:spPr>
          <a:xfrm>
            <a:off x="304800" y="1047750"/>
            <a:ext cx="7543800" cy="1323439"/>
          </a:xfrm>
          <a:prstGeom prst="rect">
            <a:avLst/>
          </a:prstGeom>
        </p:spPr>
        <p:txBody>
          <a:bodyPr wrap="square">
            <a:spAutoFit/>
          </a:bodyPr>
          <a:lstStyle/>
          <a:p>
            <a:pPr marL="625475" indent="-565150"/>
            <a:r>
              <a:rPr lang="en-US" sz="1600" dirty="0">
                <a:latin typeface="+mj-lt"/>
                <a:ea typeface="+mj-ea"/>
                <a:cs typeface="+mj-cs"/>
              </a:rPr>
              <a:t>Follow the following stapes to run assembly code in your PC. </a:t>
            </a:r>
          </a:p>
          <a:p>
            <a:pPr marL="1139825" lvl="2" indent="-565150">
              <a:buFont typeface="Arial" panose="020B0604020202020204" pitchFamily="34" charset="0"/>
              <a:buChar char="•"/>
            </a:pPr>
            <a:r>
              <a:rPr lang="en-US" sz="1600" dirty="0">
                <a:latin typeface="+mj-lt"/>
                <a:ea typeface="+mj-ea"/>
                <a:cs typeface="+mj-cs"/>
              </a:rPr>
              <a:t>Open the link </a:t>
            </a:r>
            <a:r>
              <a:rPr lang="en-US" sz="1600" dirty="0">
                <a:latin typeface="+mj-lt"/>
                <a:ea typeface="+mj-ea"/>
                <a:cs typeface="+mj-cs"/>
                <a:hlinkClick r:id="rId3"/>
              </a:rPr>
              <a:t>https://kstlearningweb.blogspot.com/</a:t>
            </a:r>
            <a:r>
              <a:rPr lang="en-US" sz="1600" dirty="0">
                <a:latin typeface="+mj-lt"/>
                <a:ea typeface="+mj-ea"/>
                <a:cs typeface="+mj-cs"/>
              </a:rPr>
              <a:t> </a:t>
            </a:r>
          </a:p>
          <a:p>
            <a:pPr marL="1139825" lvl="2" indent="-565150">
              <a:buFont typeface="Arial" panose="020B0604020202020204" pitchFamily="34" charset="0"/>
              <a:buChar char="•"/>
            </a:pPr>
            <a:r>
              <a:rPr lang="en-US" sz="1600" dirty="0">
                <a:latin typeface="+mj-lt"/>
                <a:ea typeface="+mj-ea"/>
                <a:cs typeface="+mj-cs"/>
              </a:rPr>
              <a:t>install </a:t>
            </a:r>
            <a:r>
              <a:rPr lang="en-US" sz="1600" dirty="0" err="1">
                <a:latin typeface="+mj-lt"/>
                <a:ea typeface="+mj-ea"/>
                <a:cs typeface="+mj-cs"/>
              </a:rPr>
              <a:t>DOSBox</a:t>
            </a:r>
            <a:r>
              <a:rPr lang="en-US" sz="1600" dirty="0">
                <a:latin typeface="+mj-lt"/>
                <a:ea typeface="+mj-ea"/>
                <a:cs typeface="+mj-cs"/>
              </a:rPr>
              <a:t> and </a:t>
            </a:r>
            <a:r>
              <a:rPr lang="en-US" sz="1600" dirty="0" err="1">
                <a:latin typeface="+mj-lt"/>
                <a:ea typeface="+mj-ea"/>
                <a:cs typeface="+mj-cs"/>
              </a:rPr>
              <a:t>Asamsoft</a:t>
            </a:r>
            <a:endParaRPr lang="en-US" sz="1600" dirty="0">
              <a:latin typeface="+mj-lt"/>
              <a:ea typeface="+mj-ea"/>
              <a:cs typeface="+mj-cs"/>
            </a:endParaRPr>
          </a:p>
          <a:p>
            <a:pPr marL="1139825" lvl="2" indent="-565150">
              <a:buFont typeface="Arial" panose="020B0604020202020204" pitchFamily="34" charset="0"/>
              <a:buChar char="•"/>
            </a:pPr>
            <a:endParaRPr lang="en-US" sz="1600" dirty="0">
              <a:ln w="0"/>
              <a:effectLst>
                <a:glow rad="292100">
                  <a:schemeClr val="accent1">
                    <a:alpha val="40000"/>
                  </a:schemeClr>
                </a:glow>
                <a:outerShdw blurRad="38100" dist="19050" dir="2700000" algn="tl" rotWithShape="0">
                  <a:schemeClr val="dk1">
                    <a:alpha val="40000"/>
                  </a:schemeClr>
                </a:outerShdw>
              </a:effectLst>
            </a:endParaRPr>
          </a:p>
          <a:p>
            <a:pPr marL="1139825" lvl="2" indent="-565150">
              <a:buFont typeface="Arial" panose="020B0604020202020204" pitchFamily="34" charset="0"/>
              <a:buChar char="•"/>
            </a:pPr>
            <a:endParaRPr lang="en-US" sz="1600" dirty="0">
              <a:ln w="0"/>
              <a:effectLst>
                <a:glow rad="292100">
                  <a:schemeClr val="accent1">
                    <a:alpha val="40000"/>
                  </a:schemeClr>
                </a:glow>
                <a:outerShdw blurRad="38100" dist="19050" dir="2700000" algn="tl" rotWithShape="0">
                  <a:schemeClr val="dk1">
                    <a:alpha val="40000"/>
                  </a:schemeClr>
                </a:outerShdw>
              </a:effectLst>
            </a:endParaRPr>
          </a:p>
        </p:txBody>
      </p:sp>
      <p:pic>
        <p:nvPicPr>
          <p:cNvPr id="6" name="Picture 5">
            <a:extLst>
              <a:ext uri="{FF2B5EF4-FFF2-40B4-BE49-F238E27FC236}">
                <a16:creationId xmlns:a16="http://schemas.microsoft.com/office/drawing/2014/main" id="{3165E2F1-0B82-41DD-AE87-F5E21C399745}"/>
              </a:ext>
            </a:extLst>
          </p:cNvPr>
          <p:cNvPicPr>
            <a:picLocks noChangeAspect="1"/>
          </p:cNvPicPr>
          <p:nvPr/>
        </p:nvPicPr>
        <p:blipFill>
          <a:blip r:embed="rId4"/>
          <a:stretch>
            <a:fillRect/>
          </a:stretch>
        </p:blipFill>
        <p:spPr>
          <a:xfrm>
            <a:off x="304800" y="2114550"/>
            <a:ext cx="8382000" cy="143338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a:xfrm>
            <a:off x="1905000" y="0"/>
            <a:ext cx="8204200" cy="628650"/>
          </a:xfrm>
          <a:prstGeom prst="rect">
            <a:avLst/>
          </a:prstGeom>
          <a:noFill/>
        </p:spPr>
        <p:txBody>
          <a:bodyPr/>
          <a:lstStyle/>
          <a:p>
            <a:pPr lvl="0" algn="ctr">
              <a:spcBef>
                <a:spcPct val="0"/>
              </a:spcBef>
            </a:pPr>
            <a:r>
              <a:rPr lang="en-US" sz="2400" dirty="0">
                <a:solidFill>
                  <a:schemeClr val="bg1"/>
                </a:solidFill>
              </a:rPr>
              <a:t>Installation of Assembly language IDEs.</a:t>
            </a:r>
          </a:p>
        </p:txBody>
      </p:sp>
      <p:pic>
        <p:nvPicPr>
          <p:cNvPr id="21" name="Picture 20">
            <a:extLst>
              <a:ext uri="{FF2B5EF4-FFF2-40B4-BE49-F238E27FC236}">
                <a16:creationId xmlns:a16="http://schemas.microsoft.com/office/drawing/2014/main" id="{114CC3FB-61BE-4AD2-AD95-CB31C203551B}"/>
              </a:ext>
            </a:extLst>
          </p:cNvPr>
          <p:cNvPicPr>
            <a:picLocks noChangeAspect="1"/>
          </p:cNvPicPr>
          <p:nvPr/>
        </p:nvPicPr>
        <p:blipFill rotWithShape="1">
          <a:blip r:embed="rId3"/>
          <a:srcRect t="45817"/>
          <a:stretch/>
        </p:blipFill>
        <p:spPr>
          <a:xfrm>
            <a:off x="762000" y="971550"/>
            <a:ext cx="3934374" cy="308457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a:xfrm>
            <a:off x="1905000" y="0"/>
            <a:ext cx="8204200" cy="628650"/>
          </a:xfrm>
          <a:prstGeom prst="rect">
            <a:avLst/>
          </a:prstGeom>
          <a:noFill/>
        </p:spPr>
        <p:txBody>
          <a:bodyPr/>
          <a:lstStyle/>
          <a:p>
            <a:pPr lvl="0" algn="ctr">
              <a:spcBef>
                <a:spcPct val="0"/>
              </a:spcBef>
            </a:pPr>
            <a:r>
              <a:rPr lang="en-US" sz="2400" dirty="0">
                <a:solidFill>
                  <a:schemeClr val="bg1"/>
                </a:solidFill>
              </a:rPr>
              <a:t>Installation of Assembly language IDEs.</a:t>
            </a:r>
          </a:p>
        </p:txBody>
      </p:sp>
      <p:pic>
        <p:nvPicPr>
          <p:cNvPr id="1026" name="Picture 2" descr="0000040">
            <a:extLst>
              <a:ext uri="{FF2B5EF4-FFF2-40B4-BE49-F238E27FC236}">
                <a16:creationId xmlns:a16="http://schemas.microsoft.com/office/drawing/2014/main" id="{0BDC7012-F4EE-4FAB-9E06-6E2C2D4692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685800"/>
            <a:ext cx="8991600" cy="3714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2096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a:xfrm>
            <a:off x="1961271" y="-7034"/>
            <a:ext cx="8204200" cy="628650"/>
          </a:xfrm>
          <a:prstGeom prst="rect">
            <a:avLst/>
          </a:prstGeom>
          <a:noFill/>
        </p:spPr>
        <p:txBody>
          <a:bodyPr/>
          <a:lstStyle/>
          <a:p>
            <a:pPr lvl="0" algn="ctr">
              <a:spcBef>
                <a:spcPct val="0"/>
              </a:spcBef>
            </a:pPr>
            <a:r>
              <a:rPr lang="en-US" sz="2400" dirty="0">
                <a:solidFill>
                  <a:schemeClr val="bg1"/>
                </a:solidFill>
              </a:rPr>
              <a:t>Commands</a:t>
            </a:r>
          </a:p>
        </p:txBody>
      </p:sp>
      <p:sp>
        <p:nvSpPr>
          <p:cNvPr id="2" name="Rectangle 1"/>
          <p:cNvSpPr/>
          <p:nvPr/>
        </p:nvSpPr>
        <p:spPr>
          <a:xfrm>
            <a:off x="457200" y="637735"/>
            <a:ext cx="6934200" cy="3539430"/>
          </a:xfrm>
          <a:prstGeom prst="rect">
            <a:avLst/>
          </a:prstGeom>
        </p:spPr>
        <p:txBody>
          <a:bodyPr wrap="square">
            <a:spAutoFit/>
          </a:bodyPr>
          <a:lstStyle/>
          <a:p>
            <a:r>
              <a:rPr lang="en-US" sz="1600" dirty="0"/>
              <a:t>Open </a:t>
            </a:r>
            <a:r>
              <a:rPr lang="en-US" sz="1600" dirty="0" err="1"/>
              <a:t>Assmsoft</a:t>
            </a:r>
            <a:r>
              <a:rPr lang="en-US" sz="1600" dirty="0"/>
              <a:t> folder and create a text file, and write the following code in it and save it as firstProgram.asm.</a:t>
            </a:r>
          </a:p>
          <a:p>
            <a:endParaRPr lang="en-US" sz="1600" dirty="0"/>
          </a:p>
          <a:p>
            <a:r>
              <a:rPr lang="en-US" sz="1600" b="1" dirty="0"/>
              <a:t>Code:</a:t>
            </a:r>
          </a:p>
          <a:p>
            <a:pPr lvl="1"/>
            <a:r>
              <a:rPr lang="en-US" sz="1600" b="1" dirty="0">
                <a:solidFill>
                  <a:srgbClr val="FFC000"/>
                </a:solidFill>
              </a:rPr>
              <a:t>[org 0x100] ;start</a:t>
            </a:r>
          </a:p>
          <a:p>
            <a:pPr lvl="1"/>
            <a:endParaRPr lang="en-US" sz="1600" b="1" dirty="0">
              <a:solidFill>
                <a:srgbClr val="FFC000"/>
              </a:solidFill>
            </a:endParaRPr>
          </a:p>
          <a:p>
            <a:pPr lvl="1"/>
            <a:r>
              <a:rPr lang="en-US" sz="1600" b="1" dirty="0" err="1">
                <a:solidFill>
                  <a:srgbClr val="FFC000"/>
                </a:solidFill>
              </a:rPr>
              <a:t>mov</a:t>
            </a:r>
            <a:r>
              <a:rPr lang="en-US" sz="1600" b="1" dirty="0">
                <a:solidFill>
                  <a:srgbClr val="FFC000"/>
                </a:solidFill>
              </a:rPr>
              <a:t> ax, 6</a:t>
            </a:r>
          </a:p>
          <a:p>
            <a:pPr lvl="1"/>
            <a:r>
              <a:rPr lang="en-US" sz="1600" b="1" dirty="0" err="1">
                <a:solidFill>
                  <a:srgbClr val="FFC000"/>
                </a:solidFill>
              </a:rPr>
              <a:t>mov</a:t>
            </a:r>
            <a:r>
              <a:rPr lang="en-US" sz="1600" b="1" dirty="0">
                <a:solidFill>
                  <a:srgbClr val="FFC000"/>
                </a:solidFill>
              </a:rPr>
              <a:t> </a:t>
            </a:r>
            <a:r>
              <a:rPr lang="en-US" sz="1600" b="1" dirty="0" err="1">
                <a:solidFill>
                  <a:srgbClr val="FFC000"/>
                </a:solidFill>
              </a:rPr>
              <a:t>bx</a:t>
            </a:r>
            <a:r>
              <a:rPr lang="en-US" sz="1600" b="1" dirty="0">
                <a:solidFill>
                  <a:srgbClr val="FFC000"/>
                </a:solidFill>
              </a:rPr>
              <a:t>, 1</a:t>
            </a:r>
          </a:p>
          <a:p>
            <a:pPr lvl="1"/>
            <a:endParaRPr lang="en-US" sz="1600" b="1" dirty="0">
              <a:solidFill>
                <a:srgbClr val="FFC000"/>
              </a:solidFill>
            </a:endParaRPr>
          </a:p>
          <a:p>
            <a:pPr lvl="1"/>
            <a:r>
              <a:rPr lang="en-US" sz="1600" b="1" dirty="0">
                <a:solidFill>
                  <a:srgbClr val="FFC000"/>
                </a:solidFill>
              </a:rPr>
              <a:t>add  </a:t>
            </a:r>
            <a:r>
              <a:rPr lang="en-US" sz="1600" b="1" dirty="0" err="1">
                <a:solidFill>
                  <a:srgbClr val="FFC000"/>
                </a:solidFill>
              </a:rPr>
              <a:t>ax,bx</a:t>
            </a:r>
            <a:endParaRPr lang="en-US" sz="1600" b="1" dirty="0">
              <a:solidFill>
                <a:srgbClr val="FFC000"/>
              </a:solidFill>
            </a:endParaRPr>
          </a:p>
          <a:p>
            <a:pPr lvl="1"/>
            <a:r>
              <a:rPr lang="en-US" sz="1600" b="1" dirty="0" err="1">
                <a:solidFill>
                  <a:srgbClr val="FFC000"/>
                </a:solidFill>
              </a:rPr>
              <a:t>mov</a:t>
            </a:r>
            <a:r>
              <a:rPr lang="en-US" sz="1600" b="1" dirty="0">
                <a:solidFill>
                  <a:srgbClr val="FFC000"/>
                </a:solidFill>
              </a:rPr>
              <a:t> bx,4</a:t>
            </a:r>
          </a:p>
          <a:p>
            <a:pPr lvl="1"/>
            <a:endParaRPr lang="en-US" sz="1600" b="1" dirty="0">
              <a:solidFill>
                <a:srgbClr val="FFC000"/>
              </a:solidFill>
            </a:endParaRPr>
          </a:p>
          <a:p>
            <a:pPr lvl="1"/>
            <a:r>
              <a:rPr lang="en-US" sz="1600" b="1" dirty="0" err="1">
                <a:solidFill>
                  <a:srgbClr val="FFC000"/>
                </a:solidFill>
              </a:rPr>
              <a:t>mov</a:t>
            </a:r>
            <a:r>
              <a:rPr lang="en-US" sz="1600" b="1" dirty="0">
                <a:solidFill>
                  <a:srgbClr val="FFC000"/>
                </a:solidFill>
              </a:rPr>
              <a:t> ax, 0x4c00 ; terminate</a:t>
            </a:r>
          </a:p>
          <a:p>
            <a:pPr lvl="1"/>
            <a:r>
              <a:rPr lang="en-US" sz="1600" b="1" dirty="0" err="1">
                <a:solidFill>
                  <a:srgbClr val="FFC000"/>
                </a:solidFill>
              </a:rPr>
              <a:t>int</a:t>
            </a:r>
            <a:r>
              <a:rPr lang="en-US" sz="1600" b="1" dirty="0">
                <a:solidFill>
                  <a:srgbClr val="FFC000"/>
                </a:solidFill>
              </a:rPr>
              <a:t> 0x21 </a:t>
            </a:r>
          </a:p>
        </p:txBody>
      </p:sp>
    </p:spTree>
    <p:extLst>
      <p:ext uri="{BB962C8B-B14F-4D97-AF65-F5344CB8AC3E}">
        <p14:creationId xmlns:p14="http://schemas.microsoft.com/office/powerpoint/2010/main" val="1757296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a:xfrm>
            <a:off x="1961271" y="-7034"/>
            <a:ext cx="8204200" cy="628650"/>
          </a:xfrm>
          <a:prstGeom prst="rect">
            <a:avLst/>
          </a:prstGeom>
          <a:noFill/>
        </p:spPr>
        <p:txBody>
          <a:bodyPr/>
          <a:lstStyle/>
          <a:p>
            <a:pPr lvl="0" algn="ctr">
              <a:spcBef>
                <a:spcPct val="0"/>
              </a:spcBef>
            </a:pPr>
            <a:r>
              <a:rPr lang="en-US" sz="2400" dirty="0">
                <a:solidFill>
                  <a:schemeClr val="bg1"/>
                </a:solidFill>
              </a:rPr>
              <a:t>Commands</a:t>
            </a:r>
          </a:p>
        </p:txBody>
      </p:sp>
      <p:sp>
        <p:nvSpPr>
          <p:cNvPr id="2" name="Rectangle 1"/>
          <p:cNvSpPr/>
          <p:nvPr/>
        </p:nvSpPr>
        <p:spPr>
          <a:xfrm>
            <a:off x="457200" y="637735"/>
            <a:ext cx="6934200" cy="3539430"/>
          </a:xfrm>
          <a:prstGeom prst="rect">
            <a:avLst/>
          </a:prstGeom>
        </p:spPr>
        <p:txBody>
          <a:bodyPr wrap="square">
            <a:spAutoFit/>
          </a:bodyPr>
          <a:lstStyle/>
          <a:p>
            <a:r>
              <a:rPr lang="en-US" sz="1600" dirty="0"/>
              <a:t>Open </a:t>
            </a:r>
            <a:r>
              <a:rPr lang="en-US" sz="1600" dirty="0" err="1"/>
              <a:t>Assmsoft</a:t>
            </a:r>
            <a:r>
              <a:rPr lang="en-US" sz="1600" dirty="0"/>
              <a:t> folder and create a text file, and write the following code in it and save it as firstProgram.asm.</a:t>
            </a:r>
          </a:p>
          <a:p>
            <a:endParaRPr lang="en-US" sz="1600" dirty="0"/>
          </a:p>
          <a:p>
            <a:r>
              <a:rPr lang="en-US" sz="1600" b="1" dirty="0"/>
              <a:t>Code:</a:t>
            </a:r>
          </a:p>
          <a:p>
            <a:pPr lvl="1"/>
            <a:r>
              <a:rPr lang="en-US" sz="1600" b="1" dirty="0">
                <a:solidFill>
                  <a:srgbClr val="FFC000"/>
                </a:solidFill>
              </a:rPr>
              <a:t>[org 0x100] ;start</a:t>
            </a:r>
          </a:p>
          <a:p>
            <a:pPr lvl="1"/>
            <a:endParaRPr lang="en-US" sz="1600" b="1" dirty="0">
              <a:solidFill>
                <a:srgbClr val="FFC000"/>
              </a:solidFill>
            </a:endParaRPr>
          </a:p>
          <a:p>
            <a:pPr lvl="1"/>
            <a:r>
              <a:rPr lang="en-US" sz="1600" b="1" dirty="0" err="1">
                <a:solidFill>
                  <a:srgbClr val="FFC000"/>
                </a:solidFill>
              </a:rPr>
              <a:t>mov</a:t>
            </a:r>
            <a:r>
              <a:rPr lang="en-US" sz="1600" b="1" dirty="0">
                <a:solidFill>
                  <a:srgbClr val="FFC000"/>
                </a:solidFill>
              </a:rPr>
              <a:t> ax, 6</a:t>
            </a:r>
          </a:p>
          <a:p>
            <a:pPr lvl="1"/>
            <a:r>
              <a:rPr lang="en-US" sz="1600" b="1" dirty="0" err="1">
                <a:solidFill>
                  <a:srgbClr val="FFC000"/>
                </a:solidFill>
              </a:rPr>
              <a:t>mov</a:t>
            </a:r>
            <a:r>
              <a:rPr lang="en-US" sz="1600" b="1" dirty="0">
                <a:solidFill>
                  <a:srgbClr val="FFC000"/>
                </a:solidFill>
              </a:rPr>
              <a:t> </a:t>
            </a:r>
            <a:r>
              <a:rPr lang="en-US" sz="1600" b="1" dirty="0" err="1">
                <a:solidFill>
                  <a:srgbClr val="FFC000"/>
                </a:solidFill>
              </a:rPr>
              <a:t>bx</a:t>
            </a:r>
            <a:r>
              <a:rPr lang="en-US" sz="1600" b="1" dirty="0">
                <a:solidFill>
                  <a:srgbClr val="FFC000"/>
                </a:solidFill>
              </a:rPr>
              <a:t>, 1</a:t>
            </a:r>
          </a:p>
          <a:p>
            <a:pPr lvl="1"/>
            <a:endParaRPr lang="en-US" sz="1600" b="1" dirty="0">
              <a:solidFill>
                <a:srgbClr val="FFC000"/>
              </a:solidFill>
            </a:endParaRPr>
          </a:p>
          <a:p>
            <a:pPr lvl="1"/>
            <a:r>
              <a:rPr lang="en-US" sz="1600" b="1" dirty="0">
                <a:solidFill>
                  <a:srgbClr val="FFC000"/>
                </a:solidFill>
              </a:rPr>
              <a:t>add  </a:t>
            </a:r>
            <a:r>
              <a:rPr lang="en-US" sz="1600" b="1" dirty="0" err="1">
                <a:solidFill>
                  <a:srgbClr val="FFC000"/>
                </a:solidFill>
              </a:rPr>
              <a:t>ax,bx</a:t>
            </a:r>
            <a:endParaRPr lang="en-US" sz="1600" b="1" dirty="0">
              <a:solidFill>
                <a:srgbClr val="FFC000"/>
              </a:solidFill>
            </a:endParaRPr>
          </a:p>
          <a:p>
            <a:pPr lvl="1"/>
            <a:r>
              <a:rPr lang="en-US" sz="1600" b="1" dirty="0" err="1">
                <a:solidFill>
                  <a:srgbClr val="FFC000"/>
                </a:solidFill>
              </a:rPr>
              <a:t>mov</a:t>
            </a:r>
            <a:r>
              <a:rPr lang="en-US" sz="1600" b="1" dirty="0">
                <a:solidFill>
                  <a:srgbClr val="FFC000"/>
                </a:solidFill>
              </a:rPr>
              <a:t> bx,4</a:t>
            </a:r>
          </a:p>
          <a:p>
            <a:pPr lvl="1"/>
            <a:endParaRPr lang="en-US" sz="1600" b="1" dirty="0">
              <a:solidFill>
                <a:srgbClr val="FFC000"/>
              </a:solidFill>
            </a:endParaRPr>
          </a:p>
          <a:p>
            <a:pPr lvl="1"/>
            <a:r>
              <a:rPr lang="en-US" sz="1600" b="1" dirty="0" err="1">
                <a:solidFill>
                  <a:srgbClr val="FFC000"/>
                </a:solidFill>
              </a:rPr>
              <a:t>mov</a:t>
            </a:r>
            <a:r>
              <a:rPr lang="en-US" sz="1600" b="1" dirty="0">
                <a:solidFill>
                  <a:srgbClr val="FFC000"/>
                </a:solidFill>
              </a:rPr>
              <a:t> ax, 0x4c00 ; terminate</a:t>
            </a:r>
          </a:p>
          <a:p>
            <a:pPr lvl="1"/>
            <a:r>
              <a:rPr lang="en-US" sz="1600" b="1" dirty="0" err="1">
                <a:solidFill>
                  <a:srgbClr val="FFC000"/>
                </a:solidFill>
              </a:rPr>
              <a:t>int</a:t>
            </a:r>
            <a:r>
              <a:rPr lang="en-US" sz="1600" b="1" dirty="0">
                <a:solidFill>
                  <a:srgbClr val="FFC000"/>
                </a:solidFill>
              </a:rPr>
              <a:t> 0x21 </a:t>
            </a:r>
          </a:p>
        </p:txBody>
      </p:sp>
      <p:pic>
        <p:nvPicPr>
          <p:cNvPr id="5" name="Picture 4">
            <a:extLst>
              <a:ext uri="{FF2B5EF4-FFF2-40B4-BE49-F238E27FC236}">
                <a16:creationId xmlns:a16="http://schemas.microsoft.com/office/drawing/2014/main" id="{C4CF82CB-0A2C-4534-8CE2-32790B6050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90525"/>
            <a:ext cx="9144000" cy="4362450"/>
          </a:xfrm>
          <a:prstGeom prst="rect">
            <a:avLst/>
          </a:prstGeom>
        </p:spPr>
      </p:pic>
    </p:spTree>
    <p:extLst>
      <p:ext uri="{BB962C8B-B14F-4D97-AF65-F5344CB8AC3E}">
        <p14:creationId xmlns:p14="http://schemas.microsoft.com/office/powerpoint/2010/main" val="28220232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a:xfrm>
            <a:off x="1961271" y="-7034"/>
            <a:ext cx="8204200" cy="628650"/>
          </a:xfrm>
          <a:prstGeom prst="rect">
            <a:avLst/>
          </a:prstGeom>
          <a:noFill/>
        </p:spPr>
        <p:txBody>
          <a:bodyPr/>
          <a:lstStyle/>
          <a:p>
            <a:pPr lvl="0" algn="ctr">
              <a:spcBef>
                <a:spcPct val="0"/>
              </a:spcBef>
            </a:pPr>
            <a:r>
              <a:rPr lang="en-US" sz="2400" dirty="0">
                <a:solidFill>
                  <a:schemeClr val="bg1"/>
                </a:solidFill>
              </a:rPr>
              <a:t>Commands</a:t>
            </a:r>
          </a:p>
        </p:txBody>
      </p:sp>
      <p:sp>
        <p:nvSpPr>
          <p:cNvPr id="2" name="Rectangle 1"/>
          <p:cNvSpPr/>
          <p:nvPr/>
        </p:nvSpPr>
        <p:spPr>
          <a:xfrm>
            <a:off x="457200" y="637735"/>
            <a:ext cx="6934200" cy="3539430"/>
          </a:xfrm>
          <a:prstGeom prst="rect">
            <a:avLst/>
          </a:prstGeom>
        </p:spPr>
        <p:txBody>
          <a:bodyPr wrap="square">
            <a:spAutoFit/>
          </a:bodyPr>
          <a:lstStyle/>
          <a:p>
            <a:r>
              <a:rPr lang="en-US" sz="1600" dirty="0"/>
              <a:t>Open </a:t>
            </a:r>
            <a:r>
              <a:rPr lang="en-US" sz="1600" dirty="0" err="1"/>
              <a:t>Assmsoft</a:t>
            </a:r>
            <a:r>
              <a:rPr lang="en-US" sz="1600" dirty="0"/>
              <a:t> folder and create a text file, and write the following code in it and save it as firstProgram.asm.</a:t>
            </a:r>
          </a:p>
          <a:p>
            <a:endParaRPr lang="en-US" sz="1600" dirty="0"/>
          </a:p>
          <a:p>
            <a:r>
              <a:rPr lang="en-US" sz="1600" b="1" dirty="0"/>
              <a:t>Code:</a:t>
            </a:r>
          </a:p>
          <a:p>
            <a:pPr lvl="1"/>
            <a:r>
              <a:rPr lang="en-US" sz="1600" b="1" dirty="0">
                <a:solidFill>
                  <a:srgbClr val="FFC000"/>
                </a:solidFill>
              </a:rPr>
              <a:t>[org 0x100] ;start</a:t>
            </a:r>
          </a:p>
          <a:p>
            <a:pPr lvl="1"/>
            <a:endParaRPr lang="en-US" sz="1600" b="1" dirty="0">
              <a:solidFill>
                <a:srgbClr val="FFC000"/>
              </a:solidFill>
            </a:endParaRPr>
          </a:p>
          <a:p>
            <a:pPr lvl="1"/>
            <a:r>
              <a:rPr lang="en-US" sz="1600" b="1" dirty="0" err="1">
                <a:solidFill>
                  <a:srgbClr val="FFC000"/>
                </a:solidFill>
              </a:rPr>
              <a:t>mov</a:t>
            </a:r>
            <a:r>
              <a:rPr lang="en-US" sz="1600" b="1" dirty="0">
                <a:solidFill>
                  <a:srgbClr val="FFC000"/>
                </a:solidFill>
              </a:rPr>
              <a:t> ax, 6</a:t>
            </a:r>
          </a:p>
          <a:p>
            <a:pPr lvl="1"/>
            <a:r>
              <a:rPr lang="en-US" sz="1600" b="1" dirty="0" err="1">
                <a:solidFill>
                  <a:srgbClr val="FFC000"/>
                </a:solidFill>
              </a:rPr>
              <a:t>mov</a:t>
            </a:r>
            <a:r>
              <a:rPr lang="en-US" sz="1600" b="1" dirty="0">
                <a:solidFill>
                  <a:srgbClr val="FFC000"/>
                </a:solidFill>
              </a:rPr>
              <a:t> </a:t>
            </a:r>
            <a:r>
              <a:rPr lang="en-US" sz="1600" b="1" dirty="0" err="1">
                <a:solidFill>
                  <a:srgbClr val="FFC000"/>
                </a:solidFill>
              </a:rPr>
              <a:t>bx</a:t>
            </a:r>
            <a:r>
              <a:rPr lang="en-US" sz="1600" b="1" dirty="0">
                <a:solidFill>
                  <a:srgbClr val="FFC000"/>
                </a:solidFill>
              </a:rPr>
              <a:t>, 1</a:t>
            </a:r>
          </a:p>
          <a:p>
            <a:pPr lvl="1"/>
            <a:endParaRPr lang="en-US" sz="1600" b="1" dirty="0">
              <a:solidFill>
                <a:srgbClr val="FFC000"/>
              </a:solidFill>
            </a:endParaRPr>
          </a:p>
          <a:p>
            <a:pPr lvl="1"/>
            <a:r>
              <a:rPr lang="en-US" sz="1600" b="1" dirty="0">
                <a:solidFill>
                  <a:srgbClr val="FFC000"/>
                </a:solidFill>
              </a:rPr>
              <a:t>add  </a:t>
            </a:r>
            <a:r>
              <a:rPr lang="en-US" sz="1600" b="1" dirty="0" err="1">
                <a:solidFill>
                  <a:srgbClr val="FFC000"/>
                </a:solidFill>
              </a:rPr>
              <a:t>ax,bx</a:t>
            </a:r>
            <a:endParaRPr lang="en-US" sz="1600" b="1" dirty="0">
              <a:solidFill>
                <a:srgbClr val="FFC000"/>
              </a:solidFill>
            </a:endParaRPr>
          </a:p>
          <a:p>
            <a:pPr lvl="1"/>
            <a:r>
              <a:rPr lang="en-US" sz="1600" b="1" dirty="0">
                <a:solidFill>
                  <a:srgbClr val="FFC000"/>
                </a:solidFill>
              </a:rPr>
              <a:t>mov bx,4</a:t>
            </a:r>
          </a:p>
          <a:p>
            <a:pPr lvl="1"/>
            <a:endParaRPr lang="en-US" sz="1600" b="1" dirty="0">
              <a:solidFill>
                <a:srgbClr val="FFC000"/>
              </a:solidFill>
            </a:endParaRPr>
          </a:p>
          <a:p>
            <a:pPr lvl="1"/>
            <a:r>
              <a:rPr lang="en-US" sz="1600" b="1" dirty="0" err="1">
                <a:solidFill>
                  <a:srgbClr val="FFC000"/>
                </a:solidFill>
              </a:rPr>
              <a:t>mov</a:t>
            </a:r>
            <a:r>
              <a:rPr lang="en-US" sz="1600" b="1" dirty="0">
                <a:solidFill>
                  <a:srgbClr val="FFC000"/>
                </a:solidFill>
              </a:rPr>
              <a:t> ax, 0x4c00 ; terminate</a:t>
            </a:r>
          </a:p>
          <a:p>
            <a:pPr lvl="1"/>
            <a:r>
              <a:rPr lang="en-US" sz="1600" b="1" dirty="0" err="1">
                <a:solidFill>
                  <a:srgbClr val="FFC000"/>
                </a:solidFill>
              </a:rPr>
              <a:t>int</a:t>
            </a:r>
            <a:r>
              <a:rPr lang="en-US" sz="1600" b="1" dirty="0">
                <a:solidFill>
                  <a:srgbClr val="FFC000"/>
                </a:solidFill>
              </a:rPr>
              <a:t> 0x21 </a:t>
            </a:r>
          </a:p>
        </p:txBody>
      </p:sp>
      <p:pic>
        <p:nvPicPr>
          <p:cNvPr id="4" name="Picture 3">
            <a:extLst>
              <a:ext uri="{FF2B5EF4-FFF2-40B4-BE49-F238E27FC236}">
                <a16:creationId xmlns:a16="http://schemas.microsoft.com/office/drawing/2014/main" id="{6EB05B09-1037-48C9-B998-1A3B88419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655729"/>
            <a:ext cx="8458200" cy="3686175"/>
          </a:xfrm>
          <a:prstGeom prst="rect">
            <a:avLst/>
          </a:prstGeom>
        </p:spPr>
      </p:pic>
    </p:spTree>
    <p:extLst>
      <p:ext uri="{BB962C8B-B14F-4D97-AF65-F5344CB8AC3E}">
        <p14:creationId xmlns:p14="http://schemas.microsoft.com/office/powerpoint/2010/main" val="18556970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
          <p:cNvSpPr txBox="1">
            <a:spLocks noChangeArrowheads="1"/>
          </p:cNvSpPr>
          <p:nvPr/>
        </p:nvSpPr>
        <p:spPr>
          <a:xfrm>
            <a:off x="1961271" y="-7034"/>
            <a:ext cx="8204200" cy="628650"/>
          </a:xfrm>
          <a:prstGeom prst="rect">
            <a:avLst/>
          </a:prstGeom>
          <a:noFill/>
        </p:spPr>
        <p:txBody>
          <a:bodyPr/>
          <a:lstStyle/>
          <a:p>
            <a:pPr lvl="0" algn="ctr">
              <a:spcBef>
                <a:spcPct val="0"/>
              </a:spcBef>
            </a:pPr>
            <a:r>
              <a:rPr lang="en-US" sz="2400" dirty="0">
                <a:solidFill>
                  <a:schemeClr val="bg1"/>
                </a:solidFill>
              </a:rPr>
              <a:t>Execute your first program</a:t>
            </a:r>
          </a:p>
        </p:txBody>
      </p:sp>
      <p:sp>
        <p:nvSpPr>
          <p:cNvPr id="2" name="Rectangle 1"/>
          <p:cNvSpPr/>
          <p:nvPr/>
        </p:nvSpPr>
        <p:spPr>
          <a:xfrm>
            <a:off x="457200" y="637735"/>
            <a:ext cx="6934200" cy="3693319"/>
          </a:xfrm>
          <a:prstGeom prst="rect">
            <a:avLst/>
          </a:prstGeom>
        </p:spPr>
        <p:txBody>
          <a:bodyPr wrap="square">
            <a:spAutoFit/>
          </a:bodyPr>
          <a:lstStyle/>
          <a:p>
            <a:pPr marL="285750" indent="-285750">
              <a:buFont typeface="Arial" panose="020B0604020202020204" pitchFamily="34" charset="0"/>
              <a:buChar char="•"/>
            </a:pPr>
            <a:r>
              <a:rPr lang="en-US" dirty="0"/>
              <a:t>Open </a:t>
            </a:r>
            <a:r>
              <a:rPr lang="en-US" dirty="0" err="1"/>
              <a:t>DosBox</a:t>
            </a:r>
            <a:endParaRPr lang="en-US" dirty="0"/>
          </a:p>
          <a:p>
            <a:pPr marL="285750" indent="-285750">
              <a:buFont typeface="Arial" panose="020B0604020202020204" pitchFamily="34" charset="0"/>
              <a:buChar char="•"/>
            </a:pPr>
            <a:r>
              <a:rPr lang="en-US" dirty="0"/>
              <a:t>Mount your Drive from by Default to desired directory.</a:t>
            </a:r>
          </a:p>
          <a:p>
            <a:pPr marL="742950" lvl="1" indent="-285750">
              <a:buFont typeface="Arial" panose="020B0604020202020204" pitchFamily="34" charset="0"/>
              <a:buChar char="•"/>
            </a:pPr>
            <a:r>
              <a:rPr lang="en-US" b="1" dirty="0">
                <a:solidFill>
                  <a:srgbClr val="FFC000"/>
                </a:solidFill>
              </a:rPr>
              <a:t>Mount c c:\assembly</a:t>
            </a:r>
          </a:p>
          <a:p>
            <a:pPr marL="742950" lvl="1" indent="-285750">
              <a:buFont typeface="Arial" panose="020B0604020202020204" pitchFamily="34" charset="0"/>
              <a:buChar char="•"/>
            </a:pPr>
            <a:r>
              <a:rPr lang="en-US" b="1" dirty="0">
                <a:solidFill>
                  <a:srgbClr val="FFC000"/>
                </a:solidFill>
              </a:rPr>
              <a:t>C:</a:t>
            </a:r>
          </a:p>
          <a:p>
            <a:pPr lvl="1"/>
            <a:endParaRPr lang="en-US" b="1" dirty="0">
              <a:solidFill>
                <a:srgbClr val="FFC000"/>
              </a:solidFill>
            </a:endParaRPr>
          </a:p>
          <a:p>
            <a:pPr marL="280988" lvl="1" indent="-280988">
              <a:buFont typeface="Arial" panose="020B0604020202020204" pitchFamily="34" charset="0"/>
              <a:buChar char="•"/>
            </a:pPr>
            <a:r>
              <a:rPr lang="en-US" dirty="0"/>
              <a:t>Now convert your assembly code into machine language</a:t>
            </a:r>
          </a:p>
          <a:p>
            <a:pPr marL="738188" lvl="2" indent="-280988">
              <a:buFont typeface="Arial" panose="020B0604020202020204" pitchFamily="34" charset="0"/>
              <a:buChar char="•"/>
            </a:pPr>
            <a:r>
              <a:rPr lang="en-US" b="1" dirty="0" err="1">
                <a:solidFill>
                  <a:srgbClr val="FFC000"/>
                </a:solidFill>
              </a:rPr>
              <a:t>nasm</a:t>
            </a:r>
            <a:r>
              <a:rPr lang="en-US" b="1" dirty="0">
                <a:solidFill>
                  <a:srgbClr val="FFC000"/>
                </a:solidFill>
              </a:rPr>
              <a:t> firstProgram.asm –o machineProgram.com</a:t>
            </a:r>
          </a:p>
          <a:p>
            <a:pPr marL="457200" lvl="2"/>
            <a:endParaRPr lang="en-US" b="1" dirty="0">
              <a:solidFill>
                <a:srgbClr val="FFC000"/>
              </a:solidFill>
            </a:endParaRPr>
          </a:p>
          <a:p>
            <a:pPr marL="280988" lvl="2" indent="-280988">
              <a:buFont typeface="Arial" panose="020B0604020202020204" pitchFamily="34" charset="0"/>
              <a:buChar char="•"/>
            </a:pPr>
            <a:r>
              <a:rPr lang="en-US" dirty="0"/>
              <a:t>Now run your program</a:t>
            </a:r>
          </a:p>
          <a:p>
            <a:pPr marL="738188" lvl="3" indent="-280988">
              <a:buFont typeface="Arial" panose="020B0604020202020204" pitchFamily="34" charset="0"/>
              <a:buChar char="•"/>
            </a:pPr>
            <a:r>
              <a:rPr lang="en-US" b="1" dirty="0">
                <a:solidFill>
                  <a:srgbClr val="FFC000"/>
                </a:solidFill>
              </a:rPr>
              <a:t>machineProgram.com</a:t>
            </a:r>
          </a:p>
          <a:p>
            <a:pPr marL="457200" lvl="3"/>
            <a:endParaRPr lang="en-US" b="1" dirty="0">
              <a:solidFill>
                <a:srgbClr val="FFC000"/>
              </a:solidFill>
            </a:endParaRPr>
          </a:p>
          <a:p>
            <a:pPr marL="285750" lvl="3" indent="-285750">
              <a:buFont typeface="Arial" panose="020B0604020202020204" pitchFamily="34" charset="0"/>
              <a:buChar char="•"/>
            </a:pPr>
            <a:r>
              <a:rPr lang="en-US" dirty="0"/>
              <a:t>Now lets see how code is working</a:t>
            </a:r>
          </a:p>
          <a:p>
            <a:pPr marL="742950" lvl="4" indent="-285750">
              <a:buFont typeface="Arial" panose="020B0604020202020204" pitchFamily="34" charset="0"/>
              <a:buChar char="•"/>
            </a:pPr>
            <a:r>
              <a:rPr lang="en-US" b="1" dirty="0" err="1">
                <a:solidFill>
                  <a:srgbClr val="FFC000"/>
                </a:solidFill>
              </a:rPr>
              <a:t>afd</a:t>
            </a:r>
            <a:r>
              <a:rPr lang="en-US" b="1" dirty="0">
                <a:solidFill>
                  <a:srgbClr val="FFC000"/>
                </a:solidFill>
              </a:rPr>
              <a:t> machineProgram.com</a:t>
            </a:r>
          </a:p>
        </p:txBody>
      </p:sp>
    </p:spTree>
    <p:extLst>
      <p:ext uri="{BB962C8B-B14F-4D97-AF65-F5344CB8AC3E}">
        <p14:creationId xmlns:p14="http://schemas.microsoft.com/office/powerpoint/2010/main" val="3894927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00338" y="2181225"/>
            <a:ext cx="3743325" cy="576263"/>
          </a:xfrm>
        </p:spPr>
        <p:txBody>
          <a:bodyPr/>
          <a:lstStyle/>
          <a:p>
            <a:pPr eaLnBrk="1" fontAlgn="auto" hangingPunct="1">
              <a:spcAft>
                <a:spcPts val="0"/>
              </a:spcAft>
              <a:defRPr/>
            </a:pPr>
            <a:r>
              <a:rPr lang="en-US" altLang="ko-KR" dirty="0"/>
              <a:t>Thank you</a:t>
            </a:r>
            <a:endParaRPr lang="ko-KR" altLang="en-US" dirty="0"/>
          </a:p>
        </p:txBody>
      </p:sp>
      <p:sp>
        <p:nvSpPr>
          <p:cNvPr id="43011" name="Text Placeholder 2"/>
          <p:cNvSpPr>
            <a:spLocks noGrp="1"/>
          </p:cNvSpPr>
          <p:nvPr>
            <p:ph type="body" sz="quarter" idx="11"/>
          </p:nvPr>
        </p:nvSpPr>
        <p:spPr bwMode="auto">
          <a:xfrm>
            <a:off x="2700338" y="2757488"/>
            <a:ext cx="3743325" cy="287337"/>
          </a:xfrm>
          <a:noFill/>
          <a:ln>
            <a:miter lim="800000"/>
            <a:headEnd/>
            <a:tailEnd/>
          </a:ln>
        </p:spPr>
        <p:txBody>
          <a:bodyPr vert="horz" wrap="square" lIns="91440" tIns="45720" rIns="91440" bIns="45720" numCol="1" anchorCtr="0" compatLnSpc="1">
            <a:prstTxWarp prst="textNoShape">
              <a:avLst/>
            </a:prstTxWarp>
          </a:bodyPr>
          <a:lstStyle/>
          <a:p>
            <a:pPr eaLnBrk="1" hangingPunct="1"/>
            <a:endParaRPr lang="en-US" altLang="ko-K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667000" y="2190750"/>
            <a:ext cx="3744416" cy="576063"/>
          </a:xfrm>
        </p:spPr>
        <p:txBody>
          <a:bodyPr/>
          <a:lstStyle/>
          <a:p>
            <a:r>
              <a:rPr lang="en-GB" sz="2400" dirty="0"/>
              <a:t>Introduction</a:t>
            </a:r>
            <a:endParaRPr lang="ko-KR" altLang="en-US" sz="2400" dirty="0"/>
          </a:p>
        </p:txBody>
      </p:sp>
    </p:spTree>
    <p:extLst>
      <p:ext uri="{BB962C8B-B14F-4D97-AF65-F5344CB8AC3E}">
        <p14:creationId xmlns:p14="http://schemas.microsoft.com/office/powerpoint/2010/main" val="61455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3505200" y="133350"/>
            <a:ext cx="5638800" cy="438150"/>
          </a:xfrm>
          <a:noFill/>
          <a:ln>
            <a:miter lim="800000"/>
            <a:headEnd/>
            <a:tailEnd/>
          </a:ln>
        </p:spPr>
        <p:txBody>
          <a:bodyPr vert="horz" wrap="square" lIns="91440" tIns="45720" rIns="91440" bIns="45720" numCol="1" anchor="t" anchorCtr="0" compatLnSpc="1">
            <a:prstTxWarp prst="textNoShape">
              <a:avLst/>
            </a:prstTxWarp>
          </a:bodyPr>
          <a:lstStyle/>
          <a:p>
            <a:pPr algn="l"/>
            <a:r>
              <a:rPr lang="en-US" sz="1600" b="1" dirty="0">
                <a:solidFill>
                  <a:schemeClr val="bg2"/>
                </a:solidFill>
              </a:rPr>
              <a:t>COMPUTER ORGANIZATION &amp; ASSAMBLY LANGUAGE</a:t>
            </a:r>
          </a:p>
        </p:txBody>
      </p:sp>
      <p:sp>
        <p:nvSpPr>
          <p:cNvPr id="14339" name="Content Placeholder 2"/>
          <p:cNvSpPr>
            <a:spLocks noGrp="1"/>
          </p:cNvSpPr>
          <p:nvPr>
            <p:ph idx="1"/>
          </p:nvPr>
        </p:nvSpPr>
        <p:spPr bwMode="auto">
          <a:xfrm>
            <a:off x="533401" y="742950"/>
            <a:ext cx="7620000" cy="3810000"/>
          </a:xfrm>
          <a:noFill/>
          <a:ln>
            <a:miter lim="800000"/>
            <a:headEnd/>
            <a:tailEnd/>
          </a:ln>
        </p:spPr>
        <p:txBody>
          <a:bodyPr vert="horz" wrap="square" lIns="91440" tIns="45720" rIns="91440" bIns="45720" numCol="1" anchor="t" anchorCtr="0" compatLnSpc="1">
            <a:prstTxWarp prst="textNoShape">
              <a:avLst/>
            </a:prstTxWarp>
          </a:bodyPr>
          <a:lstStyle/>
          <a:p>
            <a:pPr eaLnBrk="1" hangingPunct="1">
              <a:buNone/>
            </a:pPr>
            <a:r>
              <a:rPr lang="en-US" altLang="en-US" sz="2500" b="1" dirty="0"/>
              <a:t>Note:</a:t>
            </a:r>
          </a:p>
          <a:p>
            <a:r>
              <a:rPr lang="en-US" sz="2000" dirty="0"/>
              <a:t>Being Disciplined shows self-respect and commitment to your education.</a:t>
            </a:r>
          </a:p>
          <a:p>
            <a:endParaRPr lang="en-US" sz="2000" dirty="0"/>
          </a:p>
          <a:p>
            <a:r>
              <a:rPr lang="en-US" sz="2000" dirty="0"/>
              <a:t>If anything I’ve shared doesn’t click, Please feel free to ask! I’m </a:t>
            </a:r>
          </a:p>
          <a:p>
            <a:pPr marL="0" indent="0">
              <a:buNone/>
            </a:pPr>
            <a:r>
              <a:rPr lang="en-US" sz="2000" dirty="0"/>
              <a:t>	always happy to clarify and can be reached via email.</a:t>
            </a:r>
          </a:p>
          <a:p>
            <a:pPr marL="0" indent="0">
              <a:buNone/>
            </a:pPr>
            <a:r>
              <a:rPr lang="en-US" sz="2000" dirty="0"/>
              <a:t>			</a:t>
            </a:r>
          </a:p>
          <a:p>
            <a:pPr marL="0" indent="0">
              <a:buNone/>
            </a:pPr>
            <a:r>
              <a:rPr lang="en-US" sz="2000" dirty="0"/>
              <a:t>				Muhammad.hanif@iqra.edu.pk, </a:t>
            </a:r>
          </a:p>
          <a:p>
            <a:pPr marL="0" indent="0">
              <a:buNone/>
            </a:pPr>
            <a:r>
              <a:rPr lang="en-US" sz="2000" dirty="0"/>
              <a:t>    								 						ROOM #702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302000" y="57150"/>
            <a:ext cx="5842000" cy="628650"/>
          </a:xfrm>
        </p:spPr>
        <p:txBody>
          <a:bodyPr/>
          <a:lstStyle/>
          <a:p>
            <a:r>
              <a:rPr lang="en-US" sz="1600" b="1" dirty="0">
                <a:solidFill>
                  <a:schemeClr val="bg2"/>
                </a:solidFill>
              </a:rPr>
              <a:t>COMPUTER ORGANIZATION &amp; ASSAMBLY LANGUAGE</a:t>
            </a:r>
            <a:endParaRPr lang="en-GB" sz="1600" dirty="0">
              <a:solidFill>
                <a:schemeClr val="bg1"/>
              </a:solidFill>
            </a:endParaRPr>
          </a:p>
        </p:txBody>
      </p:sp>
      <p:sp>
        <p:nvSpPr>
          <p:cNvPr id="5123" name="Rectangle 3"/>
          <p:cNvSpPr>
            <a:spLocks noGrp="1" noChangeArrowheads="1"/>
          </p:cNvSpPr>
          <p:nvPr>
            <p:ph type="body" idx="1"/>
          </p:nvPr>
        </p:nvSpPr>
        <p:spPr>
          <a:xfrm>
            <a:off x="304800" y="895350"/>
            <a:ext cx="8331200" cy="3505200"/>
          </a:xfrm>
        </p:spPr>
        <p:txBody>
          <a:bodyPr/>
          <a:lstStyle/>
          <a:p>
            <a:pPr marL="0" indent="0">
              <a:buNone/>
            </a:pPr>
            <a:r>
              <a:rPr lang="en-GB" sz="1800" b="1" dirty="0"/>
              <a:t>Outline:</a:t>
            </a:r>
          </a:p>
          <a:p>
            <a:endParaRPr lang="en-GB" sz="1400" dirty="0"/>
          </a:p>
          <a:p>
            <a:r>
              <a:rPr lang="en-US" sz="1400" dirty="0"/>
              <a:t>What is Computer Organization?</a:t>
            </a:r>
          </a:p>
          <a:p>
            <a:r>
              <a:rPr lang="en-US" sz="1400" dirty="0"/>
              <a:t>Working of a Central Processing Unit (CPU)</a:t>
            </a:r>
          </a:p>
          <a:p>
            <a:r>
              <a:rPr lang="en-US" sz="1400" dirty="0"/>
              <a:t>Athematic and Logical Unit (ALU)</a:t>
            </a:r>
          </a:p>
          <a:p>
            <a:r>
              <a:rPr lang="en-US" sz="1400" dirty="0"/>
              <a:t>Control Unit</a:t>
            </a:r>
          </a:p>
          <a:p>
            <a:r>
              <a:rPr lang="en-US" sz="1400" dirty="0"/>
              <a:t>Buses</a:t>
            </a:r>
          </a:p>
          <a:p>
            <a:r>
              <a:rPr lang="en-US" sz="1400" dirty="0"/>
              <a:t>Registers</a:t>
            </a:r>
          </a:p>
          <a:p>
            <a:r>
              <a:rPr lang="en-US" sz="1400" dirty="0"/>
              <a:t>What is Assembly language?</a:t>
            </a:r>
          </a:p>
          <a:p>
            <a:r>
              <a:rPr lang="en-US" sz="1400" dirty="0"/>
              <a:t>Installation of Assembly language IDEs.</a:t>
            </a:r>
          </a:p>
          <a:p>
            <a:r>
              <a:rPr lang="en-US" sz="1400" dirty="0"/>
              <a:t>Introduction to DOSBOX &amp; NASM.</a:t>
            </a:r>
          </a:p>
          <a:p>
            <a:r>
              <a:rPr lang="en-US" sz="1400" dirty="0"/>
              <a:t>Getting familiar to IDE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57200" y="628650"/>
            <a:ext cx="8178800" cy="3771900"/>
          </a:xfrm>
        </p:spPr>
        <p:txBody>
          <a:bodyPr/>
          <a:lstStyle/>
          <a:p>
            <a:pPr marL="0" lvl="0" indent="0" algn="just" eaLnBrk="0" fontAlgn="base" latinLnBrk="0" hangingPunct="0">
              <a:spcBef>
                <a:spcPct val="0"/>
              </a:spcBef>
              <a:spcAft>
                <a:spcPct val="0"/>
              </a:spcAft>
              <a:buFontTx/>
              <a:buChar char="•"/>
            </a:pPr>
            <a:r>
              <a:rPr lang="en-US" altLang="en-US" sz="1600" b="1" dirty="0">
                <a:latin typeface="Arial" panose="020B0604020202020204" pitchFamily="34" charset="0"/>
              </a:rPr>
              <a:t>Overview</a:t>
            </a:r>
            <a:r>
              <a:rPr lang="en-US" altLang="en-US" sz="1600" dirty="0">
                <a:latin typeface="Arial" panose="020B0604020202020204" pitchFamily="34" charset="0"/>
              </a:rPr>
              <a:t>: Understanding the basic structure of a computer, including the CPU, memory, input/output devices, and how they interact.</a:t>
            </a:r>
          </a:p>
          <a:p>
            <a:pPr marL="0" lvl="0" indent="0" algn="just" eaLnBrk="0" fontAlgn="base" latinLnBrk="0" hangingPunct="0">
              <a:spcBef>
                <a:spcPct val="0"/>
              </a:spcBef>
              <a:spcAft>
                <a:spcPct val="0"/>
              </a:spcAft>
              <a:buFontTx/>
              <a:buChar char="•"/>
            </a:pPr>
            <a:endParaRPr lang="en-US" altLang="en-US" sz="1600" dirty="0">
              <a:latin typeface="Arial" panose="020B0604020202020204" pitchFamily="34" charset="0"/>
            </a:endParaRPr>
          </a:p>
          <a:p>
            <a:pPr marL="0" lvl="0" indent="0" algn="just" eaLnBrk="0" fontAlgn="base" latinLnBrk="0" hangingPunct="0">
              <a:spcBef>
                <a:spcPct val="0"/>
              </a:spcBef>
              <a:spcAft>
                <a:spcPct val="0"/>
              </a:spcAft>
              <a:buFontTx/>
              <a:buChar char="•"/>
            </a:pPr>
            <a:r>
              <a:rPr lang="en-US" altLang="en-US" sz="1600" b="1" dirty="0">
                <a:latin typeface="Arial" panose="020B0604020202020204" pitchFamily="34" charset="0"/>
              </a:rPr>
              <a:t>Data Representation</a:t>
            </a:r>
            <a:r>
              <a:rPr lang="en-US" altLang="en-US" sz="1600" dirty="0">
                <a:latin typeface="Arial" panose="020B0604020202020204" pitchFamily="34" charset="0"/>
              </a:rPr>
              <a:t>: How data is represented in binary form (e.g., bits, bytes, words) and how arithmetic and logic operations are performed at the hardware level.</a:t>
            </a:r>
          </a:p>
          <a:p>
            <a:pPr marL="0" lvl="0" indent="0" algn="just" eaLnBrk="0" fontAlgn="base" latinLnBrk="0" hangingPunct="0">
              <a:spcBef>
                <a:spcPct val="0"/>
              </a:spcBef>
              <a:spcAft>
                <a:spcPct val="0"/>
              </a:spcAft>
              <a:buFontTx/>
              <a:buChar char="•"/>
            </a:pPr>
            <a:endParaRPr lang="en-US" altLang="en-US" sz="1600" dirty="0">
              <a:latin typeface="Arial" panose="020B0604020202020204" pitchFamily="34" charset="0"/>
            </a:endParaRPr>
          </a:p>
          <a:p>
            <a:pPr marL="0" lvl="0" indent="0" algn="just" eaLnBrk="0" fontAlgn="base" latinLnBrk="0" hangingPunct="0">
              <a:spcBef>
                <a:spcPct val="0"/>
              </a:spcBef>
              <a:spcAft>
                <a:spcPct val="0"/>
              </a:spcAft>
              <a:buFontTx/>
              <a:buChar char="•"/>
            </a:pPr>
            <a:r>
              <a:rPr lang="en-US" altLang="en-US" sz="1600" b="1" dirty="0">
                <a:latin typeface="Arial" panose="020B0604020202020204" pitchFamily="34" charset="0"/>
              </a:rPr>
              <a:t>Memory Hierarchy</a:t>
            </a:r>
            <a:r>
              <a:rPr lang="en-US" altLang="en-US" sz="1600" dirty="0">
                <a:latin typeface="Arial" panose="020B0604020202020204" pitchFamily="34" charset="0"/>
              </a:rPr>
              <a:t>: Study of different types of memory (cache, RAM, etc.) and how data is stored and accessed efficiently.</a:t>
            </a:r>
          </a:p>
          <a:p>
            <a:pPr marL="0" lvl="0" indent="0" algn="just" eaLnBrk="0" fontAlgn="base" latinLnBrk="0" hangingPunct="0">
              <a:spcBef>
                <a:spcPct val="0"/>
              </a:spcBef>
              <a:spcAft>
                <a:spcPct val="0"/>
              </a:spcAft>
              <a:buFontTx/>
              <a:buChar char="•"/>
            </a:pPr>
            <a:endParaRPr lang="en-US" altLang="en-US" sz="1600" dirty="0">
              <a:latin typeface="Arial" panose="020B0604020202020204" pitchFamily="34" charset="0"/>
            </a:endParaRPr>
          </a:p>
          <a:p>
            <a:pPr marL="0" lvl="0" indent="0" algn="just" eaLnBrk="0" fontAlgn="base" latinLnBrk="0" hangingPunct="0">
              <a:spcBef>
                <a:spcPct val="0"/>
              </a:spcBef>
              <a:spcAft>
                <a:spcPct val="0"/>
              </a:spcAft>
              <a:buFontTx/>
              <a:buChar char="•"/>
            </a:pPr>
            <a:r>
              <a:rPr lang="en-US" altLang="en-US" sz="1600" b="1" dirty="0">
                <a:latin typeface="Arial" panose="020B0604020202020204" pitchFamily="34" charset="0"/>
              </a:rPr>
              <a:t>Instruction Set Architecture (ISA)</a:t>
            </a:r>
            <a:r>
              <a:rPr lang="en-US" altLang="en-US" sz="1600" dirty="0">
                <a:latin typeface="Arial" panose="020B0604020202020204" pitchFamily="34" charset="0"/>
              </a:rPr>
              <a:t>: Learning how a computer processes instructions and executes them through registers, buses, and control units.</a:t>
            </a:r>
          </a:p>
          <a:p>
            <a:pPr marL="0" lvl="0" indent="0" algn="just" eaLnBrk="0" fontAlgn="base" latinLnBrk="0" hangingPunct="0">
              <a:spcBef>
                <a:spcPct val="0"/>
              </a:spcBef>
              <a:spcAft>
                <a:spcPct val="0"/>
              </a:spcAft>
              <a:buFontTx/>
              <a:buChar char="•"/>
            </a:pPr>
            <a:endParaRPr lang="en-US" altLang="en-US" sz="1600" dirty="0">
              <a:latin typeface="Arial" panose="020B0604020202020204" pitchFamily="34" charset="0"/>
            </a:endParaRPr>
          </a:p>
          <a:p>
            <a:pPr marL="0" lvl="0" indent="0" algn="just" eaLnBrk="0" fontAlgn="base" latinLnBrk="0" hangingPunct="0">
              <a:spcBef>
                <a:spcPct val="0"/>
              </a:spcBef>
              <a:spcAft>
                <a:spcPct val="0"/>
              </a:spcAft>
              <a:buFontTx/>
              <a:buChar char="•"/>
            </a:pPr>
            <a:r>
              <a:rPr lang="en-US" altLang="en-US" sz="1600" b="1" dirty="0">
                <a:latin typeface="Arial" panose="020B0604020202020204" pitchFamily="34" charset="0"/>
              </a:rPr>
              <a:t>Pipelining and Parallelism</a:t>
            </a:r>
            <a:r>
              <a:rPr lang="en-US" altLang="en-US" sz="1600" dirty="0">
                <a:latin typeface="Arial" panose="020B0604020202020204" pitchFamily="34" charset="0"/>
              </a:rPr>
              <a:t>: Understanding how modern processors handle multiple instructions simultaneously. </a:t>
            </a:r>
          </a:p>
        </p:txBody>
      </p:sp>
      <p:sp>
        <p:nvSpPr>
          <p:cNvPr id="5" name="Title 1"/>
          <p:cNvSpPr txBox="1">
            <a:spLocks/>
          </p:cNvSpPr>
          <p:nvPr/>
        </p:nvSpPr>
        <p:spPr bwMode="auto">
          <a:xfrm>
            <a:off x="3505200" y="133350"/>
            <a:ext cx="5638800" cy="43815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lgn="ctr" defTabSz="914400" rtl="0" eaLnBrk="1" latinLnBrk="1" hangingPunct="1">
              <a:spcBef>
                <a:spcPct val="0"/>
              </a:spcBef>
              <a:buNone/>
              <a:defRPr sz="4400" kern="1200">
                <a:solidFill>
                  <a:schemeClr val="tx1"/>
                </a:solidFill>
                <a:latin typeface="+mj-lt"/>
                <a:ea typeface="+mj-ea"/>
                <a:cs typeface="+mj-cs"/>
              </a:defRPr>
            </a:lvl1pPr>
          </a:lstStyle>
          <a:p>
            <a:pPr algn="l"/>
            <a:r>
              <a:rPr lang="en-US" sz="1600" b="1" dirty="0">
                <a:solidFill>
                  <a:schemeClr val="bg2"/>
                </a:solidFill>
              </a:rPr>
              <a:t>WHAT IS COMPUTER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bwMode="auto">
          <a:xfrm>
            <a:off x="3505200" y="133350"/>
            <a:ext cx="5638800" cy="438150"/>
          </a:xfrm>
          <a:noFill/>
          <a:ln>
            <a:miter lim="800000"/>
            <a:headEnd/>
            <a:tailEnd/>
          </a:ln>
        </p:spPr>
        <p:txBody>
          <a:bodyPr vert="horz" wrap="square" lIns="91440" tIns="45720" rIns="91440" bIns="45720" numCol="1" anchor="t" anchorCtr="0" compatLnSpc="1">
            <a:prstTxWarp prst="textNoShape">
              <a:avLst/>
            </a:prstTxWarp>
          </a:bodyPr>
          <a:lstStyle/>
          <a:p>
            <a:pPr algn="l"/>
            <a:r>
              <a:rPr lang="en-US" sz="1600" b="1" dirty="0">
                <a:solidFill>
                  <a:schemeClr val="bg2"/>
                </a:solidFill>
              </a:rPr>
              <a:t>Working of a Central Processing Unit (CPU)</a:t>
            </a:r>
            <a:br>
              <a:rPr lang="en-US" sz="1600" b="1" dirty="0">
                <a:solidFill>
                  <a:schemeClr val="bg2"/>
                </a:solidFill>
              </a:rPr>
            </a:br>
            <a:endParaRPr lang="en-US" sz="1600" b="1" dirty="0">
              <a:solidFill>
                <a:schemeClr val="bg2"/>
              </a:solidFill>
            </a:endParaRPr>
          </a:p>
        </p:txBody>
      </p:sp>
      <p:sp>
        <p:nvSpPr>
          <p:cNvPr id="4" name="Rectangle 3"/>
          <p:cNvSpPr txBox="1">
            <a:spLocks noChangeArrowheads="1"/>
          </p:cNvSpPr>
          <p:nvPr/>
        </p:nvSpPr>
        <p:spPr>
          <a:xfrm>
            <a:off x="304800" y="895350"/>
            <a:ext cx="8458200" cy="3657600"/>
          </a:xfrm>
          <a:prstGeom prst="rect">
            <a:avLst/>
          </a:prstGeom>
        </p:spPr>
        <p:txBody>
          <a:bodyPr/>
          <a:lst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sz="1400" b="1" dirty="0"/>
              <a:t>We Can Say:</a:t>
            </a:r>
            <a:endParaRPr lang="en-GB" sz="1800" b="1" dirty="0"/>
          </a:p>
          <a:p>
            <a:r>
              <a:rPr lang="en-GB" sz="1400" dirty="0"/>
              <a:t>Microprocessor, Central Processor, </a:t>
            </a:r>
            <a:r>
              <a:rPr lang="en-GB" sz="1400" dirty="0" err="1"/>
              <a:t>Processor,Brain</a:t>
            </a:r>
            <a:r>
              <a:rPr lang="en-GB" sz="1400" dirty="0"/>
              <a:t> of Computer</a:t>
            </a:r>
          </a:p>
          <a:p>
            <a:endParaRPr lang="en-GB" sz="1400" dirty="0"/>
          </a:p>
          <a:p>
            <a:pPr marL="0" indent="0">
              <a:buNone/>
            </a:pPr>
            <a:r>
              <a:rPr lang="en-GB" sz="1400" b="1" dirty="0"/>
              <a:t>Working:</a:t>
            </a:r>
          </a:p>
          <a:p>
            <a:pPr>
              <a:buFont typeface="+mj-lt"/>
              <a:buAutoNum type="arabicPeriod"/>
            </a:pPr>
            <a:r>
              <a:rPr lang="en-GB" sz="1400" dirty="0"/>
              <a:t>Fetch : Keep Overall data from memory to CPU</a:t>
            </a:r>
          </a:p>
          <a:p>
            <a:pPr>
              <a:buFont typeface="+mj-lt"/>
              <a:buAutoNum type="arabicPeriod"/>
            </a:pPr>
            <a:r>
              <a:rPr lang="en-GB" sz="1400" dirty="0"/>
              <a:t>Decoding : Convert all data in Signals</a:t>
            </a:r>
          </a:p>
          <a:p>
            <a:pPr>
              <a:buFont typeface="+mj-lt"/>
              <a:buAutoNum type="arabicPeriod"/>
            </a:pPr>
            <a:r>
              <a:rPr lang="en-GB" sz="1400" dirty="0"/>
              <a:t>Execute : CPU decide what instruction is for which purpose</a:t>
            </a:r>
          </a:p>
          <a:p>
            <a:pPr>
              <a:buFont typeface="+mj-lt"/>
              <a:buAutoNum type="arabicPeriod"/>
            </a:pPr>
            <a:r>
              <a:rPr lang="en-GB" sz="1400" dirty="0"/>
              <a:t>Storing : Save for Future</a:t>
            </a:r>
          </a:p>
          <a:p>
            <a:pPr>
              <a:buFont typeface="+mj-lt"/>
              <a:buAutoNum type="arabicPeriod"/>
            </a:pPr>
            <a:endParaRPr lang="en-GB" sz="1400" dirty="0"/>
          </a:p>
          <a:p>
            <a:pPr marL="0" indent="0">
              <a:buNone/>
            </a:pPr>
            <a:r>
              <a:rPr lang="en-GB" sz="1400" b="1" dirty="0"/>
              <a:t>Components:</a:t>
            </a:r>
          </a:p>
          <a:p>
            <a:pPr marL="0" indent="0">
              <a:buNone/>
            </a:pPr>
            <a:endParaRPr lang="en-GB" sz="1400" dirty="0"/>
          </a:p>
          <a:p>
            <a:pPr>
              <a:buFont typeface="+mj-lt"/>
              <a:buAutoNum type="arabicPeriod"/>
            </a:pPr>
            <a:r>
              <a:rPr lang="en-GB" sz="1400" dirty="0"/>
              <a:t>ALU(Arithmetic Logic Operator) : Perform Arithmetic and Logical Operations</a:t>
            </a:r>
          </a:p>
          <a:p>
            <a:pPr>
              <a:buFont typeface="+mj-lt"/>
              <a:buAutoNum type="arabicPeriod"/>
            </a:pPr>
            <a:r>
              <a:rPr lang="en-GB" sz="1400" dirty="0"/>
              <a:t>CU(Control Unit) : Control Overall System</a:t>
            </a:r>
          </a:p>
          <a:p>
            <a:pPr>
              <a:buFont typeface="+mj-lt"/>
              <a:buAutoNum type="arabicPeriod"/>
            </a:pPr>
            <a:r>
              <a:rPr lang="en-GB" sz="1400" dirty="0"/>
              <a:t>Register : Store Results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52800" y="57150"/>
            <a:ext cx="4038600" cy="590550"/>
          </a:xfrm>
        </p:spPr>
        <p:txBody>
          <a:bodyPr/>
          <a:lstStyle/>
          <a:p>
            <a:r>
              <a:rPr lang="en-US" sz="1800" dirty="0">
                <a:solidFill>
                  <a:schemeClr val="bg1"/>
                </a:solidFill>
              </a:rPr>
              <a:t>Arithmetic and Logical Unit (ALU)</a:t>
            </a:r>
          </a:p>
        </p:txBody>
      </p:sp>
      <p:sp>
        <p:nvSpPr>
          <p:cNvPr id="8195" name="Rectangle 3"/>
          <p:cNvSpPr>
            <a:spLocks noGrp="1" noChangeArrowheads="1"/>
          </p:cNvSpPr>
          <p:nvPr>
            <p:ph type="body" idx="1"/>
          </p:nvPr>
        </p:nvSpPr>
        <p:spPr/>
        <p:txBody>
          <a:bodyPr/>
          <a:lstStyle/>
          <a:p>
            <a:pPr algn="just"/>
            <a:r>
              <a:rPr lang="en-US" sz="1600" dirty="0"/>
              <a:t>The Arithmetic Logic Unit (ALU) is a critical component of the CPU (Central Processing Unit) responsible for performing arithmetic and logical operations. Here are the main functions and features of the ALU:</a:t>
            </a:r>
          </a:p>
          <a:p>
            <a:pPr algn="just"/>
            <a:endParaRPr lang="en-US" sz="1600" dirty="0"/>
          </a:p>
          <a:p>
            <a:pPr lvl="0" algn="just" eaLnBrk="0" fontAlgn="base" latinLnBrk="0" hangingPunct="0">
              <a:spcBef>
                <a:spcPct val="0"/>
              </a:spcBef>
              <a:spcAft>
                <a:spcPct val="0"/>
              </a:spcAft>
              <a:buFont typeface="+mj-lt"/>
              <a:buAutoNum type="arabicPeriod"/>
            </a:pPr>
            <a:r>
              <a:rPr lang="en-US" altLang="en-US" sz="1600" b="1" dirty="0">
                <a:latin typeface="Calibri (body)"/>
                <a:cs typeface="Arial" panose="020B0604020202020204" pitchFamily="34" charset="0"/>
              </a:rPr>
              <a:t>Arithmetic Operations</a:t>
            </a:r>
            <a:r>
              <a:rPr lang="en-US" altLang="en-US" sz="1600" dirty="0">
                <a:latin typeface="Calibri (body)"/>
                <a:cs typeface="Arial" panose="020B0604020202020204" pitchFamily="34" charset="0"/>
              </a:rPr>
              <a:t>: The ALU performs basic arithmetic operations such as addition, subtraction, multiplication, and division.</a:t>
            </a:r>
          </a:p>
          <a:p>
            <a:pPr lvl="0" algn="just" eaLnBrk="0" fontAlgn="base" latinLnBrk="0" hangingPunct="0">
              <a:spcBef>
                <a:spcPct val="0"/>
              </a:spcBef>
              <a:spcAft>
                <a:spcPct val="0"/>
              </a:spcAft>
              <a:buFont typeface="+mj-lt"/>
              <a:buAutoNum type="arabicPeriod"/>
            </a:pPr>
            <a:r>
              <a:rPr lang="en-US" altLang="en-US" sz="1600" b="1" dirty="0">
                <a:latin typeface="Calibri (body)"/>
                <a:cs typeface="Arial" panose="020B0604020202020204" pitchFamily="34" charset="0"/>
              </a:rPr>
              <a:t>Logical Operations</a:t>
            </a:r>
            <a:r>
              <a:rPr lang="en-US" altLang="en-US" sz="1600" dirty="0">
                <a:latin typeface="Calibri (body)"/>
                <a:cs typeface="Arial" panose="020B0604020202020204" pitchFamily="34" charset="0"/>
              </a:rPr>
              <a:t>: It also handles logical operations like AND, OR, NOT, and XOR, which are fundamental for decision-making processes in programs.</a:t>
            </a:r>
          </a:p>
          <a:p>
            <a:pPr lvl="0" algn="just" eaLnBrk="0" fontAlgn="base" latinLnBrk="0" hangingPunct="0">
              <a:spcBef>
                <a:spcPct val="0"/>
              </a:spcBef>
              <a:spcAft>
                <a:spcPct val="0"/>
              </a:spcAft>
              <a:buFont typeface="+mj-lt"/>
              <a:buAutoNum type="arabicPeriod"/>
            </a:pPr>
            <a:r>
              <a:rPr lang="en-US" altLang="en-US" sz="1600" b="1" dirty="0">
                <a:latin typeface="Calibri (body)"/>
                <a:cs typeface="Arial" panose="020B0604020202020204" pitchFamily="34" charset="0"/>
              </a:rPr>
              <a:t>Bit Manipulation</a:t>
            </a:r>
            <a:r>
              <a:rPr lang="en-US" altLang="en-US" sz="1600" dirty="0">
                <a:latin typeface="Calibri (body)"/>
                <a:cs typeface="Arial" panose="020B0604020202020204" pitchFamily="34" charset="0"/>
              </a:rPr>
              <a:t>: The ALU can manipulate individual bits, enabling tasks like shifting and rotating bits, which are essential for various algorithms.</a:t>
            </a:r>
          </a:p>
          <a:p>
            <a:pPr lvl="0" algn="just" eaLnBrk="0" fontAlgn="base" latinLnBrk="0" hangingPunct="0">
              <a:spcBef>
                <a:spcPct val="0"/>
              </a:spcBef>
              <a:spcAft>
                <a:spcPct val="0"/>
              </a:spcAft>
              <a:buFont typeface="+mj-lt"/>
              <a:buAutoNum type="arabicPeriod"/>
            </a:pPr>
            <a:r>
              <a:rPr lang="en-US" altLang="en-US" sz="1600" b="1" dirty="0">
                <a:latin typeface="Calibri (body)"/>
                <a:cs typeface="Arial" panose="020B0604020202020204" pitchFamily="34" charset="0"/>
              </a:rPr>
              <a:t>Input and Output</a:t>
            </a:r>
            <a:r>
              <a:rPr lang="en-US" altLang="en-US" sz="1600" dirty="0">
                <a:latin typeface="Calibri (body)"/>
                <a:cs typeface="Arial" panose="020B0604020202020204" pitchFamily="34" charset="0"/>
              </a:rPr>
              <a:t>: It takes inputs from the CPU's registers, processes them, and sends the results back to the registers or memory.</a:t>
            </a:r>
          </a:p>
          <a:p>
            <a:pPr lvl="0" algn="just" eaLnBrk="0" fontAlgn="base" latinLnBrk="0" hangingPunct="0">
              <a:spcBef>
                <a:spcPct val="0"/>
              </a:spcBef>
              <a:spcAft>
                <a:spcPct val="0"/>
              </a:spcAft>
              <a:buFont typeface="+mj-lt"/>
              <a:buAutoNum type="arabicPeriod"/>
            </a:pPr>
            <a:r>
              <a:rPr lang="en-US" altLang="en-US" sz="1600" b="1" dirty="0">
                <a:latin typeface="Calibri (body)"/>
                <a:cs typeface="Arial" panose="020B0604020202020204" pitchFamily="34" charset="0"/>
              </a:rPr>
              <a:t>Control Signals</a:t>
            </a:r>
            <a:r>
              <a:rPr lang="en-US" altLang="en-US" sz="1600" dirty="0">
                <a:latin typeface="Calibri (body)"/>
                <a:cs typeface="Arial" panose="020B0604020202020204" pitchFamily="34" charset="0"/>
              </a:rPr>
              <a:t>: The ALU operates based on control signals that dictate what operations to perform, usually provided by the control unit of the CPU.</a:t>
            </a:r>
          </a:p>
          <a:p>
            <a:pPr algn="just"/>
            <a:endParaRPr lang="en-US"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1143000" y="0"/>
            <a:ext cx="8204200" cy="628650"/>
          </a:xfrm>
          <a:noFill/>
        </p:spPr>
        <p:txBody>
          <a:bodyPr/>
          <a:lstStyle/>
          <a:p>
            <a:r>
              <a:rPr lang="en-GB" sz="2400" dirty="0">
                <a:solidFill>
                  <a:schemeClr val="bg1"/>
                </a:solidFill>
              </a:rPr>
              <a:t>Control Unit</a:t>
            </a:r>
            <a:br>
              <a:rPr lang="en-GB" sz="2400" dirty="0">
                <a:solidFill>
                  <a:schemeClr val="bg1"/>
                </a:solidFill>
              </a:rPr>
            </a:br>
            <a:endParaRPr lang="en-GB" sz="2400" dirty="0">
              <a:solidFill>
                <a:schemeClr val="bg1"/>
              </a:solidFill>
            </a:endParaRPr>
          </a:p>
        </p:txBody>
      </p:sp>
      <p:sp>
        <p:nvSpPr>
          <p:cNvPr id="2" name="Rectangle 1"/>
          <p:cNvSpPr/>
          <p:nvPr/>
        </p:nvSpPr>
        <p:spPr>
          <a:xfrm>
            <a:off x="76200" y="611945"/>
            <a:ext cx="8763000" cy="4154984"/>
          </a:xfrm>
          <a:prstGeom prst="rect">
            <a:avLst/>
          </a:prstGeom>
        </p:spPr>
        <p:txBody>
          <a:bodyPr wrap="square">
            <a:spAutoFit/>
          </a:bodyPr>
          <a:lstStyle/>
          <a:p>
            <a:pPr algn="just"/>
            <a:r>
              <a:rPr lang="en-US" sz="1600" dirty="0"/>
              <a:t>The Control Unit (CU) is a crucial component of the CPU (Central Processing Unit) responsible for directing the operation of the processor. Here’s an overview of its main functions and features:</a:t>
            </a:r>
          </a:p>
          <a:p>
            <a:pPr algn="just"/>
            <a:endParaRPr lang="en-US" sz="1600" dirty="0"/>
          </a:p>
          <a:p>
            <a:pPr marL="342900" lvl="0" indent="-342900" algn="just" eaLnBrk="0" fontAlgn="base" latinLnBrk="0" hangingPunct="0">
              <a:spcBef>
                <a:spcPct val="0"/>
              </a:spcBef>
              <a:spcAft>
                <a:spcPct val="0"/>
              </a:spcAft>
              <a:buFont typeface="+mj-lt"/>
              <a:buAutoNum type="arabicPeriod"/>
            </a:pPr>
            <a:r>
              <a:rPr lang="en-US" altLang="en-US" sz="1600" b="1" dirty="0">
                <a:latin typeface="Calibri body"/>
              </a:rPr>
              <a:t>Instruction Decoding</a:t>
            </a:r>
            <a:r>
              <a:rPr lang="en-US" altLang="en-US" sz="1600" dirty="0">
                <a:latin typeface="Calibri body"/>
              </a:rPr>
              <a:t>: The CU interprets the instructions fetched from memory, determining what actions the CPU needs to perform.</a:t>
            </a:r>
          </a:p>
          <a:p>
            <a:pPr marL="342900" lvl="0" indent="-342900" algn="just" eaLnBrk="0" fontAlgn="base" latinLnBrk="0" hangingPunct="0">
              <a:spcBef>
                <a:spcPct val="0"/>
              </a:spcBef>
              <a:spcAft>
                <a:spcPct val="0"/>
              </a:spcAft>
              <a:buFont typeface="+mj-lt"/>
              <a:buAutoNum type="arabicPeriod"/>
            </a:pPr>
            <a:r>
              <a:rPr lang="en-US" altLang="en-US" sz="1600" b="1" dirty="0">
                <a:latin typeface="Calibri body"/>
              </a:rPr>
              <a:t>Control Signals Generation</a:t>
            </a:r>
            <a:r>
              <a:rPr lang="en-US" altLang="en-US" sz="1600" dirty="0">
                <a:latin typeface="Calibri body"/>
              </a:rPr>
              <a:t>: It generates control signals that coordinate the activities of other components within the CPU, such as the ALU (Arithmetic Logic Unit), registers, and memory.</a:t>
            </a:r>
          </a:p>
          <a:p>
            <a:pPr marL="342900" lvl="0" indent="-342900" algn="just" eaLnBrk="0" fontAlgn="base" latinLnBrk="0" hangingPunct="0">
              <a:spcBef>
                <a:spcPct val="0"/>
              </a:spcBef>
              <a:spcAft>
                <a:spcPct val="0"/>
              </a:spcAft>
              <a:buFont typeface="+mj-lt"/>
              <a:buAutoNum type="arabicPeriod"/>
            </a:pPr>
            <a:r>
              <a:rPr lang="en-US" altLang="en-US" sz="1600" b="1" dirty="0">
                <a:latin typeface="Calibri body"/>
              </a:rPr>
              <a:t>Timing and Sequencing</a:t>
            </a:r>
            <a:r>
              <a:rPr lang="en-US" altLang="en-US" sz="1600" dirty="0">
                <a:latin typeface="Calibri body"/>
              </a:rPr>
              <a:t>: The CU manages the timing and order of operations, ensuring that instructions are executed in the correct sequence and at the right time.</a:t>
            </a:r>
          </a:p>
          <a:p>
            <a:pPr marL="342900" lvl="0" indent="-342900" algn="just" eaLnBrk="0" fontAlgn="base" latinLnBrk="0" hangingPunct="0">
              <a:spcBef>
                <a:spcPct val="0"/>
              </a:spcBef>
              <a:spcAft>
                <a:spcPct val="0"/>
              </a:spcAft>
              <a:buFont typeface="+mj-lt"/>
              <a:buAutoNum type="arabicPeriod"/>
            </a:pPr>
            <a:r>
              <a:rPr lang="en-US" altLang="en-US" sz="1600" b="1" dirty="0">
                <a:latin typeface="Calibri body"/>
              </a:rPr>
              <a:t>Data Flow Management</a:t>
            </a:r>
            <a:r>
              <a:rPr lang="en-US" altLang="en-US" sz="1600" dirty="0">
                <a:latin typeface="Calibri body"/>
              </a:rPr>
              <a:t>: It oversees the flow of data between the CPU, memory, and input/output devices, facilitating communication within the system.</a:t>
            </a:r>
          </a:p>
          <a:p>
            <a:pPr marL="342900" lvl="0" indent="-342900" algn="just" eaLnBrk="0" fontAlgn="base" latinLnBrk="0" hangingPunct="0">
              <a:spcBef>
                <a:spcPct val="0"/>
              </a:spcBef>
              <a:spcAft>
                <a:spcPct val="0"/>
              </a:spcAft>
              <a:buFont typeface="+mj-lt"/>
              <a:buAutoNum type="arabicPeriod"/>
            </a:pPr>
            <a:r>
              <a:rPr lang="en-US" altLang="en-US" sz="1600" b="1" dirty="0">
                <a:latin typeface="Calibri body"/>
              </a:rPr>
              <a:t>Microprogramming</a:t>
            </a:r>
            <a:r>
              <a:rPr lang="en-US" altLang="en-US" sz="1600" dirty="0">
                <a:latin typeface="Calibri body"/>
              </a:rPr>
              <a:t>: In some architectures, the CU uses microprogramming, where complex instructions are broken down into simpler micro-operations that the CU controls.</a:t>
            </a:r>
          </a:p>
          <a:p>
            <a:pPr marL="625475" algn="just">
              <a:lnSpc>
                <a:spcPct val="150000"/>
              </a:lnSpc>
            </a:pPr>
            <a:endParaRPr lang="en-US"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981200" y="0"/>
            <a:ext cx="8204200" cy="628650"/>
          </a:xfrm>
          <a:noFill/>
        </p:spPr>
        <p:txBody>
          <a:bodyPr/>
          <a:lstStyle/>
          <a:p>
            <a:r>
              <a:rPr lang="en-GB" sz="2400" dirty="0">
                <a:solidFill>
                  <a:schemeClr val="bg1"/>
                </a:solidFill>
              </a:rPr>
              <a:t>BUSES</a:t>
            </a:r>
          </a:p>
        </p:txBody>
      </p:sp>
      <p:sp>
        <p:nvSpPr>
          <p:cNvPr id="4" name="Rectangle 3"/>
          <p:cNvSpPr/>
          <p:nvPr/>
        </p:nvSpPr>
        <p:spPr>
          <a:xfrm>
            <a:off x="228600" y="1047750"/>
            <a:ext cx="8610600" cy="3293209"/>
          </a:xfrm>
          <a:prstGeom prst="rect">
            <a:avLst/>
          </a:prstGeom>
        </p:spPr>
        <p:txBody>
          <a:bodyPr wrap="square">
            <a:spAutoFit/>
          </a:bodyPr>
          <a:lstStyle/>
          <a:p>
            <a:pPr algn="just"/>
            <a:r>
              <a:rPr lang="en-US" sz="1600" dirty="0"/>
              <a:t>In computing, a bus is a communication system that transfers data between components </a:t>
            </a:r>
          </a:p>
          <a:p>
            <a:pPr algn="just"/>
            <a:r>
              <a:rPr lang="en-US" sz="1600" dirty="0"/>
              <a:t>inside a computer or between computers. Here are the main types of computer buses:</a:t>
            </a:r>
          </a:p>
          <a:p>
            <a:pPr algn="just"/>
            <a:endParaRPr lang="en-US" sz="1600" dirty="0"/>
          </a:p>
          <a:p>
            <a:pPr marL="342900" indent="-342900" algn="just">
              <a:buAutoNum type="arabicPeriod"/>
            </a:pPr>
            <a:r>
              <a:rPr lang="en-US" sz="1600" b="1" dirty="0"/>
              <a:t>Data Bus: </a:t>
            </a:r>
            <a:r>
              <a:rPr lang="en-US" sz="1600" dirty="0"/>
              <a:t>Transfers actual data between components, such as the CPU, memory, and </a:t>
            </a:r>
          </a:p>
          <a:p>
            <a:pPr algn="just"/>
            <a:r>
              <a:rPr lang="en-US" sz="1600" dirty="0"/>
              <a:t>I/O devices. The width of the data bus (e.g., 8-bit, 16-bit, 32-bit, 64-bit) determines how much </a:t>
            </a:r>
          </a:p>
          <a:p>
            <a:pPr algn="just"/>
            <a:r>
              <a:rPr lang="en-US" sz="1600" dirty="0"/>
              <a:t>data can be transmitted at once.</a:t>
            </a:r>
          </a:p>
          <a:p>
            <a:pPr algn="just"/>
            <a:endParaRPr lang="en-US" sz="1600" dirty="0"/>
          </a:p>
          <a:p>
            <a:pPr algn="just"/>
            <a:r>
              <a:rPr lang="en-US" sz="1600" b="1" dirty="0"/>
              <a:t>2. Address Bus: </a:t>
            </a:r>
            <a:r>
              <a:rPr lang="en-US" sz="1600" dirty="0"/>
              <a:t>Carries the addresses of data (but not the data itself) so that the CPU can </a:t>
            </a:r>
          </a:p>
          <a:p>
            <a:pPr algn="just"/>
            <a:r>
              <a:rPr lang="en-US" sz="1600" dirty="0"/>
              <a:t>locate and access memory or I/O devices. The size of the address bus determines the </a:t>
            </a:r>
          </a:p>
          <a:p>
            <a:pPr algn="just"/>
            <a:r>
              <a:rPr lang="en-US" sz="1600" dirty="0"/>
              <a:t>maximum addressable memory space.</a:t>
            </a:r>
          </a:p>
          <a:p>
            <a:pPr algn="just"/>
            <a:endParaRPr lang="en-US" sz="1600" dirty="0"/>
          </a:p>
          <a:p>
            <a:pPr algn="just"/>
            <a:r>
              <a:rPr lang="en-US" sz="1600" b="1" dirty="0"/>
              <a:t>3. Control Bus: </a:t>
            </a:r>
            <a:r>
              <a:rPr lang="en-US" sz="1600" dirty="0"/>
              <a:t>Carries control signals from the CPU to other components to manage </a:t>
            </a:r>
          </a:p>
          <a:p>
            <a:pPr algn="just"/>
            <a:r>
              <a:rPr lang="en-US" sz="1600" dirty="0"/>
              <a:t>operations, such as read/write requests and interrupts.</a:t>
            </a:r>
          </a:p>
        </p:txBody>
      </p:sp>
    </p:spTree>
  </p:cSld>
  <p:clrMapOvr>
    <a:masterClrMapping/>
  </p:clrMapOvr>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1913</TotalTime>
  <Words>1351</Words>
  <Application>Microsoft Office PowerPoint</Application>
  <PresentationFormat>On-screen Show (16:9)</PresentationFormat>
  <Paragraphs>177</Paragraphs>
  <Slides>19</Slides>
  <Notes>15</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Arial</vt:lpstr>
      <vt:lpstr>Calibri</vt:lpstr>
      <vt:lpstr>Calibri (body)</vt:lpstr>
      <vt:lpstr>Calibri body</vt:lpstr>
      <vt:lpstr>Cover and End Slide Master</vt:lpstr>
      <vt:lpstr>Contents Slide Master</vt:lpstr>
      <vt:lpstr>Section Break Slide Master</vt:lpstr>
      <vt:lpstr>PowerPoint Presentation</vt:lpstr>
      <vt:lpstr>PowerPoint Presentation</vt:lpstr>
      <vt:lpstr>COMPUTER ORGANIZATION &amp; ASSAMBLY LANGUAGE</vt:lpstr>
      <vt:lpstr>COMPUTER ORGANIZATION &amp; ASSAMBLY LANGUAGE</vt:lpstr>
      <vt:lpstr>PowerPoint Presentation</vt:lpstr>
      <vt:lpstr>Working of a Central Processing Unit (CPU) </vt:lpstr>
      <vt:lpstr>Arithmetic and Logical Unit (ALU)</vt:lpstr>
      <vt:lpstr>Control Unit </vt:lpstr>
      <vt:lpstr>BUSES</vt:lpstr>
      <vt:lpstr>Registers </vt:lpstr>
      <vt:lpstr>What is Assembly language?</vt:lpstr>
      <vt:lpstr>Installation of Assembly language 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Administrator</cp:lastModifiedBy>
  <cp:revision>127</cp:revision>
  <dcterms:created xsi:type="dcterms:W3CDTF">2016-12-05T23:26:54Z</dcterms:created>
  <dcterms:modified xsi:type="dcterms:W3CDTF">2024-10-10T09:22:28Z</dcterms:modified>
</cp:coreProperties>
</file>